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tiff" ContentType="image/tiff"/>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5"/>
  </p:notesMasterIdLst>
  <p:handoutMasterIdLst>
    <p:handoutMasterId r:id="rId46"/>
  </p:handoutMasterIdLst>
  <p:sldIdLst>
    <p:sldId id="256" r:id="rId2"/>
    <p:sldId id="278" r:id="rId3"/>
    <p:sldId id="295" r:id="rId4"/>
    <p:sldId id="336" r:id="rId5"/>
    <p:sldId id="296" r:id="rId6"/>
    <p:sldId id="297" r:id="rId7"/>
    <p:sldId id="298" r:id="rId8"/>
    <p:sldId id="299" r:id="rId9"/>
    <p:sldId id="301" r:id="rId10"/>
    <p:sldId id="300" r:id="rId11"/>
    <p:sldId id="302" r:id="rId12"/>
    <p:sldId id="303" r:id="rId13"/>
    <p:sldId id="305" r:id="rId14"/>
    <p:sldId id="306" r:id="rId15"/>
    <p:sldId id="307" r:id="rId16"/>
    <p:sldId id="308" r:id="rId17"/>
    <p:sldId id="309" r:id="rId18"/>
    <p:sldId id="310" r:id="rId19"/>
    <p:sldId id="311" r:id="rId20"/>
    <p:sldId id="312" r:id="rId21"/>
    <p:sldId id="313" r:id="rId22"/>
    <p:sldId id="314" r:id="rId23"/>
    <p:sldId id="315" r:id="rId24"/>
    <p:sldId id="316" r:id="rId25"/>
    <p:sldId id="318" r:id="rId26"/>
    <p:sldId id="317" r:id="rId27"/>
    <p:sldId id="319" r:id="rId28"/>
    <p:sldId id="321" r:id="rId29"/>
    <p:sldId id="322" r:id="rId30"/>
    <p:sldId id="323" r:id="rId31"/>
    <p:sldId id="324" r:id="rId32"/>
    <p:sldId id="326" r:id="rId33"/>
    <p:sldId id="325" r:id="rId34"/>
    <p:sldId id="327" r:id="rId35"/>
    <p:sldId id="328" r:id="rId36"/>
    <p:sldId id="329" r:id="rId37"/>
    <p:sldId id="330" r:id="rId38"/>
    <p:sldId id="331" r:id="rId39"/>
    <p:sldId id="332" r:id="rId40"/>
    <p:sldId id="333" r:id="rId41"/>
    <p:sldId id="334" r:id="rId42"/>
    <p:sldId id="335" r:id="rId43"/>
    <p:sldId id="294" r:id="rId44"/>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692AA2"/>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950" autoAdjust="0"/>
    <p:restoredTop sz="76986" autoAdjust="0"/>
  </p:normalViewPr>
  <p:slideViewPr>
    <p:cSldViewPr>
      <p:cViewPr varScale="1">
        <p:scale>
          <a:sx n="54" d="100"/>
          <a:sy n="54" d="100"/>
        </p:scale>
        <p:origin x="2804" y="40"/>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notesViewPr>
    <p:cSldViewPr>
      <p:cViewPr varScale="1">
        <p:scale>
          <a:sx n="66" d="100"/>
          <a:sy n="66" d="100"/>
        </p:scale>
        <p:origin x="2992" y="20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image" Target="../media/image5.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D9DDDB8-D596-C648-AF44-A2DFA92F027E}" type="datetimeFigureOut">
              <a:rPr lang="en-US" smtClean="0"/>
              <a:t>6/21/2018</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F6D8A8B-B5FC-0148-B6DE-E19816705302}" type="slidenum">
              <a:rPr lang="en-US" smtClean="0"/>
              <a:t>‹#›</a:t>
            </a:fld>
            <a:endParaRPr lang="en-US"/>
          </a:p>
        </p:txBody>
      </p:sp>
    </p:spTree>
    <p:extLst>
      <p:ext uri="{BB962C8B-B14F-4D97-AF65-F5344CB8AC3E}">
        <p14:creationId xmlns:p14="http://schemas.microsoft.com/office/powerpoint/2010/main" val="127464467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51B4639-F159-0C4A-AC7A-FA9578A8488E}" type="datetimeFigureOut">
              <a:rPr kumimoji="1" lang="zh-CN" altLang="en-US" smtClean="0"/>
              <a:t>2018/6/21</a:t>
            </a:fld>
            <a:endParaRPr kumimoji="1"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610C5FB-B562-F94E-8BBD-815D463A8A5D}" type="slidenum">
              <a:rPr kumimoji="1" lang="zh-CN" altLang="en-US" smtClean="0"/>
              <a:t>‹#›</a:t>
            </a:fld>
            <a:endParaRPr kumimoji="1" lang="zh-CN" altLang="en-US"/>
          </a:p>
        </p:txBody>
      </p:sp>
    </p:spTree>
    <p:extLst>
      <p:ext uri="{BB962C8B-B14F-4D97-AF65-F5344CB8AC3E}">
        <p14:creationId xmlns:p14="http://schemas.microsoft.com/office/powerpoint/2010/main" val="1872116728"/>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kumimoji="0" lang="en-US" altLang="zh-TW" dirty="0" smtClean="0">
                <a:ea typeface="新細明體" charset="0"/>
                <a:cs typeface="新細明體" charset="0"/>
              </a:rPr>
              <a:t>Communications in networks, such as Internet, require a standard protocol to handle complexity and heterogeneity. </a:t>
            </a:r>
          </a:p>
        </p:txBody>
      </p:sp>
      <p:sp>
        <p:nvSpPr>
          <p:cNvPr id="4" name="灯片编号占位符 3"/>
          <p:cNvSpPr>
            <a:spLocks noGrp="1"/>
          </p:cNvSpPr>
          <p:nvPr>
            <p:ph type="sldNum" sz="quarter" idx="10"/>
          </p:nvPr>
        </p:nvSpPr>
        <p:spPr/>
        <p:txBody>
          <a:bodyPr/>
          <a:lstStyle/>
          <a:p>
            <a:fld id="{A610C5FB-B562-F94E-8BBD-815D463A8A5D}" type="slidenum">
              <a:rPr kumimoji="1" lang="zh-CN" altLang="en-US" smtClean="0"/>
              <a:t>5</a:t>
            </a:fld>
            <a:endParaRPr kumimoji="1" lang="zh-CN" altLang="en-US"/>
          </a:p>
        </p:txBody>
      </p:sp>
    </p:spTree>
    <p:extLst>
      <p:ext uri="{BB962C8B-B14F-4D97-AF65-F5344CB8AC3E}">
        <p14:creationId xmlns:p14="http://schemas.microsoft.com/office/powerpoint/2010/main" val="26234400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defRPr/>
            </a:pPr>
            <a:r>
              <a:rPr kumimoji="0" lang="en-US" altLang="zh-CN" dirty="0" smtClean="0"/>
              <a:t>Today most communication systems can be viewed as there are middleware layers to handle the communication requirements of applications and services, where fundamental UDP and TCP protocols are in place.</a:t>
            </a:r>
          </a:p>
          <a:p>
            <a:endParaRPr lang="zh-CN" altLang="en-US" dirty="0"/>
          </a:p>
        </p:txBody>
      </p:sp>
      <p:sp>
        <p:nvSpPr>
          <p:cNvPr id="4" name="灯片编号占位符 3"/>
          <p:cNvSpPr>
            <a:spLocks noGrp="1"/>
          </p:cNvSpPr>
          <p:nvPr>
            <p:ph type="sldNum" sz="quarter" idx="10"/>
          </p:nvPr>
        </p:nvSpPr>
        <p:spPr/>
        <p:txBody>
          <a:bodyPr/>
          <a:lstStyle/>
          <a:p>
            <a:fld id="{A610C5FB-B562-F94E-8BBD-815D463A8A5D}" type="slidenum">
              <a:rPr kumimoji="1" lang="zh-CN" altLang="en-US" smtClean="0"/>
              <a:t>14</a:t>
            </a:fld>
            <a:endParaRPr kumimoji="1" lang="zh-CN" altLang="en-US"/>
          </a:p>
        </p:txBody>
      </p:sp>
    </p:spTree>
    <p:extLst>
      <p:ext uri="{BB962C8B-B14F-4D97-AF65-F5344CB8AC3E}">
        <p14:creationId xmlns:p14="http://schemas.microsoft.com/office/powerpoint/2010/main" val="13949866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14300" indent="-114300">
              <a:defRPr/>
            </a:pPr>
            <a:r>
              <a:rPr kumimoji="0" lang="en-US" altLang="zh-TW" dirty="0" smtClean="0">
                <a:latin typeface="Arial" panose="020B0604020202020204" pitchFamily="34" charset="0"/>
                <a:ea typeface="新細明體" panose="02020500000000000000" pitchFamily="18" charset="-120"/>
              </a:rPr>
              <a:t>Marshaling is the process of taking a collection of data items and assembling them into a form suitable for transmission in a message. It consists of both the flattening of a structured data items into a sequence of basic data items and the translation of those data items into an external data representation.</a:t>
            </a:r>
          </a:p>
          <a:p>
            <a:pPr marL="114300" indent="-114300">
              <a:defRPr/>
            </a:pPr>
            <a:r>
              <a:rPr kumimoji="0" lang="en-US" altLang="zh-TW" dirty="0" err="1" smtClean="0">
                <a:latin typeface="Arial" panose="020B0604020202020204" pitchFamily="34" charset="0"/>
                <a:ea typeface="新細明體" panose="02020500000000000000" pitchFamily="18" charset="-120"/>
              </a:rPr>
              <a:t>Unmarshaling</a:t>
            </a:r>
            <a:r>
              <a:rPr kumimoji="0" lang="en-US" altLang="zh-TW" dirty="0" smtClean="0">
                <a:latin typeface="Arial" panose="020B0604020202020204" pitchFamily="34" charset="0"/>
                <a:ea typeface="新細明體" panose="02020500000000000000" pitchFamily="18" charset="-120"/>
              </a:rPr>
              <a:t> is the process of disassembling them on arrival to produce an equivalent collection of data items at the destination. It consists of the translation from the external data representation to the local one and the unflattening of the data items.</a:t>
            </a:r>
          </a:p>
          <a:p>
            <a:pPr marL="114300" indent="-114300">
              <a:defRPr/>
            </a:pPr>
            <a:r>
              <a:rPr kumimoji="0" lang="en-US" altLang="zh-TW" dirty="0" smtClean="0">
                <a:latin typeface="Arial" panose="020B0604020202020204" pitchFamily="34" charset="0"/>
                <a:ea typeface="新細明體" panose="02020500000000000000" pitchFamily="18" charset="-120"/>
              </a:rPr>
              <a:t>Marshalling by hand: A simple way of marshalling by hand is to convert the items to an array of ASCII characters before transmission.  For example, flat ASCII data</a:t>
            </a:r>
          </a:p>
          <a:p>
            <a:pPr marL="457200" lvl="1" indent="-114300">
              <a:buFontTx/>
              <a:buNone/>
              <a:defRPr/>
            </a:pPr>
            <a:r>
              <a:rPr kumimoji="0" lang="en-US" altLang="zh-TW" dirty="0" smtClean="0">
                <a:latin typeface="Arial" panose="020B0604020202020204" pitchFamily="34" charset="0"/>
                <a:ea typeface="新細明體" panose="02020500000000000000" pitchFamily="18" charset="-120"/>
              </a:rPr>
              <a:t>“5 Smith 6 London 1934”</a:t>
            </a:r>
          </a:p>
          <a:p>
            <a:pPr marL="457200" lvl="1" indent="-114300">
              <a:buFontTx/>
              <a:buNone/>
              <a:defRPr/>
            </a:pPr>
            <a:r>
              <a:rPr kumimoji="0" lang="en-US" altLang="zh-TW" dirty="0" smtClean="0">
                <a:latin typeface="Arial" panose="020B0604020202020204" pitchFamily="34" charset="0"/>
                <a:ea typeface="新細明體" panose="02020500000000000000" pitchFamily="18" charset="-120"/>
              </a:rPr>
              <a:t>can represent message like (in Sun External Data Representation XDR 4-byte objects):</a:t>
            </a:r>
          </a:p>
          <a:p>
            <a:pPr marL="114300" indent="-114300" algn="l">
              <a:buFontTx/>
              <a:buNone/>
              <a:defRPr/>
            </a:pPr>
            <a:r>
              <a:rPr kumimoji="0" lang="en-US" altLang="zh-TW" dirty="0" smtClean="0">
                <a:latin typeface="Arial" panose="020B0604020202020204" pitchFamily="34" charset="0"/>
                <a:ea typeface="新細明體" panose="02020500000000000000" pitchFamily="18" charset="-120"/>
              </a:rPr>
              <a:t>		5		length of sequence</a:t>
            </a:r>
          </a:p>
          <a:p>
            <a:pPr marL="114300" indent="-114300" algn="l">
              <a:buFontTx/>
              <a:buNone/>
              <a:defRPr/>
            </a:pPr>
            <a:r>
              <a:rPr kumimoji="0" lang="en-US" altLang="zh-TW" dirty="0" smtClean="0">
                <a:latin typeface="Arial" panose="020B0604020202020204" pitchFamily="34" charset="0"/>
                <a:ea typeface="新細明體" panose="02020500000000000000" pitchFamily="18" charset="-120"/>
              </a:rPr>
              <a:t>		”Smit”		part of string</a:t>
            </a:r>
          </a:p>
          <a:p>
            <a:pPr marL="114300" indent="-114300" algn="l">
              <a:buFontTx/>
              <a:buNone/>
              <a:defRPr/>
            </a:pPr>
            <a:r>
              <a:rPr kumimoji="0" lang="en-US" altLang="zh-TW" dirty="0" smtClean="0">
                <a:latin typeface="Arial" panose="020B0604020202020204" pitchFamily="34" charset="0"/>
                <a:ea typeface="新細明體" panose="02020500000000000000" pitchFamily="18" charset="-120"/>
              </a:rPr>
              <a:t>		“h___”	part of string</a:t>
            </a:r>
          </a:p>
          <a:p>
            <a:pPr marL="114300" indent="-114300" algn="l">
              <a:buFontTx/>
              <a:buNone/>
              <a:defRPr/>
            </a:pPr>
            <a:r>
              <a:rPr kumimoji="0" lang="zh-TW" altLang="en-US" dirty="0" smtClean="0">
                <a:latin typeface="Arial" panose="020B0604020202020204" pitchFamily="34" charset="0"/>
                <a:ea typeface="新細明體" panose="02020500000000000000" pitchFamily="18" charset="-120"/>
              </a:rPr>
              <a:t>		</a:t>
            </a:r>
            <a:r>
              <a:rPr kumimoji="0" lang="en-US" altLang="zh-TW" dirty="0" smtClean="0">
                <a:latin typeface="Arial" panose="020B0604020202020204" pitchFamily="34" charset="0"/>
                <a:ea typeface="新細明體" panose="02020500000000000000" pitchFamily="18" charset="-120"/>
              </a:rPr>
              <a:t>6		length of sequence</a:t>
            </a:r>
          </a:p>
          <a:p>
            <a:pPr marL="114300" indent="-114300" algn="l">
              <a:buFontTx/>
              <a:buNone/>
              <a:defRPr/>
            </a:pPr>
            <a:r>
              <a:rPr kumimoji="0" lang="en-US" altLang="zh-TW" dirty="0" smtClean="0">
                <a:latin typeface="Arial" panose="020B0604020202020204" pitchFamily="34" charset="0"/>
                <a:ea typeface="新細明體" panose="02020500000000000000" pitchFamily="18" charset="-120"/>
              </a:rPr>
              <a:t>		“</a:t>
            </a:r>
            <a:r>
              <a:rPr kumimoji="0" lang="en-US" altLang="zh-TW" dirty="0" err="1" smtClean="0">
                <a:latin typeface="Arial" panose="020B0604020202020204" pitchFamily="34" charset="0"/>
                <a:ea typeface="新細明體" panose="02020500000000000000" pitchFamily="18" charset="-120"/>
              </a:rPr>
              <a:t>Lond</a:t>
            </a:r>
            <a:r>
              <a:rPr kumimoji="0" lang="en-US" altLang="zh-TW" dirty="0" smtClean="0">
                <a:latin typeface="Arial" panose="020B0604020202020204" pitchFamily="34" charset="0"/>
                <a:ea typeface="新細明體" panose="02020500000000000000" pitchFamily="18" charset="-120"/>
              </a:rPr>
              <a:t>”	part of string</a:t>
            </a:r>
          </a:p>
          <a:p>
            <a:pPr marL="114300" indent="-114300" algn="l">
              <a:buFontTx/>
              <a:buNone/>
              <a:defRPr/>
            </a:pPr>
            <a:r>
              <a:rPr kumimoji="0" lang="en-US" altLang="zh-TW" dirty="0" smtClean="0">
                <a:latin typeface="Arial" panose="020B0604020202020204" pitchFamily="34" charset="0"/>
                <a:ea typeface="新細明體" panose="02020500000000000000" pitchFamily="18" charset="-120"/>
              </a:rPr>
              <a:t>		“on__”	part of string</a:t>
            </a:r>
          </a:p>
          <a:p>
            <a:pPr marL="114300" indent="-114300" algn="l">
              <a:buFontTx/>
              <a:buNone/>
              <a:defRPr/>
            </a:pPr>
            <a:r>
              <a:rPr kumimoji="0" lang="en-US" altLang="zh-TW" dirty="0" smtClean="0">
                <a:latin typeface="Arial" panose="020B0604020202020204" pitchFamily="34" charset="0"/>
                <a:ea typeface="新細明體" panose="02020500000000000000" pitchFamily="18" charset="-120"/>
              </a:rPr>
              <a:t>		1934 		unsigned long integer</a:t>
            </a:r>
          </a:p>
          <a:p>
            <a:endParaRPr lang="zh-CN" altLang="en-US" dirty="0"/>
          </a:p>
        </p:txBody>
      </p:sp>
      <p:sp>
        <p:nvSpPr>
          <p:cNvPr id="4" name="灯片编号占位符 3"/>
          <p:cNvSpPr>
            <a:spLocks noGrp="1"/>
          </p:cNvSpPr>
          <p:nvPr>
            <p:ph type="sldNum" sz="quarter" idx="10"/>
          </p:nvPr>
        </p:nvSpPr>
        <p:spPr/>
        <p:txBody>
          <a:bodyPr/>
          <a:lstStyle/>
          <a:p>
            <a:fld id="{A610C5FB-B562-F94E-8BBD-815D463A8A5D}" type="slidenum">
              <a:rPr kumimoji="1" lang="zh-CN" altLang="en-US" smtClean="0"/>
              <a:t>15</a:t>
            </a:fld>
            <a:endParaRPr kumimoji="1" lang="zh-CN" altLang="en-US"/>
          </a:p>
        </p:txBody>
      </p:sp>
    </p:spTree>
    <p:extLst>
      <p:ext uri="{BB962C8B-B14F-4D97-AF65-F5344CB8AC3E}">
        <p14:creationId xmlns:p14="http://schemas.microsoft.com/office/powerpoint/2010/main" val="36264037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14300" indent="-114300">
              <a:defRPr/>
            </a:pPr>
            <a:r>
              <a:rPr kumimoji="0" lang="en-US" altLang="zh-TW" dirty="0" smtClean="0">
                <a:latin typeface="Arial" panose="020B0604020202020204" pitchFamily="34" charset="0"/>
                <a:ea typeface="新細明體" panose="02020500000000000000" pitchFamily="18" charset="-120"/>
              </a:rPr>
              <a:t>Different hardware and operating system platforms use different representations for elementary data types such as integers and characters:</a:t>
            </a:r>
          </a:p>
          <a:p>
            <a:pPr marL="457200" lvl="1" indent="-114300">
              <a:defRPr/>
            </a:pPr>
            <a:r>
              <a:rPr kumimoji="0" lang="en-US" altLang="zh-TW" dirty="0" smtClean="0">
                <a:latin typeface="Arial" panose="020B0604020202020204" pitchFamily="34" charset="0"/>
                <a:ea typeface="新細明體" panose="02020500000000000000" pitchFamily="18" charset="-120"/>
              </a:rPr>
              <a:t>Most modern operating systems represent 16-bit integers as two bytes, where the most significant byte comes first. Older machines, such as IBM mainframes, represent these integers exactly the other way around. </a:t>
            </a:r>
          </a:p>
          <a:p>
            <a:pPr marL="457200" lvl="1" indent="-114300">
              <a:defRPr/>
            </a:pPr>
            <a:r>
              <a:rPr kumimoji="0" lang="en-US" altLang="zh-TW" dirty="0" smtClean="0">
                <a:latin typeface="Arial" panose="020B0604020202020204" pitchFamily="34" charset="0"/>
                <a:ea typeface="新細明體" panose="02020500000000000000" pitchFamily="18" charset="-120"/>
              </a:rPr>
              <a:t>There are also different encodings for character sets. Characters may be encoded as 7-bit ASCII, in the ISO 8-bit character set or in the emerging 16-bit representation, which accounts for the representation of Asian characters as well.</a:t>
            </a:r>
          </a:p>
          <a:p>
            <a:pPr marL="114300" indent="-114300">
              <a:defRPr/>
            </a:pPr>
            <a:r>
              <a:rPr kumimoji="0" lang="en-US" altLang="zh-TW" dirty="0" smtClean="0">
                <a:latin typeface="Arial" panose="020B0604020202020204" pitchFamily="34" charset="0"/>
                <a:ea typeface="新細明體" panose="02020500000000000000" pitchFamily="18" charset="-120"/>
              </a:rPr>
              <a:t>Distributed operating systems resolve these differences within the presentation layer so as to enable heterogeneous components to communicate with each other.</a:t>
            </a:r>
          </a:p>
          <a:p>
            <a:pPr marL="114300" indent="-114300">
              <a:defRPr/>
            </a:pPr>
            <a:r>
              <a:rPr kumimoji="0" lang="en-US" altLang="zh-TW" dirty="0" smtClean="0">
                <a:latin typeface="Arial" panose="020B0604020202020204" pitchFamily="34" charset="0"/>
                <a:ea typeface="新細明體" panose="02020500000000000000" pitchFamily="18" charset="-120"/>
              </a:rPr>
              <a:t>There are different approaches. One is to convert data during marshalling into a common and well defined representation. An example of this is Sun´s External Data Representation, which is used in most RPC implementations.</a:t>
            </a:r>
          </a:p>
          <a:p>
            <a:pPr marL="114300" indent="-114300">
              <a:defRPr/>
            </a:pPr>
            <a:r>
              <a:rPr kumimoji="0" lang="en-US" altLang="zh-TW" dirty="0" smtClean="0">
                <a:latin typeface="Arial" panose="020B0604020202020204" pitchFamily="34" charset="0"/>
                <a:ea typeface="新細明體" panose="02020500000000000000" pitchFamily="18" charset="-120"/>
              </a:rPr>
              <a:t>Another approach is the abstract syntax notation ASN.1 that was standardized by the CCITT. It provides a notation for including the type definition together with each value into the marshaled representation. </a:t>
            </a:r>
          </a:p>
          <a:p>
            <a:endParaRPr lang="zh-CN" altLang="en-US" dirty="0"/>
          </a:p>
        </p:txBody>
      </p:sp>
      <p:sp>
        <p:nvSpPr>
          <p:cNvPr id="4" name="灯片编号占位符 3"/>
          <p:cNvSpPr>
            <a:spLocks noGrp="1"/>
          </p:cNvSpPr>
          <p:nvPr>
            <p:ph type="sldNum" sz="quarter" idx="10"/>
          </p:nvPr>
        </p:nvSpPr>
        <p:spPr/>
        <p:txBody>
          <a:bodyPr/>
          <a:lstStyle/>
          <a:p>
            <a:fld id="{A610C5FB-B562-F94E-8BBD-815D463A8A5D}" type="slidenum">
              <a:rPr kumimoji="1" lang="zh-CN" altLang="en-US" smtClean="0"/>
              <a:t>16</a:t>
            </a:fld>
            <a:endParaRPr kumimoji="1" lang="zh-CN" altLang="en-US"/>
          </a:p>
        </p:txBody>
      </p:sp>
    </p:spTree>
    <p:extLst>
      <p:ext uri="{BB962C8B-B14F-4D97-AF65-F5344CB8AC3E}">
        <p14:creationId xmlns:p14="http://schemas.microsoft.com/office/powerpoint/2010/main" val="26303728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defRPr/>
            </a:pPr>
            <a:r>
              <a:rPr kumimoji="0" lang="en-US" altLang="zh-TW" dirty="0" smtClean="0">
                <a:latin typeface="Arial" panose="020B0604020202020204" pitchFamily="34" charset="0"/>
                <a:ea typeface="新細明體" panose="02020500000000000000" pitchFamily="18" charset="-120"/>
              </a:rPr>
              <a:t>CORBA Common Data Representation (CDR) is the external data representation defined with CORBA (Common Object Request Broker Architecture).  </a:t>
            </a:r>
          </a:p>
          <a:p>
            <a:pPr>
              <a:defRPr/>
            </a:pPr>
            <a:r>
              <a:rPr kumimoji="0" lang="en-US" altLang="zh-TW" dirty="0" smtClean="0">
                <a:latin typeface="Arial" panose="020B0604020202020204" pitchFamily="34" charset="0"/>
                <a:ea typeface="新細明體" panose="02020500000000000000" pitchFamily="18" charset="-120"/>
              </a:rPr>
              <a:t>CDR defines how application layer data types are represented in a byte stream and achieves an unambiguous definition of the message across different hardware platforms that may use different number representation or character encodings.</a:t>
            </a:r>
          </a:p>
          <a:p>
            <a:pPr>
              <a:defRPr/>
            </a:pPr>
            <a:r>
              <a:rPr kumimoji="0" lang="en-US" altLang="zh-TW" dirty="0" smtClean="0">
                <a:latin typeface="Arial" panose="020B0604020202020204" pitchFamily="34" charset="0"/>
                <a:ea typeface="新細明體" panose="02020500000000000000" pitchFamily="18" charset="-120"/>
              </a:rPr>
              <a:t>There are 15 primitive types: short (16-bit), long (32-bit), unsigned short, unsigned long, float (32-bit), double (64-bit), char, </a:t>
            </a:r>
            <a:r>
              <a:rPr kumimoji="0" lang="en-US" altLang="zh-TW" dirty="0" err="1" smtClean="0">
                <a:latin typeface="Arial" panose="020B0604020202020204" pitchFamily="34" charset="0"/>
                <a:ea typeface="新細明體" panose="02020500000000000000" pitchFamily="18" charset="-120"/>
              </a:rPr>
              <a:t>boolean</a:t>
            </a:r>
            <a:r>
              <a:rPr kumimoji="0" lang="en-US" altLang="zh-TW" dirty="0" smtClean="0">
                <a:latin typeface="Arial" panose="020B0604020202020204" pitchFamily="34" charset="0"/>
                <a:ea typeface="新細明體" panose="02020500000000000000" pitchFamily="18" charset="-120"/>
              </a:rPr>
              <a:t> (TRUE, FALSE), octet (8-bit), and any (which can represent any basic or constructed type).  The constructed types are shown in the next slide.</a:t>
            </a:r>
          </a:p>
          <a:p>
            <a:endParaRPr lang="zh-CN" altLang="en-US" dirty="0"/>
          </a:p>
        </p:txBody>
      </p:sp>
      <p:sp>
        <p:nvSpPr>
          <p:cNvPr id="4" name="灯片编号占位符 3"/>
          <p:cNvSpPr>
            <a:spLocks noGrp="1"/>
          </p:cNvSpPr>
          <p:nvPr>
            <p:ph type="sldNum" sz="quarter" idx="10"/>
          </p:nvPr>
        </p:nvSpPr>
        <p:spPr/>
        <p:txBody>
          <a:bodyPr/>
          <a:lstStyle/>
          <a:p>
            <a:fld id="{A610C5FB-B562-F94E-8BBD-815D463A8A5D}" type="slidenum">
              <a:rPr kumimoji="1" lang="zh-CN" altLang="en-US" smtClean="0"/>
              <a:t>17</a:t>
            </a:fld>
            <a:endParaRPr kumimoji="1" lang="zh-CN" altLang="en-US"/>
          </a:p>
        </p:txBody>
      </p:sp>
    </p:spTree>
    <p:extLst>
      <p:ext uri="{BB962C8B-B14F-4D97-AF65-F5344CB8AC3E}">
        <p14:creationId xmlns:p14="http://schemas.microsoft.com/office/powerpoint/2010/main" val="37944558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14300" indent="-114300">
              <a:defRPr/>
            </a:pPr>
            <a:r>
              <a:rPr kumimoji="0" lang="en-US" altLang="zh-TW" dirty="0" smtClean="0">
                <a:ea typeface="新細明體" charset="0"/>
                <a:cs typeface="新細明體" charset="0"/>
              </a:rPr>
              <a:t>This slide shows a message in CORBA CDR that contains the three fields of a </a:t>
            </a:r>
            <a:r>
              <a:rPr kumimoji="0" lang="en-US" altLang="zh-TW" i="1" dirty="0" err="1" smtClean="0">
                <a:ea typeface="新細明體" charset="0"/>
                <a:cs typeface="新細明體" charset="0"/>
              </a:rPr>
              <a:t>struct</a:t>
            </a:r>
            <a:r>
              <a:rPr kumimoji="0" lang="en-US" altLang="zh-TW" dirty="0" smtClean="0">
                <a:ea typeface="新細明體" charset="0"/>
                <a:cs typeface="新細明體" charset="0"/>
              </a:rPr>
              <a:t> whose respective types are </a:t>
            </a:r>
            <a:r>
              <a:rPr kumimoji="0" lang="en-US" altLang="zh-TW" i="1" dirty="0" smtClean="0">
                <a:ea typeface="新細明體" charset="0"/>
                <a:cs typeface="新細明體" charset="0"/>
              </a:rPr>
              <a:t>string</a:t>
            </a:r>
            <a:r>
              <a:rPr kumimoji="0" lang="en-US" altLang="zh-TW" dirty="0" smtClean="0">
                <a:ea typeface="新細明體" charset="0"/>
                <a:cs typeface="新細明體" charset="0"/>
              </a:rPr>
              <a:t>, </a:t>
            </a:r>
            <a:r>
              <a:rPr kumimoji="0" lang="en-US" altLang="zh-TW" i="1" dirty="0" smtClean="0">
                <a:ea typeface="新細明體" charset="0"/>
                <a:cs typeface="新細明體" charset="0"/>
              </a:rPr>
              <a:t>string</a:t>
            </a:r>
            <a:r>
              <a:rPr kumimoji="0" lang="en-US" altLang="zh-TW" dirty="0" smtClean="0">
                <a:ea typeface="新細明體" charset="0"/>
                <a:cs typeface="新細明體" charset="0"/>
              </a:rPr>
              <a:t> and </a:t>
            </a:r>
            <a:r>
              <a:rPr kumimoji="0" lang="en-US" altLang="zh-TW" i="1" dirty="0" smtClean="0">
                <a:ea typeface="新細明體" charset="0"/>
                <a:cs typeface="新細明體" charset="0"/>
              </a:rPr>
              <a:t>unsigned long</a:t>
            </a:r>
            <a:r>
              <a:rPr kumimoji="0" lang="en-US" altLang="zh-TW" dirty="0" smtClean="0">
                <a:ea typeface="新細明體" charset="0"/>
                <a:cs typeface="新細明體" charset="0"/>
              </a:rPr>
              <a:t>. It shows the sequence of bytes with four bytes in each row.</a:t>
            </a:r>
          </a:p>
          <a:p>
            <a:pPr marL="114300" indent="-114300">
              <a:defRPr/>
            </a:pPr>
            <a:r>
              <a:rPr kumimoji="0" lang="en-US" altLang="zh-TW" dirty="0" smtClean="0">
                <a:ea typeface="新細明體" charset="0"/>
                <a:cs typeface="新細明體" charset="0"/>
              </a:rPr>
              <a:t>The representation of each string consists of an </a:t>
            </a:r>
            <a:r>
              <a:rPr kumimoji="0" lang="en-US" altLang="zh-TW" i="1" dirty="0" smtClean="0">
                <a:ea typeface="新細明體" charset="0"/>
                <a:cs typeface="新細明體" charset="0"/>
              </a:rPr>
              <a:t>unsigned long</a:t>
            </a:r>
            <a:r>
              <a:rPr kumimoji="0" lang="en-US" altLang="zh-TW" dirty="0" smtClean="0">
                <a:ea typeface="新細明體" charset="0"/>
                <a:cs typeface="新細明體" charset="0"/>
              </a:rPr>
              <a:t> representing its length followed by the characters (assuming 1 byte for each character) in the string.</a:t>
            </a:r>
          </a:p>
          <a:p>
            <a:pPr marL="114300" indent="-114300">
              <a:defRPr/>
            </a:pPr>
            <a:r>
              <a:rPr kumimoji="0" lang="en-US" altLang="zh-TW" dirty="0" smtClean="0">
                <a:ea typeface="新細明體" charset="0"/>
                <a:cs typeface="新細明體" charset="0"/>
              </a:rPr>
              <a:t>Although the example is simple, it can represent any data structure that can be composed from the primitive and constructed types, but without pointers.</a:t>
            </a:r>
          </a:p>
          <a:p>
            <a:endParaRPr lang="zh-CN" altLang="en-US" dirty="0"/>
          </a:p>
        </p:txBody>
      </p:sp>
      <p:sp>
        <p:nvSpPr>
          <p:cNvPr id="4" name="灯片编号占位符 3"/>
          <p:cNvSpPr>
            <a:spLocks noGrp="1"/>
          </p:cNvSpPr>
          <p:nvPr>
            <p:ph type="sldNum" sz="quarter" idx="10"/>
          </p:nvPr>
        </p:nvSpPr>
        <p:spPr/>
        <p:txBody>
          <a:bodyPr/>
          <a:lstStyle/>
          <a:p>
            <a:fld id="{A610C5FB-B562-F94E-8BBD-815D463A8A5D}" type="slidenum">
              <a:rPr kumimoji="1" lang="zh-CN" altLang="en-US" smtClean="0"/>
              <a:t>18</a:t>
            </a:fld>
            <a:endParaRPr kumimoji="1" lang="zh-CN" altLang="en-US"/>
          </a:p>
        </p:txBody>
      </p:sp>
    </p:spTree>
    <p:extLst>
      <p:ext uri="{BB962C8B-B14F-4D97-AF65-F5344CB8AC3E}">
        <p14:creationId xmlns:p14="http://schemas.microsoft.com/office/powerpoint/2010/main" val="29199442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90500" indent="-190500">
              <a:lnSpc>
                <a:spcPct val="80000"/>
              </a:lnSpc>
              <a:defRPr/>
            </a:pPr>
            <a:r>
              <a:rPr kumimoji="0" lang="en-US" altLang="zh-TW" sz="1200" dirty="0" smtClean="0">
                <a:latin typeface="Arial" panose="020B0604020202020204" pitchFamily="34" charset="0"/>
                <a:ea typeface="新細明體" panose="02020500000000000000" pitchFamily="18" charset="-120"/>
              </a:rPr>
              <a:t>Data heterogeneity include different data representation formats due to different hardware or different representations of complex data structures in run-time environments of different programming languages.</a:t>
            </a:r>
          </a:p>
          <a:p>
            <a:pPr marL="190500" indent="-190500">
              <a:lnSpc>
                <a:spcPct val="80000"/>
              </a:lnSpc>
              <a:defRPr/>
            </a:pPr>
            <a:r>
              <a:rPr kumimoji="0" lang="en-US" altLang="zh-TW" sz="1200" dirty="0" smtClean="0">
                <a:latin typeface="Arial" panose="020B0604020202020204" pitchFamily="34" charset="0"/>
                <a:ea typeface="新細明體" panose="02020500000000000000" pitchFamily="18" charset="-120"/>
              </a:rPr>
              <a:t>A ‘big-endian’ representation vs. a ‘little-endian’ representation of integer is seen in the next slide.</a:t>
            </a:r>
          </a:p>
          <a:p>
            <a:pPr marL="190500" indent="-190500">
              <a:lnSpc>
                <a:spcPct val="80000"/>
              </a:lnSpc>
              <a:defRPr/>
            </a:pPr>
            <a:r>
              <a:rPr kumimoji="0" lang="en-US" altLang="zh-TW" sz="1200" dirty="0" smtClean="0">
                <a:latin typeface="Arial" panose="020B0604020202020204" pitchFamily="34" charset="0"/>
                <a:ea typeface="新細明體" panose="02020500000000000000" pitchFamily="18" charset="-120"/>
              </a:rPr>
              <a:t>Different encoding schemes for character sets include the 8-bit Extended Binary Coded Decimal Interchange Code (EBCDIC), 7-bit American Standard Code for Information Exchange (ASCII), extended 8-bit ISO-8859-1 Latin-1 character set, and the 16-bit Universal Character Set (UCS).</a:t>
            </a:r>
          </a:p>
          <a:p>
            <a:pPr marL="190500" indent="-190500">
              <a:lnSpc>
                <a:spcPct val="80000"/>
              </a:lnSpc>
              <a:defRPr/>
            </a:pPr>
            <a:r>
              <a:rPr kumimoji="0" lang="en-US" altLang="zh-TW" sz="1200" dirty="0" smtClean="0">
                <a:latin typeface="Arial" panose="020B0604020202020204" pitchFamily="34" charset="0"/>
                <a:ea typeface="新細明體" panose="02020500000000000000" pitchFamily="18" charset="-120"/>
              </a:rPr>
              <a:t>The Pascal representation of a character string begins with the number of characters included in the strings, while the C representation starts with the first character and terminates with a byte that is null (\0).</a:t>
            </a:r>
          </a:p>
          <a:p>
            <a:pPr marL="190500" indent="-190500">
              <a:lnSpc>
                <a:spcPct val="80000"/>
              </a:lnSpc>
              <a:defRPr/>
            </a:pPr>
            <a:r>
              <a:rPr kumimoji="0" lang="en-US" altLang="zh-TW" sz="1200" dirty="0" smtClean="0">
                <a:latin typeface="Arial" panose="020B0604020202020204" pitchFamily="34" charset="0"/>
                <a:ea typeface="新細明體" panose="02020500000000000000" pitchFamily="18" charset="-120"/>
              </a:rPr>
              <a:t>Heterogeneous data have to be converted from host to host. The conversion (resolution) can be done either at the representation layer, at the application layer, or resolved by a platform.</a:t>
            </a:r>
          </a:p>
          <a:p>
            <a:pPr marL="190500" indent="-190500">
              <a:lnSpc>
                <a:spcPct val="80000"/>
              </a:lnSpc>
              <a:defRPr/>
            </a:pPr>
            <a:r>
              <a:rPr kumimoji="0" lang="en-US" altLang="zh-TW" sz="1200" dirty="0" smtClean="0">
                <a:latin typeface="Arial" panose="020B0604020202020204" pitchFamily="34" charset="0"/>
                <a:ea typeface="新細明體" panose="02020500000000000000" pitchFamily="18" charset="-120"/>
              </a:rPr>
              <a:t>Resolution in the presentation layer is to use a standardized data representation (e.g., CDR).  Resolution in the application layer is domain-specific, using STEP, ASN.1, SGML or XML.  Resolution by a platform is to use a virtual machine (e.g., Java Virtual Machine).</a:t>
            </a:r>
          </a:p>
          <a:p>
            <a:pPr marL="190500" indent="-190500">
              <a:lnSpc>
                <a:spcPct val="80000"/>
              </a:lnSpc>
              <a:buFontTx/>
              <a:buNone/>
              <a:defRPr/>
            </a:pPr>
            <a:endParaRPr kumimoji="0" lang="zh-TW" altLang="en-US" sz="1200" dirty="0" smtClean="0">
              <a:latin typeface="Arial" panose="020B0604020202020204" pitchFamily="34" charset="0"/>
              <a:ea typeface="新細明體" panose="02020500000000000000" pitchFamily="18" charset="-120"/>
            </a:endParaRPr>
          </a:p>
          <a:p>
            <a:endParaRPr lang="zh-CN" altLang="en-US" dirty="0"/>
          </a:p>
        </p:txBody>
      </p:sp>
      <p:sp>
        <p:nvSpPr>
          <p:cNvPr id="4" name="灯片编号占位符 3"/>
          <p:cNvSpPr>
            <a:spLocks noGrp="1"/>
          </p:cNvSpPr>
          <p:nvPr>
            <p:ph type="sldNum" sz="quarter" idx="10"/>
          </p:nvPr>
        </p:nvSpPr>
        <p:spPr/>
        <p:txBody>
          <a:bodyPr/>
          <a:lstStyle/>
          <a:p>
            <a:fld id="{A610C5FB-B562-F94E-8BBD-815D463A8A5D}" type="slidenum">
              <a:rPr kumimoji="1" lang="zh-CN" altLang="en-US" smtClean="0"/>
              <a:t>19</a:t>
            </a:fld>
            <a:endParaRPr kumimoji="1" lang="zh-CN" altLang="en-US"/>
          </a:p>
        </p:txBody>
      </p:sp>
    </p:spTree>
    <p:extLst>
      <p:ext uri="{BB962C8B-B14F-4D97-AF65-F5344CB8AC3E}">
        <p14:creationId xmlns:p14="http://schemas.microsoft.com/office/powerpoint/2010/main" val="42373851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14300" indent="-114300">
              <a:defRPr/>
            </a:pPr>
            <a:r>
              <a:rPr kumimoji="0" lang="en-US" altLang="zh-TW" dirty="0" smtClean="0">
                <a:latin typeface="Arial" panose="020B0604020202020204" pitchFamily="34" charset="0"/>
                <a:ea typeface="新細明體" panose="02020500000000000000" pitchFamily="18" charset="-120"/>
              </a:rPr>
              <a:t>We are now going to discuss different communication patterns that are frequently used in distributed systems. The description relies on basic operations that can send and receive messages. </a:t>
            </a:r>
          </a:p>
          <a:p>
            <a:pPr marL="114300" indent="-114300">
              <a:defRPr/>
            </a:pPr>
            <a:r>
              <a:rPr kumimoji="0" lang="en-US" altLang="zh-TW" dirty="0" smtClean="0">
                <a:latin typeface="Arial" panose="020B0604020202020204" pitchFamily="34" charset="0"/>
                <a:ea typeface="新細明體" panose="02020500000000000000" pitchFamily="18" charset="-120"/>
              </a:rPr>
              <a:t>This assumption is reasonable because:</a:t>
            </a:r>
          </a:p>
          <a:p>
            <a:pPr marL="457200" lvl="1" indent="-114300">
              <a:defRPr/>
            </a:pPr>
            <a:r>
              <a:rPr kumimoji="0" lang="en-US" altLang="zh-TW" dirty="0" smtClean="0">
                <a:latin typeface="Arial" panose="020B0604020202020204" pitchFamily="34" charset="0"/>
                <a:ea typeface="新細明體" panose="02020500000000000000" pitchFamily="18" charset="-120"/>
              </a:rPr>
              <a:t>Both TCP and UDP can be deployed to send and receive messages between distributed components</a:t>
            </a:r>
          </a:p>
          <a:p>
            <a:pPr marL="457200" lvl="1" indent="-114300">
              <a:defRPr/>
            </a:pPr>
            <a:r>
              <a:rPr kumimoji="0" lang="en-US" altLang="zh-TW" dirty="0" smtClean="0">
                <a:latin typeface="Arial" panose="020B0604020202020204" pitchFamily="34" charset="0"/>
                <a:ea typeface="新細明體" panose="02020500000000000000" pitchFamily="18" charset="-120"/>
              </a:rPr>
              <a:t>Complex data structures can be marshaled and </a:t>
            </a:r>
            <a:r>
              <a:rPr kumimoji="0" lang="en-US" altLang="zh-TW" dirty="0" err="1" smtClean="0">
                <a:latin typeface="Arial" panose="020B0604020202020204" pitchFamily="34" charset="0"/>
                <a:ea typeface="新細明體" panose="02020500000000000000" pitchFamily="18" charset="-120"/>
              </a:rPr>
              <a:t>unmarshaled</a:t>
            </a:r>
            <a:r>
              <a:rPr kumimoji="0" lang="en-US" altLang="zh-TW" dirty="0" smtClean="0">
                <a:latin typeface="Arial" panose="020B0604020202020204" pitchFamily="34" charset="0"/>
                <a:ea typeface="新細明體" panose="02020500000000000000" pitchFamily="18" charset="-120"/>
              </a:rPr>
              <a:t> so that they can be transported by messages.</a:t>
            </a:r>
          </a:p>
          <a:p>
            <a:pPr marL="114300" indent="-114300">
              <a:defRPr/>
            </a:pPr>
            <a:r>
              <a:rPr kumimoji="0" lang="en-US" altLang="zh-TW" dirty="0" smtClean="0">
                <a:latin typeface="Arial" panose="020B0604020202020204" pitchFamily="34" charset="0"/>
                <a:ea typeface="新細明體" panose="02020500000000000000" pitchFamily="18" charset="-120"/>
              </a:rPr>
              <a:t>We are then going to discuss synchronous and asynchronous message delivery. Synchronous delivery is very often used for the communication between client and server, but has the disadvantage of communication deadlocks, which do not occur with asynchronous delivery.</a:t>
            </a:r>
          </a:p>
          <a:p>
            <a:pPr marL="114300" indent="-114300">
              <a:defRPr/>
            </a:pPr>
            <a:r>
              <a:rPr kumimoji="0" lang="en-US" altLang="zh-TW" dirty="0" smtClean="0">
                <a:latin typeface="Arial" panose="020B0604020202020204" pitchFamily="34" charset="0"/>
                <a:ea typeface="新細明體" panose="02020500000000000000" pitchFamily="18" charset="-120"/>
              </a:rPr>
              <a:t>Messages (be they synchronous or asynchronous) are then used to model two communication patterns that occur very frequently. These are </a:t>
            </a:r>
            <a:r>
              <a:rPr kumimoji="0" lang="en-US" altLang="zh-TW" i="1" dirty="0" smtClean="0">
                <a:latin typeface="Arial" panose="020B0604020202020204" pitchFamily="34" charset="0"/>
                <a:ea typeface="新細明體" panose="02020500000000000000" pitchFamily="18" charset="-120"/>
              </a:rPr>
              <a:t>notifications</a:t>
            </a:r>
            <a:r>
              <a:rPr kumimoji="0" lang="en-US" altLang="zh-TW" dirty="0" smtClean="0">
                <a:latin typeface="Arial" panose="020B0604020202020204" pitchFamily="34" charset="0"/>
                <a:ea typeface="新細明體" panose="02020500000000000000" pitchFamily="18" charset="-120"/>
              </a:rPr>
              <a:t> and </a:t>
            </a:r>
            <a:r>
              <a:rPr kumimoji="0" lang="en-US" altLang="zh-TW" i="1" dirty="0" smtClean="0">
                <a:latin typeface="Arial" panose="020B0604020202020204" pitchFamily="34" charset="0"/>
                <a:ea typeface="新細明體" panose="02020500000000000000" pitchFamily="18" charset="-120"/>
              </a:rPr>
              <a:t>requests</a:t>
            </a:r>
            <a:r>
              <a:rPr kumimoji="0" lang="en-US" altLang="zh-TW" dirty="0" smtClean="0">
                <a:latin typeface="Arial" panose="020B0604020202020204" pitchFamily="34" charset="0"/>
                <a:ea typeface="新細明體" panose="02020500000000000000" pitchFamily="18" charset="-120"/>
              </a:rPr>
              <a:t>. A notification is a one-way communication pattern, where the sender informs a receiver about a certain incident. A request is a two-way communication pattern, where the sender expects the delivery of a result from the receiver.</a:t>
            </a:r>
          </a:p>
          <a:p>
            <a:endParaRPr lang="zh-CN" altLang="en-US" dirty="0"/>
          </a:p>
        </p:txBody>
      </p:sp>
      <p:sp>
        <p:nvSpPr>
          <p:cNvPr id="4" name="灯片编号占位符 3"/>
          <p:cNvSpPr>
            <a:spLocks noGrp="1"/>
          </p:cNvSpPr>
          <p:nvPr>
            <p:ph type="sldNum" sz="quarter" idx="10"/>
          </p:nvPr>
        </p:nvSpPr>
        <p:spPr/>
        <p:txBody>
          <a:bodyPr/>
          <a:lstStyle/>
          <a:p>
            <a:fld id="{A610C5FB-B562-F94E-8BBD-815D463A8A5D}" type="slidenum">
              <a:rPr kumimoji="1" lang="zh-CN" altLang="en-US" smtClean="0"/>
              <a:t>20</a:t>
            </a:fld>
            <a:endParaRPr kumimoji="1" lang="zh-CN" altLang="en-US"/>
          </a:p>
        </p:txBody>
      </p:sp>
    </p:spTree>
    <p:extLst>
      <p:ext uri="{BB962C8B-B14F-4D97-AF65-F5344CB8AC3E}">
        <p14:creationId xmlns:p14="http://schemas.microsoft.com/office/powerpoint/2010/main" val="25196084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kumimoji="0" lang="en-US" altLang="zh-TW" dirty="0" smtClean="0">
                <a:latin typeface="Arial" panose="020B0604020202020204" pitchFamily="34" charset="0"/>
                <a:ea typeface="新細明體" panose="02020500000000000000" pitchFamily="18" charset="-120"/>
              </a:rPr>
              <a:t>In synchronous communication the sending and receiving processes synchronize at every message.  Both the Send and Receive are blocking operations.  Whenever a Send is issued the sending process is blocked until the corresponding Receive is issued.  Whenever a Receive is issued the process blocks until a message arrives.</a:t>
            </a:r>
          </a:p>
          <a:p>
            <a:endParaRPr lang="zh-CN" altLang="en-US" dirty="0"/>
          </a:p>
        </p:txBody>
      </p:sp>
      <p:sp>
        <p:nvSpPr>
          <p:cNvPr id="4" name="灯片编号占位符 3"/>
          <p:cNvSpPr>
            <a:spLocks noGrp="1"/>
          </p:cNvSpPr>
          <p:nvPr>
            <p:ph type="sldNum" sz="quarter" idx="10"/>
          </p:nvPr>
        </p:nvSpPr>
        <p:spPr/>
        <p:txBody>
          <a:bodyPr/>
          <a:lstStyle/>
          <a:p>
            <a:fld id="{A610C5FB-B562-F94E-8BBD-815D463A8A5D}" type="slidenum">
              <a:rPr kumimoji="1" lang="zh-CN" altLang="en-US" smtClean="0"/>
              <a:t>21</a:t>
            </a:fld>
            <a:endParaRPr kumimoji="1" lang="zh-CN" altLang="en-US"/>
          </a:p>
        </p:txBody>
      </p:sp>
    </p:spTree>
    <p:extLst>
      <p:ext uri="{BB962C8B-B14F-4D97-AF65-F5344CB8AC3E}">
        <p14:creationId xmlns:p14="http://schemas.microsoft.com/office/powerpoint/2010/main" val="10296385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14300" indent="-114300">
              <a:defRPr/>
            </a:pPr>
            <a:r>
              <a:rPr kumimoji="0" lang="en-US" altLang="zh-TW" dirty="0" smtClean="0">
                <a:ea typeface="新細明體" charset="0"/>
                <a:cs typeface="新細明體" charset="0"/>
              </a:rPr>
              <a:t>Communication deadlocks happen when components are mutually waiting for each other.</a:t>
            </a:r>
          </a:p>
          <a:p>
            <a:pPr marL="114300" indent="-114300">
              <a:defRPr/>
            </a:pPr>
            <a:r>
              <a:rPr kumimoji="0" lang="en-US" altLang="zh-TW" dirty="0" smtClean="0">
                <a:ea typeface="新細明體" charset="0"/>
                <a:cs typeface="新細明體" charset="0"/>
              </a:rPr>
              <a:t>Two ways to deal with this problem: Deadlock avoidance and deadlock detection (and removal).</a:t>
            </a:r>
          </a:p>
          <a:p>
            <a:pPr marL="457200" lvl="1" indent="-114300">
              <a:defRPr/>
            </a:pPr>
            <a:r>
              <a:rPr kumimoji="0" lang="en-US" altLang="zh-TW" dirty="0" smtClean="0">
                <a:ea typeface="新細明體" charset="0"/>
                <a:cs typeface="新細明體" charset="0"/>
              </a:rPr>
              <a:t>Deadlock avoidance:  Waits-for relation should have no cycles.</a:t>
            </a:r>
          </a:p>
          <a:p>
            <a:pPr marL="457200" lvl="1" indent="-114300">
              <a:defRPr/>
            </a:pPr>
            <a:r>
              <a:rPr kumimoji="0" lang="en-US" altLang="zh-TW" dirty="0" smtClean="0">
                <a:ea typeface="新細明體" charset="0"/>
                <a:cs typeface="新細明體" charset="0"/>
              </a:rPr>
              <a:t>Deadlock detection: use time-out function.  (Issues: how to select an appropriate time-out interval?)</a:t>
            </a:r>
          </a:p>
          <a:p>
            <a:endParaRPr lang="zh-CN" altLang="en-US" dirty="0"/>
          </a:p>
        </p:txBody>
      </p:sp>
      <p:sp>
        <p:nvSpPr>
          <p:cNvPr id="4" name="灯片编号占位符 3"/>
          <p:cNvSpPr>
            <a:spLocks noGrp="1"/>
          </p:cNvSpPr>
          <p:nvPr>
            <p:ph type="sldNum" sz="quarter" idx="10"/>
          </p:nvPr>
        </p:nvSpPr>
        <p:spPr/>
        <p:txBody>
          <a:bodyPr/>
          <a:lstStyle/>
          <a:p>
            <a:fld id="{A610C5FB-B562-F94E-8BBD-815D463A8A5D}" type="slidenum">
              <a:rPr kumimoji="1" lang="zh-CN" altLang="en-US" smtClean="0"/>
              <a:t>22</a:t>
            </a:fld>
            <a:endParaRPr kumimoji="1" lang="zh-CN" altLang="en-US"/>
          </a:p>
        </p:txBody>
      </p:sp>
    </p:spTree>
    <p:extLst>
      <p:ext uri="{BB962C8B-B14F-4D97-AF65-F5344CB8AC3E}">
        <p14:creationId xmlns:p14="http://schemas.microsoft.com/office/powerpoint/2010/main" val="40582653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14300" indent="-114300">
              <a:defRPr/>
            </a:pPr>
            <a:r>
              <a:rPr kumimoji="0" lang="en-US" altLang="zh-TW" dirty="0" smtClean="0">
                <a:latin typeface="Arial" panose="020B0604020202020204" pitchFamily="34" charset="0"/>
                <a:ea typeface="新細明體" panose="02020500000000000000" pitchFamily="18" charset="-120"/>
              </a:rPr>
              <a:t>In asynchronous communication, the use of the Send operation is non-blocking in that the sending process is allowed to proceed as soon as the message has been copied to a local buffer and the transmission of the message proceeds in parallel with the sending process.</a:t>
            </a:r>
          </a:p>
          <a:p>
            <a:pPr marL="114300" indent="-114300">
              <a:defRPr/>
            </a:pPr>
            <a:r>
              <a:rPr kumimoji="0" lang="en-US" altLang="zh-TW" dirty="0" smtClean="0">
                <a:latin typeface="Arial" panose="020B0604020202020204" pitchFamily="34" charset="0"/>
                <a:ea typeface="新細明體" panose="02020500000000000000" pitchFamily="18" charset="-120"/>
              </a:rPr>
              <a:t>The Receive operation can have blocking and non-blocking variants. In the non-blocking variant, the receiving process proceeds with its program after issuing a Receive operation which provides a buffer to be filled in the background, but it must separately receive notification that its buffer has been filled, by polling or interrupt.</a:t>
            </a:r>
          </a:p>
          <a:p>
            <a:pPr marL="114300" indent="-114300">
              <a:defRPr/>
            </a:pPr>
            <a:r>
              <a:rPr kumimoji="0" lang="en-US" altLang="zh-TW" dirty="0" smtClean="0">
                <a:latin typeface="Arial" panose="020B0604020202020204" pitchFamily="34" charset="0"/>
                <a:ea typeface="新細明體" panose="02020500000000000000" pitchFamily="18" charset="-120"/>
              </a:rPr>
              <a:t>In a system environment that supports multiple threads in a single process, blocking Receive can be issued by one thread while other threads in the process remain active, and the simplicity of synchronizing the receiving threads with the incoming message is a substantial advantage.</a:t>
            </a:r>
          </a:p>
          <a:p>
            <a:pPr marL="114300" indent="-114300">
              <a:defRPr/>
            </a:pPr>
            <a:r>
              <a:rPr kumimoji="0" lang="en-US" altLang="zh-TW" dirty="0" smtClean="0">
                <a:latin typeface="Arial" panose="020B0604020202020204" pitchFamily="34" charset="0"/>
                <a:ea typeface="新細明體" panose="02020500000000000000" pitchFamily="18" charset="-120"/>
              </a:rPr>
              <a:t>Non-blocking communication appears to be more efficient, but it involves extra complexity in the receiving process associated with the need to acquire the incoming message out of its flow of control.</a:t>
            </a:r>
          </a:p>
          <a:p>
            <a:endParaRPr lang="zh-CN" altLang="en-US" dirty="0"/>
          </a:p>
        </p:txBody>
      </p:sp>
      <p:sp>
        <p:nvSpPr>
          <p:cNvPr id="4" name="灯片编号占位符 3"/>
          <p:cNvSpPr>
            <a:spLocks noGrp="1"/>
          </p:cNvSpPr>
          <p:nvPr>
            <p:ph type="sldNum" sz="quarter" idx="10"/>
          </p:nvPr>
        </p:nvSpPr>
        <p:spPr/>
        <p:txBody>
          <a:bodyPr/>
          <a:lstStyle/>
          <a:p>
            <a:fld id="{A610C5FB-B562-F94E-8BBD-815D463A8A5D}" type="slidenum">
              <a:rPr kumimoji="1" lang="zh-CN" altLang="en-US" smtClean="0"/>
              <a:t>23</a:t>
            </a:fld>
            <a:endParaRPr kumimoji="1" lang="zh-CN" altLang="en-US"/>
          </a:p>
        </p:txBody>
      </p:sp>
    </p:spTree>
    <p:extLst>
      <p:ext uri="{BB962C8B-B14F-4D97-AF65-F5344CB8AC3E}">
        <p14:creationId xmlns:p14="http://schemas.microsoft.com/office/powerpoint/2010/main" val="37149261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defRPr/>
            </a:pPr>
            <a:r>
              <a:rPr kumimoji="0" lang="en-US" altLang="zh-CN" dirty="0" smtClean="0"/>
              <a:t>Modern networking systems are totally heterogeneous.  They include various communication range, bandwidth, and latency.</a:t>
            </a:r>
          </a:p>
          <a:p>
            <a:pPr>
              <a:defRPr/>
            </a:pPr>
            <a:r>
              <a:rPr kumimoji="0" lang="en-US" altLang="zh-CN" dirty="0" smtClean="0"/>
              <a:t>Communication protocols are designed to handle the heterogeneity of the networks.  The most famous protocol standard is the ISO/OSI 7-layer protocol.</a:t>
            </a:r>
          </a:p>
          <a:p>
            <a:endParaRPr lang="zh-CN" altLang="en-US" dirty="0"/>
          </a:p>
        </p:txBody>
      </p:sp>
      <p:sp>
        <p:nvSpPr>
          <p:cNvPr id="4" name="灯片编号占位符 3"/>
          <p:cNvSpPr>
            <a:spLocks noGrp="1"/>
          </p:cNvSpPr>
          <p:nvPr>
            <p:ph type="sldNum" sz="quarter" idx="10"/>
          </p:nvPr>
        </p:nvSpPr>
        <p:spPr/>
        <p:txBody>
          <a:bodyPr/>
          <a:lstStyle/>
          <a:p>
            <a:fld id="{A610C5FB-B562-F94E-8BBD-815D463A8A5D}" type="slidenum">
              <a:rPr kumimoji="1" lang="zh-CN" altLang="en-US" smtClean="0"/>
              <a:t>6</a:t>
            </a:fld>
            <a:endParaRPr kumimoji="1" lang="zh-CN" altLang="en-US"/>
          </a:p>
        </p:txBody>
      </p:sp>
    </p:spTree>
    <p:extLst>
      <p:ext uri="{BB962C8B-B14F-4D97-AF65-F5344CB8AC3E}">
        <p14:creationId xmlns:p14="http://schemas.microsoft.com/office/powerpoint/2010/main" val="138023506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14300" indent="-114300">
              <a:defRPr/>
            </a:pPr>
            <a:r>
              <a:rPr kumimoji="0" lang="en-US" altLang="zh-TW" dirty="0" smtClean="0">
                <a:latin typeface="Arial" panose="020B0604020202020204" pitchFamily="34" charset="0"/>
                <a:ea typeface="新細明體" panose="02020500000000000000" pitchFamily="18" charset="-120"/>
              </a:rPr>
              <a:t>In the notification protocol, sender sends message to a receiver.</a:t>
            </a:r>
          </a:p>
          <a:p>
            <a:pPr marL="114300" indent="-114300">
              <a:defRPr/>
            </a:pPr>
            <a:r>
              <a:rPr kumimoji="0" lang="en-US" altLang="zh-TW" dirty="0" smtClean="0">
                <a:latin typeface="Arial" panose="020B0604020202020204" pitchFamily="34" charset="0"/>
                <a:ea typeface="新細明體" panose="02020500000000000000" pitchFamily="18" charset="-120"/>
              </a:rPr>
              <a:t>Message usually contains marshaled notification parameters.  The data need to be marshaled (“flattened”) for communication purpose.</a:t>
            </a:r>
          </a:p>
          <a:p>
            <a:pPr marL="114300" indent="-114300">
              <a:defRPr/>
            </a:pPr>
            <a:r>
              <a:rPr kumimoji="0" lang="en-US" altLang="zh-TW" dirty="0" smtClean="0">
                <a:latin typeface="Arial" panose="020B0604020202020204" pitchFamily="34" charset="0"/>
                <a:ea typeface="新細明體" panose="02020500000000000000" pitchFamily="18" charset="-120"/>
              </a:rPr>
              <a:t>Location-independent identifiers for destinations: the identifier is mapped onto a lower-level address in order to deliver a message.  Services can be relocated without having to inform clients about their new locations.</a:t>
            </a:r>
          </a:p>
          <a:p>
            <a:pPr marL="114300" indent="-114300">
              <a:defRPr/>
            </a:pPr>
            <a:r>
              <a:rPr kumimoji="0" lang="en-US" altLang="zh-TW" dirty="0" smtClean="0">
                <a:latin typeface="Arial" panose="020B0604020202020204" pitchFamily="34" charset="0"/>
                <a:ea typeface="新細明體" panose="02020500000000000000" pitchFamily="18" charset="-120"/>
              </a:rPr>
              <a:t>Message destinations are usually either processes or ports.  A port is one several alternative points of entry to a receiving process.</a:t>
            </a:r>
          </a:p>
          <a:p>
            <a:pPr marL="114300" indent="-114300">
              <a:defRPr/>
            </a:pPr>
            <a:r>
              <a:rPr kumimoji="0" lang="en-US" altLang="zh-TW" dirty="0" smtClean="0">
                <a:latin typeface="Arial" panose="020B0604020202020204" pitchFamily="34" charset="0"/>
                <a:ea typeface="新細明體" panose="02020500000000000000" pitchFamily="18" charset="-120"/>
              </a:rPr>
              <a:t>Ports are sometimes called mailboxes - a mailbox always has a message queue, whereas a port may or may not have one.</a:t>
            </a:r>
          </a:p>
          <a:p>
            <a:pPr marL="114300" indent="-114300">
              <a:defRPr/>
            </a:pPr>
            <a:r>
              <a:rPr kumimoji="0" lang="en-US" altLang="zh-TW" dirty="0" smtClean="0">
                <a:latin typeface="Arial" panose="020B0604020202020204" pitchFamily="34" charset="0"/>
                <a:ea typeface="新細明體" panose="02020500000000000000" pitchFamily="18" charset="-120"/>
              </a:rPr>
              <a:t>“Port” describes that there are several alternative points of communication to a receiving process.  Multiple ports can be used by a process to receive messages.</a:t>
            </a:r>
          </a:p>
          <a:p>
            <a:pPr marL="114300" indent="-114300">
              <a:defRPr/>
            </a:pPr>
            <a:r>
              <a:rPr kumimoji="0" lang="en-US" altLang="zh-TW" dirty="0" smtClean="0">
                <a:latin typeface="Arial" panose="020B0604020202020204" pitchFamily="34" charset="0"/>
                <a:ea typeface="新細明體" panose="02020500000000000000" pitchFamily="18" charset="-120"/>
              </a:rPr>
              <a:t>Example</a:t>
            </a:r>
          </a:p>
          <a:p>
            <a:pPr marL="457200" lvl="1" indent="-114300">
              <a:defRPr/>
            </a:pPr>
            <a:r>
              <a:rPr kumimoji="0" lang="en-US" altLang="zh-TW" dirty="0" smtClean="0">
                <a:latin typeface="Arial" panose="020B0604020202020204" pitchFamily="34" charset="0"/>
                <a:ea typeface="新細明體" panose="02020500000000000000" pitchFamily="18" charset="-120"/>
              </a:rPr>
              <a:t>send (p, </a:t>
            </a:r>
            <a:r>
              <a:rPr kumimoji="0" lang="en-US" altLang="zh-TW" dirty="0" err="1" smtClean="0">
                <a:latin typeface="Arial" panose="020B0604020202020204" pitchFamily="34" charset="0"/>
                <a:ea typeface="新細明體" panose="02020500000000000000" pitchFamily="18" charset="-120"/>
              </a:rPr>
              <a:t>msg</a:t>
            </a:r>
            <a:r>
              <a:rPr kumimoji="0" lang="en-US" altLang="zh-TW" dirty="0" smtClean="0">
                <a:latin typeface="Arial" panose="020B0604020202020204" pitchFamily="34" charset="0"/>
                <a:ea typeface="新細明體" panose="02020500000000000000" pitchFamily="18" charset="-120"/>
              </a:rPr>
              <a:t>)</a:t>
            </a:r>
          </a:p>
          <a:p>
            <a:pPr marL="457200" lvl="1" indent="-114300">
              <a:defRPr/>
            </a:pPr>
            <a:r>
              <a:rPr kumimoji="0" lang="en-US" altLang="zh-TW" dirty="0" smtClean="0">
                <a:latin typeface="Arial" panose="020B0604020202020204" pitchFamily="34" charset="0"/>
                <a:ea typeface="新細明體" panose="02020500000000000000" pitchFamily="18" charset="-120"/>
              </a:rPr>
              <a:t>receive (p, </a:t>
            </a:r>
            <a:r>
              <a:rPr kumimoji="0" lang="en-US" altLang="zh-TW" dirty="0" err="1" smtClean="0">
                <a:latin typeface="Arial" panose="020B0604020202020204" pitchFamily="34" charset="0"/>
                <a:ea typeface="新細明體" panose="02020500000000000000" pitchFamily="18" charset="-120"/>
              </a:rPr>
              <a:t>msg</a:t>
            </a:r>
            <a:r>
              <a:rPr kumimoji="0" lang="en-US" altLang="zh-TW" dirty="0" smtClean="0">
                <a:latin typeface="Arial" panose="020B0604020202020204" pitchFamily="34" charset="0"/>
                <a:ea typeface="新細明體" panose="02020500000000000000" pitchFamily="18" charset="-120"/>
              </a:rPr>
              <a:t>)</a:t>
            </a:r>
          </a:p>
          <a:p>
            <a:pPr marL="457200" lvl="1" indent="-114300">
              <a:buFontTx/>
              <a:buNone/>
              <a:defRPr/>
            </a:pPr>
            <a:r>
              <a:rPr kumimoji="0" lang="en-US" altLang="zh-TW" dirty="0" smtClean="0">
                <a:latin typeface="Arial" panose="020B0604020202020204" pitchFamily="34" charset="0"/>
                <a:ea typeface="新細明體" panose="02020500000000000000" pitchFamily="18" charset="-120"/>
              </a:rPr>
              <a:t>	where p could be either a process id or port id</a:t>
            </a:r>
          </a:p>
          <a:p>
            <a:endParaRPr lang="zh-CN" altLang="en-US" dirty="0"/>
          </a:p>
        </p:txBody>
      </p:sp>
      <p:sp>
        <p:nvSpPr>
          <p:cNvPr id="4" name="灯片编号占位符 3"/>
          <p:cNvSpPr>
            <a:spLocks noGrp="1"/>
          </p:cNvSpPr>
          <p:nvPr>
            <p:ph type="sldNum" sz="quarter" idx="10"/>
          </p:nvPr>
        </p:nvSpPr>
        <p:spPr/>
        <p:txBody>
          <a:bodyPr/>
          <a:lstStyle/>
          <a:p>
            <a:fld id="{A610C5FB-B562-F94E-8BBD-815D463A8A5D}" type="slidenum">
              <a:rPr kumimoji="1" lang="zh-CN" altLang="en-US" smtClean="0"/>
              <a:t>24</a:t>
            </a:fld>
            <a:endParaRPr kumimoji="1" lang="zh-CN" altLang="en-US"/>
          </a:p>
        </p:txBody>
      </p:sp>
    </p:spTree>
    <p:extLst>
      <p:ext uri="{BB962C8B-B14F-4D97-AF65-F5344CB8AC3E}">
        <p14:creationId xmlns:p14="http://schemas.microsoft.com/office/powerpoint/2010/main" val="41142586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14300" indent="-114300">
              <a:defRPr/>
            </a:pPr>
            <a:r>
              <a:rPr kumimoji="0" lang="en-US" altLang="zh-TW" dirty="0" smtClean="0">
                <a:ea typeface="新細明體" charset="0"/>
                <a:cs typeface="新細明體" charset="0"/>
              </a:rPr>
              <a:t>Requester sends a request to the provider.  The request message contains marshaled request parameters.</a:t>
            </a:r>
          </a:p>
          <a:p>
            <a:pPr marL="114300" indent="-114300">
              <a:defRPr/>
            </a:pPr>
            <a:r>
              <a:rPr kumimoji="0" lang="en-US" altLang="zh-TW" dirty="0" smtClean="0">
                <a:ea typeface="新細明體" charset="0"/>
                <a:cs typeface="新細明體" charset="0"/>
              </a:rPr>
              <a:t>After the service is done, the provider sends a reply to the requester. The reply message contains marshaled reply results.</a:t>
            </a:r>
          </a:p>
          <a:p>
            <a:pPr marL="114300" indent="-114300">
              <a:defRPr/>
            </a:pPr>
            <a:r>
              <a:rPr kumimoji="0" lang="en-US" altLang="zh-TW" dirty="0" smtClean="0">
                <a:ea typeface="新細明體" charset="0"/>
                <a:cs typeface="新細明體" charset="0"/>
              </a:rPr>
              <a:t>Requester sends a request to the provider.  The request message contains marshaled request parameters.</a:t>
            </a:r>
          </a:p>
          <a:p>
            <a:pPr marL="114300" indent="-114300">
              <a:defRPr/>
            </a:pPr>
            <a:r>
              <a:rPr kumimoji="0" lang="en-US" altLang="zh-TW" dirty="0" smtClean="0">
                <a:ea typeface="新細明體" charset="0"/>
                <a:cs typeface="新細明體" charset="0"/>
              </a:rPr>
              <a:t>After the service is done, the provider sends a reply to the requester. The reply message contains marshaled reply results.</a:t>
            </a:r>
          </a:p>
          <a:p>
            <a:endParaRPr lang="zh-CN" altLang="en-US" dirty="0"/>
          </a:p>
        </p:txBody>
      </p:sp>
      <p:sp>
        <p:nvSpPr>
          <p:cNvPr id="4" name="灯片编号占位符 3"/>
          <p:cNvSpPr>
            <a:spLocks noGrp="1"/>
          </p:cNvSpPr>
          <p:nvPr>
            <p:ph type="sldNum" sz="quarter" idx="10"/>
          </p:nvPr>
        </p:nvSpPr>
        <p:spPr/>
        <p:txBody>
          <a:bodyPr/>
          <a:lstStyle/>
          <a:p>
            <a:fld id="{A610C5FB-B562-F94E-8BBD-815D463A8A5D}" type="slidenum">
              <a:rPr kumimoji="1" lang="zh-CN" altLang="en-US" smtClean="0"/>
              <a:t>25</a:t>
            </a:fld>
            <a:endParaRPr kumimoji="1" lang="zh-CN" altLang="en-US"/>
          </a:p>
        </p:txBody>
      </p:sp>
    </p:spTree>
    <p:extLst>
      <p:ext uri="{BB962C8B-B14F-4D97-AF65-F5344CB8AC3E}">
        <p14:creationId xmlns:p14="http://schemas.microsoft.com/office/powerpoint/2010/main" val="18545337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14300" indent="-114300">
              <a:defRPr/>
            </a:pPr>
            <a:r>
              <a:rPr kumimoji="0" lang="en-US" altLang="zh-TW" dirty="0" smtClean="0">
                <a:ea typeface="新細明體" charset="0"/>
                <a:cs typeface="新細明體" charset="0"/>
              </a:rPr>
              <a:t>The term unreliable message is used to refer to a single message transmitted from sender to receiver, without acknowledgement or retries.</a:t>
            </a:r>
          </a:p>
          <a:p>
            <a:pPr marL="114300" indent="-114300">
              <a:defRPr/>
            </a:pPr>
            <a:r>
              <a:rPr kumimoji="0" lang="en-US" altLang="zh-TW" dirty="0" smtClean="0">
                <a:ea typeface="新細明體" charset="0"/>
                <a:cs typeface="新細明體" charset="0"/>
              </a:rPr>
              <a:t>In a network, messages may be lost, duplicated, delivered out of order or delayed.</a:t>
            </a:r>
          </a:p>
          <a:p>
            <a:pPr marL="114300" indent="-114300">
              <a:defRPr/>
            </a:pPr>
            <a:r>
              <a:rPr kumimoji="0" lang="en-US" altLang="zh-TW" dirty="0" smtClean="0">
                <a:ea typeface="新細明體" charset="0"/>
                <a:cs typeface="新細明體" charset="0"/>
              </a:rPr>
              <a:t>Messages may occasionally be dropped either because of a checksum error or because there is no available buffer space at the source or destination.</a:t>
            </a:r>
          </a:p>
          <a:p>
            <a:pPr marL="114300" indent="-114300">
              <a:defRPr/>
            </a:pPr>
            <a:r>
              <a:rPr kumimoji="0" lang="en-US" altLang="zh-TW" dirty="0" smtClean="0">
                <a:ea typeface="新細明體" charset="0"/>
                <a:cs typeface="新細明體" charset="0"/>
              </a:rPr>
              <a:t>A reliable delivery service may be constructed from an unreliable one by the use of acknowledgement.  Positive acknowledgements are used in client-server communication, while negative acknowledgements can be useful in group multicast.</a:t>
            </a:r>
          </a:p>
          <a:p>
            <a:pPr marL="114300" indent="-114300">
              <a:defRPr/>
            </a:pPr>
            <a:r>
              <a:rPr kumimoji="0" lang="en-US" altLang="zh-TW" dirty="0" smtClean="0">
                <a:ea typeface="新細明體" charset="0"/>
                <a:cs typeface="新細明體" charset="0"/>
              </a:rPr>
              <a:t>Three main sources of overhead for reliable communication are:</a:t>
            </a:r>
          </a:p>
          <a:p>
            <a:pPr marL="457200" lvl="1" indent="-114300">
              <a:defRPr/>
            </a:pPr>
            <a:r>
              <a:rPr kumimoji="0" lang="en-US" altLang="zh-TW" dirty="0" smtClean="0">
                <a:ea typeface="新細明體" charset="0"/>
                <a:cs typeface="新細明體" charset="0"/>
              </a:rPr>
              <a:t>the need to store state information at source and destination</a:t>
            </a:r>
          </a:p>
          <a:p>
            <a:pPr marL="457200" lvl="1" indent="-114300">
              <a:defRPr/>
            </a:pPr>
            <a:r>
              <a:rPr kumimoji="0" lang="en-US" altLang="zh-TW" dirty="0" smtClean="0">
                <a:ea typeface="新細明體" charset="0"/>
                <a:cs typeface="新細明體" charset="0"/>
              </a:rPr>
              <a:t>the need to transmit extra messages</a:t>
            </a:r>
          </a:p>
          <a:p>
            <a:pPr marL="457200" lvl="1" indent="-114300">
              <a:defRPr/>
            </a:pPr>
            <a:r>
              <a:rPr kumimoji="0" lang="en-US" altLang="zh-TW" dirty="0" smtClean="0">
                <a:ea typeface="新細明體" charset="0"/>
                <a:cs typeface="新細明體" charset="0"/>
              </a:rPr>
              <a:t>possible latency for sender or receiver</a:t>
            </a:r>
          </a:p>
          <a:p>
            <a:pPr marL="114300" indent="-114300">
              <a:defRPr/>
            </a:pPr>
            <a:r>
              <a:rPr kumimoji="0" lang="en-US" altLang="zh-TW" dirty="0" smtClean="0">
                <a:ea typeface="新細明體" charset="0"/>
                <a:cs typeface="新細明體" charset="0"/>
              </a:rPr>
              <a:t>The management of messages requires that each message should have a unique message identifier by which it may be referenced.  A message identifier consists of two parts: </a:t>
            </a:r>
          </a:p>
          <a:p>
            <a:pPr marL="457200" lvl="1" indent="-114300">
              <a:defRPr/>
            </a:pPr>
            <a:r>
              <a:rPr kumimoji="0" lang="en-US" altLang="zh-TW" dirty="0" smtClean="0">
                <a:ea typeface="新細明體" charset="0"/>
                <a:cs typeface="新細明體" charset="0"/>
              </a:rPr>
              <a:t>A </a:t>
            </a:r>
            <a:r>
              <a:rPr kumimoji="0" lang="en-US" altLang="zh-TW" dirty="0" err="1" smtClean="0">
                <a:ea typeface="新細明體" charset="0"/>
                <a:cs typeface="新細明體" charset="0"/>
              </a:rPr>
              <a:t>requestId</a:t>
            </a:r>
            <a:r>
              <a:rPr kumimoji="0" lang="en-US" altLang="zh-TW" dirty="0" smtClean="0">
                <a:ea typeface="新細明體" charset="0"/>
                <a:cs typeface="新細明體" charset="0"/>
              </a:rPr>
              <a:t> which is taken from a sequence of integers by the sending process (for message re-assembly)</a:t>
            </a:r>
          </a:p>
          <a:p>
            <a:pPr marL="457200" lvl="1" indent="-114300">
              <a:defRPr/>
            </a:pPr>
            <a:r>
              <a:rPr kumimoji="0" lang="en-US" altLang="zh-TW" dirty="0" smtClean="0">
                <a:ea typeface="新細明體" charset="0"/>
                <a:cs typeface="新細明體" charset="0"/>
              </a:rPr>
              <a:t>an identifier for the sender process, e.g., the port on which to receive replies</a:t>
            </a:r>
          </a:p>
          <a:p>
            <a:endParaRPr lang="zh-CN" altLang="en-US" dirty="0"/>
          </a:p>
        </p:txBody>
      </p:sp>
      <p:sp>
        <p:nvSpPr>
          <p:cNvPr id="4" name="灯片编号占位符 3"/>
          <p:cNvSpPr>
            <a:spLocks noGrp="1"/>
          </p:cNvSpPr>
          <p:nvPr>
            <p:ph type="sldNum" sz="quarter" idx="10"/>
          </p:nvPr>
        </p:nvSpPr>
        <p:spPr/>
        <p:txBody>
          <a:bodyPr/>
          <a:lstStyle/>
          <a:p>
            <a:fld id="{A610C5FB-B562-F94E-8BBD-815D463A8A5D}" type="slidenum">
              <a:rPr kumimoji="1" lang="zh-CN" altLang="en-US" smtClean="0"/>
              <a:t>26</a:t>
            </a:fld>
            <a:endParaRPr kumimoji="1" lang="zh-CN" altLang="en-US"/>
          </a:p>
        </p:txBody>
      </p:sp>
    </p:spTree>
    <p:extLst>
      <p:ext uri="{BB962C8B-B14F-4D97-AF65-F5344CB8AC3E}">
        <p14:creationId xmlns:p14="http://schemas.microsoft.com/office/powerpoint/2010/main" val="2152254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14300" indent="-114300">
              <a:defRPr/>
            </a:pPr>
            <a:r>
              <a:rPr kumimoji="0" lang="en-US" altLang="zh-TW" dirty="0" smtClean="0">
                <a:ea typeface="新細明體" charset="0"/>
                <a:cs typeface="新細明體" charset="0"/>
              </a:rPr>
              <a:t>The client/server model underlies almost every distributed system. Hence it is important to understand the principles of client/server communication. </a:t>
            </a:r>
          </a:p>
          <a:p>
            <a:pPr marL="114300" indent="-114300">
              <a:defRPr/>
            </a:pPr>
            <a:r>
              <a:rPr kumimoji="0" lang="en-US" altLang="zh-TW" dirty="0" smtClean="0">
                <a:ea typeface="新細明體" charset="0"/>
                <a:cs typeface="新細明體" charset="0"/>
              </a:rPr>
              <a:t>In this second part, we are going to use the knowledge about communication primitives that we just acquired to explain the principles of client/server communication.</a:t>
            </a:r>
          </a:p>
          <a:p>
            <a:pPr marL="114300" indent="-114300">
              <a:defRPr/>
            </a:pPr>
            <a:r>
              <a:rPr kumimoji="0" lang="en-US" altLang="zh-TW" dirty="0" smtClean="0">
                <a:ea typeface="新細明體" charset="0"/>
                <a:cs typeface="新細明體" charset="0"/>
              </a:rPr>
              <a:t>In client/server communication many things can go wrong and a good client/server communication protocol takes this into account and delivers reliable results even in the presence of failures. </a:t>
            </a:r>
          </a:p>
          <a:p>
            <a:pPr marL="457200" lvl="1" indent="-114300">
              <a:defRPr/>
            </a:pPr>
            <a:r>
              <a:rPr kumimoji="0" lang="en-US" altLang="zh-TW" dirty="0" smtClean="0">
                <a:ea typeface="新細明體" charset="0"/>
                <a:cs typeface="新細明體" charset="0"/>
              </a:rPr>
              <a:t>Messages are occasionally dropped.</a:t>
            </a:r>
          </a:p>
          <a:p>
            <a:pPr marL="457200" lvl="1" indent="-114300">
              <a:defRPr/>
            </a:pPr>
            <a:r>
              <a:rPr kumimoji="0" lang="en-US" altLang="zh-TW" dirty="0" smtClean="0">
                <a:ea typeface="新細明體" charset="0"/>
                <a:cs typeface="新細明體" charset="0"/>
              </a:rPr>
              <a:t>Network may become partitioned.</a:t>
            </a:r>
          </a:p>
          <a:p>
            <a:pPr marL="457200" lvl="1" indent="-114300">
              <a:defRPr/>
            </a:pPr>
            <a:r>
              <a:rPr kumimoji="0" lang="en-US" altLang="zh-TW" dirty="0" smtClean="0">
                <a:ea typeface="新細明體" charset="0"/>
                <a:cs typeface="新細明體" charset="0"/>
              </a:rPr>
              <a:t>Processes may fail.</a:t>
            </a:r>
          </a:p>
          <a:p>
            <a:pPr marL="457200" lvl="1" indent="-114300">
              <a:defRPr/>
            </a:pPr>
            <a:r>
              <a:rPr kumimoji="0" lang="en-US" altLang="zh-TW" dirty="0" smtClean="0">
                <a:ea typeface="新細明體" charset="0"/>
                <a:cs typeface="新細明體" charset="0"/>
              </a:rPr>
              <a:t>No corruption of data, as ensured by error-checking mechanisms at the network level.</a:t>
            </a:r>
          </a:p>
          <a:p>
            <a:pPr marL="114300" indent="-114300">
              <a:defRPr/>
            </a:pPr>
            <a:r>
              <a:rPr kumimoji="0" lang="en-US" altLang="zh-TW" dirty="0" smtClean="0">
                <a:ea typeface="新細明體" charset="0"/>
                <a:cs typeface="新細明體" charset="0"/>
              </a:rPr>
              <a:t>We are going to discuss different degrees of </a:t>
            </a:r>
            <a:r>
              <a:rPr kumimoji="0" lang="en-US" altLang="zh-TW" i="1" dirty="0" smtClean="0">
                <a:ea typeface="新細明體" charset="0"/>
                <a:cs typeface="新細明體" charset="0"/>
              </a:rPr>
              <a:t>quality of service</a:t>
            </a:r>
            <a:r>
              <a:rPr kumimoji="0" lang="en-US" altLang="zh-TW" dirty="0" smtClean="0">
                <a:ea typeface="新細明體" charset="0"/>
                <a:cs typeface="新細明體" charset="0"/>
              </a:rPr>
              <a:t> as a basis for the discussion of three client server protocols.</a:t>
            </a:r>
          </a:p>
          <a:p>
            <a:pPr marL="457200" lvl="1" indent="-114300">
              <a:defRPr/>
            </a:pPr>
            <a:r>
              <a:rPr kumimoji="0" lang="en-US" altLang="zh-TW" dirty="0" smtClean="0">
                <a:ea typeface="新細明體" charset="0"/>
                <a:cs typeface="新細明體" charset="0"/>
              </a:rPr>
              <a:t>The simplest of these protocols is the request protocol, which only achieves a limited quality and cannot generally be applied.</a:t>
            </a:r>
          </a:p>
          <a:p>
            <a:pPr marL="457200" lvl="1" indent="-114300">
              <a:defRPr/>
            </a:pPr>
            <a:r>
              <a:rPr kumimoji="0" lang="en-US" altLang="zh-TW" dirty="0" smtClean="0">
                <a:ea typeface="新細明體" charset="0"/>
                <a:cs typeface="新細明體" charset="0"/>
              </a:rPr>
              <a:t>The most important protocol is the request/reply protocol. It delivers either the result of a service execution or a failure to the client.</a:t>
            </a:r>
          </a:p>
          <a:p>
            <a:pPr marL="457200" lvl="1" indent="-114300">
              <a:defRPr/>
            </a:pPr>
            <a:r>
              <a:rPr kumimoji="0" lang="en-US" altLang="zh-TW" dirty="0" smtClean="0">
                <a:ea typeface="新細明體" charset="0"/>
                <a:cs typeface="新細明體" charset="0"/>
              </a:rPr>
              <a:t>An optimization is the request/reply/acknowledgement protocol.</a:t>
            </a:r>
          </a:p>
          <a:p>
            <a:endParaRPr lang="zh-CN" altLang="en-US" dirty="0"/>
          </a:p>
        </p:txBody>
      </p:sp>
      <p:sp>
        <p:nvSpPr>
          <p:cNvPr id="4" name="灯片编号占位符 3"/>
          <p:cNvSpPr>
            <a:spLocks noGrp="1"/>
          </p:cNvSpPr>
          <p:nvPr>
            <p:ph type="sldNum" sz="quarter" idx="10"/>
          </p:nvPr>
        </p:nvSpPr>
        <p:spPr/>
        <p:txBody>
          <a:bodyPr/>
          <a:lstStyle/>
          <a:p>
            <a:fld id="{A610C5FB-B562-F94E-8BBD-815D463A8A5D}" type="slidenum">
              <a:rPr kumimoji="1" lang="zh-CN" altLang="en-US" smtClean="0"/>
              <a:t>27</a:t>
            </a:fld>
            <a:endParaRPr kumimoji="1" lang="zh-CN" altLang="en-US"/>
          </a:p>
        </p:txBody>
      </p:sp>
    </p:spTree>
    <p:extLst>
      <p:ext uri="{BB962C8B-B14F-4D97-AF65-F5344CB8AC3E}">
        <p14:creationId xmlns:p14="http://schemas.microsoft.com/office/powerpoint/2010/main" val="169803007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14300" indent="-114300">
              <a:defRPr/>
            </a:pPr>
            <a:r>
              <a:rPr kumimoji="0" lang="en-US" altLang="zh-TW" i="1" dirty="0" smtClean="0">
                <a:ea typeface="新細明體" charset="0"/>
                <a:cs typeface="新細明體" charset="0"/>
              </a:rPr>
              <a:t>Exactly once:</a:t>
            </a:r>
            <a:r>
              <a:rPr kumimoji="0" lang="en-US" altLang="zh-TW" dirty="0" smtClean="0">
                <a:ea typeface="新細明體" charset="0"/>
                <a:cs typeface="新細明體" charset="0"/>
              </a:rPr>
              <a:t> This is the ideal situation, where a service request is handled in the same way as a local procedure call in an imperative  programming language. The service is executed once and only once. It is, however, very difficult and expensive to achieve.</a:t>
            </a:r>
          </a:p>
          <a:p>
            <a:pPr marL="114300" indent="-114300">
              <a:defRPr/>
            </a:pPr>
            <a:r>
              <a:rPr kumimoji="0" lang="en-US" altLang="zh-TW" i="1" dirty="0" smtClean="0">
                <a:ea typeface="新細明體" charset="0"/>
                <a:cs typeface="新細明體" charset="0"/>
              </a:rPr>
              <a:t>At most once:</a:t>
            </a:r>
            <a:r>
              <a:rPr kumimoji="0" lang="en-US" altLang="zh-TW" dirty="0" smtClean="0">
                <a:ea typeface="新細明體" charset="0"/>
                <a:cs typeface="新細明體" charset="0"/>
              </a:rPr>
              <a:t> The service request  may or may not be or have been executed. There will be no side effects from partial execution. If the service is not executed the client is being informed of the failure.</a:t>
            </a:r>
          </a:p>
          <a:p>
            <a:pPr marL="114300" indent="-114300">
              <a:defRPr/>
            </a:pPr>
            <a:r>
              <a:rPr kumimoji="0" lang="en-US" altLang="zh-TW" i="1" dirty="0" smtClean="0">
                <a:ea typeface="新細明體" charset="0"/>
                <a:cs typeface="新細明體" charset="0"/>
              </a:rPr>
              <a:t>At least once:</a:t>
            </a:r>
            <a:r>
              <a:rPr kumimoji="0" lang="en-US" altLang="zh-TW" dirty="0" smtClean="0">
                <a:ea typeface="新細明體" charset="0"/>
                <a:cs typeface="新細明體" charset="0"/>
              </a:rPr>
              <a:t> The call may be once or more than one time. This quality of service can only be reasonably applied if the service does not update its internal memory.</a:t>
            </a:r>
          </a:p>
          <a:p>
            <a:pPr marL="114300" indent="-114300">
              <a:defRPr/>
            </a:pPr>
            <a:r>
              <a:rPr kumimoji="0" lang="en-US" altLang="zh-TW" i="1" dirty="0" smtClean="0">
                <a:ea typeface="新細明體" charset="0"/>
                <a:cs typeface="新細明體" charset="0"/>
              </a:rPr>
              <a:t>Maybe:</a:t>
            </a:r>
            <a:r>
              <a:rPr kumimoji="0" lang="en-US" altLang="zh-TW" dirty="0" smtClean="0">
                <a:ea typeface="新細明體" charset="0"/>
                <a:cs typeface="新細明體" charset="0"/>
              </a:rPr>
              <a:t> It is neither guaranteed that the service has been executed nor is the client informed of failure occurrences should there be any. </a:t>
            </a:r>
          </a:p>
          <a:p>
            <a:endParaRPr lang="zh-CN" altLang="en-US" dirty="0"/>
          </a:p>
        </p:txBody>
      </p:sp>
      <p:sp>
        <p:nvSpPr>
          <p:cNvPr id="4" name="灯片编号占位符 3"/>
          <p:cNvSpPr>
            <a:spLocks noGrp="1"/>
          </p:cNvSpPr>
          <p:nvPr>
            <p:ph type="sldNum" sz="quarter" idx="10"/>
          </p:nvPr>
        </p:nvSpPr>
        <p:spPr/>
        <p:txBody>
          <a:bodyPr/>
          <a:lstStyle/>
          <a:p>
            <a:fld id="{A610C5FB-B562-F94E-8BBD-815D463A8A5D}" type="slidenum">
              <a:rPr kumimoji="1" lang="zh-CN" altLang="en-US" smtClean="0"/>
              <a:t>28</a:t>
            </a:fld>
            <a:endParaRPr kumimoji="1" lang="zh-CN" altLang="en-US"/>
          </a:p>
        </p:txBody>
      </p:sp>
    </p:spTree>
    <p:extLst>
      <p:ext uri="{BB962C8B-B14F-4D97-AF65-F5344CB8AC3E}">
        <p14:creationId xmlns:p14="http://schemas.microsoft.com/office/powerpoint/2010/main" val="177354851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14300" indent="-114300">
              <a:defRPr/>
            </a:pPr>
            <a:r>
              <a:rPr kumimoji="0" lang="en-US" altLang="zh-TW" dirty="0" smtClean="0">
                <a:latin typeface="Arial" panose="020B0604020202020204" pitchFamily="34" charset="0"/>
                <a:ea typeface="新細明體" panose="02020500000000000000" pitchFamily="18" charset="-120"/>
              </a:rPr>
              <a:t>The R protocol may be used when there is no value to be returned from the procedure and the client requires no confirmation that the procedure has been executed.  The client may proceed immediately after the request message is sent as there is no need to wait for a reply message.</a:t>
            </a:r>
          </a:p>
          <a:p>
            <a:endParaRPr lang="zh-CN" altLang="en-US" dirty="0"/>
          </a:p>
        </p:txBody>
      </p:sp>
      <p:sp>
        <p:nvSpPr>
          <p:cNvPr id="4" name="灯片编号占位符 3"/>
          <p:cNvSpPr>
            <a:spLocks noGrp="1"/>
          </p:cNvSpPr>
          <p:nvPr>
            <p:ph type="sldNum" sz="quarter" idx="10"/>
          </p:nvPr>
        </p:nvSpPr>
        <p:spPr/>
        <p:txBody>
          <a:bodyPr/>
          <a:lstStyle/>
          <a:p>
            <a:fld id="{A610C5FB-B562-F94E-8BBD-815D463A8A5D}" type="slidenum">
              <a:rPr kumimoji="1" lang="zh-CN" altLang="en-US" smtClean="0"/>
              <a:t>29</a:t>
            </a:fld>
            <a:endParaRPr kumimoji="1" lang="zh-CN" altLang="en-US"/>
          </a:p>
        </p:txBody>
      </p:sp>
    </p:spTree>
    <p:extLst>
      <p:ext uri="{BB962C8B-B14F-4D97-AF65-F5344CB8AC3E}">
        <p14:creationId xmlns:p14="http://schemas.microsoft.com/office/powerpoint/2010/main" val="221190849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14300" indent="-114300">
              <a:defRPr/>
            </a:pPr>
            <a:r>
              <a:rPr kumimoji="0" lang="en-US" altLang="zh-TW" dirty="0" smtClean="0">
                <a:latin typeface="Arial" panose="020B0604020202020204" pitchFamily="34" charset="0"/>
                <a:ea typeface="新細明體" panose="02020500000000000000" pitchFamily="18" charset="-120"/>
              </a:rPr>
              <a:t>The RR protocol is useful for most client-server exchanges because it is based on the request-reply protocol.  Special acknowledgement messages are not required because a server’s reply message is regarded as an acknowledgement of the client’s request message.  Similarly, a subsequent call from a client may be regarded as an acknowledgement of a server’s reply message.</a:t>
            </a:r>
          </a:p>
          <a:p>
            <a:endParaRPr lang="zh-CN" altLang="en-US" dirty="0"/>
          </a:p>
        </p:txBody>
      </p:sp>
      <p:sp>
        <p:nvSpPr>
          <p:cNvPr id="4" name="灯片编号占位符 3"/>
          <p:cNvSpPr>
            <a:spLocks noGrp="1"/>
          </p:cNvSpPr>
          <p:nvPr>
            <p:ph type="sldNum" sz="quarter" idx="10"/>
          </p:nvPr>
        </p:nvSpPr>
        <p:spPr/>
        <p:txBody>
          <a:bodyPr/>
          <a:lstStyle/>
          <a:p>
            <a:fld id="{A610C5FB-B562-F94E-8BBD-815D463A8A5D}" type="slidenum">
              <a:rPr kumimoji="1" lang="zh-CN" altLang="en-US" smtClean="0"/>
              <a:t>30</a:t>
            </a:fld>
            <a:endParaRPr kumimoji="1" lang="zh-CN" altLang="en-US"/>
          </a:p>
        </p:txBody>
      </p:sp>
    </p:spTree>
    <p:extLst>
      <p:ext uri="{BB962C8B-B14F-4D97-AF65-F5344CB8AC3E}">
        <p14:creationId xmlns:p14="http://schemas.microsoft.com/office/powerpoint/2010/main" val="343454145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14300" indent="-114300">
              <a:defRPr/>
            </a:pPr>
            <a:r>
              <a:rPr kumimoji="0" lang="en-US" altLang="zh-TW" dirty="0" smtClean="0">
                <a:latin typeface="Arial" panose="020B0604020202020204" pitchFamily="34" charset="0"/>
                <a:ea typeface="新細明體" panose="02020500000000000000" pitchFamily="18" charset="-120"/>
              </a:rPr>
              <a:t>The RRA protocol is based on the exchange of three messages: request-reply-acknowledge reply. The acknowledge reply message contains the </a:t>
            </a:r>
            <a:r>
              <a:rPr kumimoji="0" lang="en-US" altLang="zh-TW" dirty="0" err="1" smtClean="0">
                <a:latin typeface="Arial" panose="020B0604020202020204" pitchFamily="34" charset="0"/>
                <a:ea typeface="新細明體" panose="02020500000000000000" pitchFamily="18" charset="-120"/>
              </a:rPr>
              <a:t>requestId</a:t>
            </a:r>
            <a:r>
              <a:rPr kumimoji="0" lang="en-US" altLang="zh-TW" dirty="0" smtClean="0">
                <a:latin typeface="Arial" panose="020B0604020202020204" pitchFamily="34" charset="0"/>
                <a:ea typeface="新細明體" panose="02020500000000000000" pitchFamily="18" charset="-120"/>
              </a:rPr>
              <a:t> from the reply message being acknowledged.  The arrival of a </a:t>
            </a:r>
            <a:r>
              <a:rPr kumimoji="0" lang="en-US" altLang="zh-TW" dirty="0" err="1" smtClean="0">
                <a:latin typeface="Arial" panose="020B0604020202020204" pitchFamily="34" charset="0"/>
                <a:ea typeface="新細明體" panose="02020500000000000000" pitchFamily="18" charset="-120"/>
              </a:rPr>
              <a:t>requestId</a:t>
            </a:r>
            <a:r>
              <a:rPr kumimoji="0" lang="en-US" altLang="zh-TW" dirty="0" smtClean="0">
                <a:latin typeface="Arial" panose="020B0604020202020204" pitchFamily="34" charset="0"/>
                <a:ea typeface="新細明體" panose="02020500000000000000" pitchFamily="18" charset="-120"/>
              </a:rPr>
              <a:t> in an acknowledgement message will be interpreted as acknowledging the receipt of all reply messages with lower </a:t>
            </a:r>
            <a:r>
              <a:rPr kumimoji="0" lang="en-US" altLang="zh-TW" dirty="0" err="1" smtClean="0">
                <a:latin typeface="Arial" panose="020B0604020202020204" pitchFamily="34" charset="0"/>
                <a:ea typeface="新細明體" panose="02020500000000000000" pitchFamily="18" charset="-120"/>
              </a:rPr>
              <a:t>requestIds</a:t>
            </a:r>
            <a:r>
              <a:rPr kumimoji="0" lang="en-US" altLang="zh-TW" dirty="0" smtClean="0">
                <a:latin typeface="Arial" panose="020B0604020202020204" pitchFamily="34" charset="0"/>
                <a:ea typeface="新細明體" panose="02020500000000000000" pitchFamily="18" charset="-120"/>
              </a:rPr>
              <a:t>, so the loss of an acknowledgement message is harmless.</a:t>
            </a:r>
          </a:p>
          <a:p>
            <a:pPr marL="114300" indent="-114300">
              <a:defRPr/>
            </a:pPr>
            <a:r>
              <a:rPr kumimoji="0" lang="en-US" altLang="zh-TW" dirty="0" smtClean="0">
                <a:latin typeface="Arial" panose="020B0604020202020204" pitchFamily="34" charset="0"/>
                <a:ea typeface="新細明體" panose="02020500000000000000" pitchFamily="18" charset="-120"/>
              </a:rPr>
              <a:t>Although the exchange involves an additional message, it need not block the client as acknowledgement may be transmitted after the reply has been given to the client, but it does use processing and network resources.</a:t>
            </a:r>
          </a:p>
          <a:p>
            <a:endParaRPr lang="zh-CN" altLang="en-US" dirty="0"/>
          </a:p>
        </p:txBody>
      </p:sp>
      <p:sp>
        <p:nvSpPr>
          <p:cNvPr id="4" name="灯片编号占位符 3"/>
          <p:cNvSpPr>
            <a:spLocks noGrp="1"/>
          </p:cNvSpPr>
          <p:nvPr>
            <p:ph type="sldNum" sz="quarter" idx="10"/>
          </p:nvPr>
        </p:nvSpPr>
        <p:spPr/>
        <p:txBody>
          <a:bodyPr/>
          <a:lstStyle/>
          <a:p>
            <a:fld id="{A610C5FB-B562-F94E-8BBD-815D463A8A5D}" type="slidenum">
              <a:rPr kumimoji="1" lang="zh-CN" altLang="en-US" smtClean="0"/>
              <a:t>31</a:t>
            </a:fld>
            <a:endParaRPr kumimoji="1" lang="zh-CN" altLang="en-US"/>
          </a:p>
        </p:txBody>
      </p:sp>
    </p:spTree>
    <p:extLst>
      <p:ext uri="{BB962C8B-B14F-4D97-AF65-F5344CB8AC3E}">
        <p14:creationId xmlns:p14="http://schemas.microsoft.com/office/powerpoint/2010/main" val="2405437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14300" indent="-114300">
              <a:defRPr/>
            </a:pPr>
            <a:r>
              <a:rPr kumimoji="0" lang="en-US" altLang="zh-TW" dirty="0" smtClean="0">
                <a:latin typeface="Arial" panose="020B0604020202020204" pitchFamily="34" charset="0"/>
                <a:ea typeface="新細明體" panose="02020500000000000000" pitchFamily="18" charset="-120"/>
              </a:rPr>
              <a:t>The communication pattern that we have seen so far was bi-lateral in the sense there were only two parties involved, client and server.</a:t>
            </a:r>
          </a:p>
          <a:p>
            <a:pPr marL="114300" indent="-114300">
              <a:defRPr/>
            </a:pPr>
            <a:r>
              <a:rPr kumimoji="0" lang="en-US" altLang="zh-TW" dirty="0" smtClean="0">
                <a:latin typeface="Arial" panose="020B0604020202020204" pitchFamily="34" charset="0"/>
                <a:ea typeface="新細明體" panose="02020500000000000000" pitchFamily="18" charset="-120"/>
              </a:rPr>
              <a:t>Moreover, it was intimate as the client component always had to identify the server component. </a:t>
            </a:r>
          </a:p>
          <a:p>
            <a:pPr marL="114300" indent="-114300">
              <a:defRPr/>
            </a:pPr>
            <a:r>
              <a:rPr kumimoji="0" lang="en-US" altLang="zh-TW" dirty="0" smtClean="0">
                <a:latin typeface="Arial" panose="020B0604020202020204" pitchFamily="34" charset="0"/>
                <a:ea typeface="新細明體" panose="02020500000000000000" pitchFamily="18" charset="-120"/>
              </a:rPr>
              <a:t>There are other forms of communication required in many distributed systems that can be summarized under the term </a:t>
            </a:r>
            <a:r>
              <a:rPr kumimoji="0" lang="en-US" altLang="zh-TW" i="1" dirty="0" smtClean="0">
                <a:latin typeface="Arial" panose="020B0604020202020204" pitchFamily="34" charset="0"/>
                <a:ea typeface="新細明體" panose="02020500000000000000" pitchFamily="18" charset="-120"/>
              </a:rPr>
              <a:t>group communication</a:t>
            </a:r>
            <a:r>
              <a:rPr kumimoji="0" lang="en-US" altLang="zh-TW" dirty="0" smtClean="0">
                <a:latin typeface="Arial" panose="020B0604020202020204" pitchFamily="34" charset="0"/>
                <a:ea typeface="新細明體" panose="02020500000000000000" pitchFamily="18" charset="-120"/>
              </a:rPr>
              <a:t>.</a:t>
            </a:r>
          </a:p>
          <a:p>
            <a:pPr marL="114300" indent="-114300">
              <a:defRPr/>
            </a:pPr>
            <a:r>
              <a:rPr kumimoji="0" lang="en-US" altLang="zh-TW" dirty="0" smtClean="0">
                <a:latin typeface="Arial" panose="020B0604020202020204" pitchFamily="34" charset="0"/>
                <a:ea typeface="新細明體" panose="02020500000000000000" pitchFamily="18" charset="-120"/>
              </a:rPr>
              <a:t>As examples consider the following:</a:t>
            </a:r>
          </a:p>
          <a:p>
            <a:pPr marL="457200" lvl="1" indent="-114300">
              <a:defRPr/>
            </a:pPr>
            <a:r>
              <a:rPr kumimoji="0" lang="en-US" altLang="zh-TW" dirty="0" smtClean="0">
                <a:latin typeface="Arial" panose="020B0604020202020204" pitchFamily="34" charset="0"/>
                <a:ea typeface="新細明體" panose="02020500000000000000" pitchFamily="18" charset="-120"/>
              </a:rPr>
              <a:t>For a newsgroup editor, all participants need to be notified of an update.</a:t>
            </a:r>
          </a:p>
          <a:p>
            <a:pPr marL="457200" lvl="1" indent="-114300">
              <a:defRPr/>
            </a:pPr>
            <a:r>
              <a:rPr kumimoji="0" lang="en-US" altLang="zh-TW" dirty="0" smtClean="0">
                <a:latin typeface="Arial" panose="020B0604020202020204" pitchFamily="34" charset="0"/>
                <a:ea typeface="新細明體" panose="02020500000000000000" pitchFamily="18" charset="-120"/>
              </a:rPr>
              <a:t>A search engine can be implemented in a way that it sends queries to a group of components storing information and then privately communicates with those components who found a match for the query.</a:t>
            </a:r>
          </a:p>
          <a:p>
            <a:pPr marL="457200" lvl="1" indent="-114300">
              <a:defRPr/>
            </a:pPr>
            <a:r>
              <a:rPr kumimoji="0" lang="en-US" altLang="zh-TW" dirty="0" smtClean="0">
                <a:latin typeface="Arial" panose="020B0604020202020204" pitchFamily="34" charset="0"/>
                <a:ea typeface="新細明體" panose="02020500000000000000" pitchFamily="18" charset="-120"/>
              </a:rPr>
              <a:t>The replication of a logical component to increase a system´s fault tolerance involves communication with all replica whenever a service is requested from the logical component.</a:t>
            </a:r>
          </a:p>
          <a:p>
            <a:pPr marL="114300" indent="-114300">
              <a:defRPr/>
            </a:pPr>
            <a:r>
              <a:rPr kumimoji="0" lang="en-US" altLang="zh-TW" dirty="0" smtClean="0">
                <a:latin typeface="Arial" panose="020B0604020202020204" pitchFamily="34" charset="0"/>
                <a:ea typeface="新細明體" panose="02020500000000000000" pitchFamily="18" charset="-120"/>
              </a:rPr>
              <a:t>The communication required in all these examples can be characterized by the fact that they involve multiple components and that the sender does not necessarily know the identity of the receivers.</a:t>
            </a:r>
          </a:p>
          <a:p>
            <a:endParaRPr lang="zh-CN" altLang="en-US" dirty="0"/>
          </a:p>
        </p:txBody>
      </p:sp>
      <p:sp>
        <p:nvSpPr>
          <p:cNvPr id="4" name="灯片编号占位符 3"/>
          <p:cNvSpPr>
            <a:spLocks noGrp="1"/>
          </p:cNvSpPr>
          <p:nvPr>
            <p:ph type="sldNum" sz="quarter" idx="10"/>
          </p:nvPr>
        </p:nvSpPr>
        <p:spPr/>
        <p:txBody>
          <a:bodyPr/>
          <a:lstStyle/>
          <a:p>
            <a:fld id="{A610C5FB-B562-F94E-8BBD-815D463A8A5D}" type="slidenum">
              <a:rPr kumimoji="1" lang="zh-CN" altLang="en-US" smtClean="0"/>
              <a:t>32</a:t>
            </a:fld>
            <a:endParaRPr kumimoji="1" lang="zh-CN" altLang="en-US"/>
          </a:p>
        </p:txBody>
      </p:sp>
    </p:spTree>
    <p:extLst>
      <p:ext uri="{BB962C8B-B14F-4D97-AF65-F5344CB8AC3E}">
        <p14:creationId xmlns:p14="http://schemas.microsoft.com/office/powerpoint/2010/main" val="348189969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14300" indent="-114300">
              <a:defRPr/>
            </a:pPr>
            <a:r>
              <a:rPr kumimoji="0" lang="en-US" altLang="zh-TW" dirty="0" smtClean="0">
                <a:ea typeface="新細明體" charset="0"/>
                <a:cs typeface="新細明體" charset="0"/>
              </a:rPr>
              <a:t>Broadcast and multicast are similar: one sends message to a group, and the other send message to a subgroup.</a:t>
            </a:r>
          </a:p>
          <a:p>
            <a:pPr marL="114300" indent="-114300">
              <a:defRPr/>
            </a:pPr>
            <a:r>
              <a:rPr kumimoji="0" lang="en-US" altLang="zh-TW" dirty="0" smtClean="0">
                <a:ea typeface="新細明體" charset="0"/>
                <a:cs typeface="新細明體" charset="0"/>
              </a:rPr>
              <a:t>Multicast messages are a very useful tool for constructing distributed systems with the following characteristics:</a:t>
            </a:r>
          </a:p>
          <a:p>
            <a:pPr marL="457200" lvl="1" indent="-114300">
              <a:defRPr/>
            </a:pPr>
            <a:r>
              <a:rPr kumimoji="0" lang="en-US" altLang="zh-TW" dirty="0" smtClean="0">
                <a:ea typeface="新細明體" charset="0"/>
                <a:cs typeface="新細明體" charset="0"/>
              </a:rPr>
              <a:t>Fault tolerance based on replicated services</a:t>
            </a:r>
          </a:p>
          <a:p>
            <a:pPr marL="457200" lvl="1" indent="-114300">
              <a:defRPr/>
            </a:pPr>
            <a:r>
              <a:rPr kumimoji="0" lang="en-US" altLang="zh-TW" dirty="0" smtClean="0">
                <a:ea typeface="新細明體" charset="0"/>
                <a:cs typeface="新細明體" charset="0"/>
              </a:rPr>
              <a:t>Locating objects in distributed services</a:t>
            </a:r>
          </a:p>
          <a:p>
            <a:pPr marL="457200" lvl="1" indent="-114300">
              <a:defRPr/>
            </a:pPr>
            <a:r>
              <a:rPr kumimoji="0" lang="en-US" altLang="zh-TW" dirty="0" smtClean="0">
                <a:ea typeface="新細明體" charset="0"/>
                <a:cs typeface="新細明體" charset="0"/>
              </a:rPr>
              <a:t>Better performance through replicated data</a:t>
            </a:r>
          </a:p>
          <a:p>
            <a:pPr marL="457200" lvl="1" indent="-114300">
              <a:defRPr/>
            </a:pPr>
            <a:r>
              <a:rPr kumimoji="0" lang="en-US" altLang="zh-TW" dirty="0" smtClean="0">
                <a:ea typeface="新細明體" charset="0"/>
                <a:cs typeface="新細明體" charset="0"/>
              </a:rPr>
              <a:t>Multiple update</a:t>
            </a:r>
          </a:p>
          <a:p>
            <a:endParaRPr lang="zh-CN" altLang="en-US" dirty="0"/>
          </a:p>
        </p:txBody>
      </p:sp>
      <p:sp>
        <p:nvSpPr>
          <p:cNvPr id="4" name="灯片编号占位符 3"/>
          <p:cNvSpPr>
            <a:spLocks noGrp="1"/>
          </p:cNvSpPr>
          <p:nvPr>
            <p:ph type="sldNum" sz="quarter" idx="10"/>
          </p:nvPr>
        </p:nvSpPr>
        <p:spPr/>
        <p:txBody>
          <a:bodyPr/>
          <a:lstStyle/>
          <a:p>
            <a:fld id="{A610C5FB-B562-F94E-8BBD-815D463A8A5D}" type="slidenum">
              <a:rPr kumimoji="1" lang="zh-CN" altLang="en-US" smtClean="0"/>
              <a:t>33</a:t>
            </a:fld>
            <a:endParaRPr kumimoji="1" lang="zh-CN" altLang="en-US"/>
          </a:p>
        </p:txBody>
      </p:sp>
    </p:spTree>
    <p:extLst>
      <p:ext uri="{BB962C8B-B14F-4D97-AF65-F5344CB8AC3E}">
        <p14:creationId xmlns:p14="http://schemas.microsoft.com/office/powerpoint/2010/main" val="4764822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0" lang="en-US" altLang="zh-CN" dirty="0" smtClean="0">
                <a:latin typeface="Arial" panose="020B0604020202020204" pitchFamily="34" charset="0"/>
                <a:ea typeface="+mn-ea"/>
              </a:rPr>
              <a:t>To handle heterogeneous networks, protocols are required for senders and recipients to exchange messages through the underlying communication medium.  As the networks are very complicated, protocols are often designed with various layers, where higher layers are built on top of lower layers, and each layer has its own devoted goals and tasks.</a:t>
            </a:r>
          </a:p>
          <a:p>
            <a:endParaRPr lang="zh-CN" altLang="en-US" dirty="0"/>
          </a:p>
        </p:txBody>
      </p:sp>
      <p:sp>
        <p:nvSpPr>
          <p:cNvPr id="4" name="灯片编号占位符 3"/>
          <p:cNvSpPr>
            <a:spLocks noGrp="1"/>
          </p:cNvSpPr>
          <p:nvPr>
            <p:ph type="sldNum" sz="quarter" idx="10"/>
          </p:nvPr>
        </p:nvSpPr>
        <p:spPr/>
        <p:txBody>
          <a:bodyPr/>
          <a:lstStyle/>
          <a:p>
            <a:fld id="{A610C5FB-B562-F94E-8BBD-815D463A8A5D}" type="slidenum">
              <a:rPr kumimoji="1" lang="zh-CN" altLang="en-US" smtClean="0"/>
              <a:t>7</a:t>
            </a:fld>
            <a:endParaRPr kumimoji="1" lang="zh-CN" altLang="en-US"/>
          </a:p>
        </p:txBody>
      </p:sp>
    </p:spTree>
    <p:extLst>
      <p:ext uri="{BB962C8B-B14F-4D97-AF65-F5344CB8AC3E}">
        <p14:creationId xmlns:p14="http://schemas.microsoft.com/office/powerpoint/2010/main" val="32284385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14300" indent="-114300">
              <a:defRPr/>
            </a:pPr>
            <a:r>
              <a:rPr kumimoji="0" lang="en-US" altLang="zh-TW" dirty="0" smtClean="0">
                <a:latin typeface="Arial" panose="020B0604020202020204" pitchFamily="34" charset="0"/>
                <a:ea typeface="新細明體" panose="02020500000000000000" pitchFamily="18" charset="-120"/>
              </a:rPr>
              <a:t>Many systems nowadays provide event management service.  The one presented here is based on the OMG/CORBA architecture, where group communication for multicasts are supported on top of standard CORBA operation invocation requests. This support is provided as part of the CORBA services architecture within the event management service.</a:t>
            </a:r>
          </a:p>
          <a:p>
            <a:pPr marL="114300" indent="-114300">
              <a:defRPr/>
            </a:pPr>
            <a:r>
              <a:rPr kumimoji="0" lang="en-US" altLang="zh-TW" dirty="0" smtClean="0">
                <a:latin typeface="Arial" panose="020B0604020202020204" pitchFamily="34" charset="0"/>
                <a:ea typeface="新細明體" panose="02020500000000000000" pitchFamily="18" charset="-120"/>
              </a:rPr>
              <a:t>Consequently, the service exports a number of interfaces and operations. This specification is included as an appendix to these notes.</a:t>
            </a:r>
          </a:p>
          <a:p>
            <a:pPr marL="114300" indent="-114300">
              <a:defRPr/>
            </a:pPr>
            <a:r>
              <a:rPr kumimoji="0" lang="en-US" altLang="zh-TW" dirty="0" smtClean="0">
                <a:latin typeface="Arial" panose="020B0604020202020204" pitchFamily="34" charset="0"/>
                <a:ea typeface="新細明體" panose="02020500000000000000" pitchFamily="18" charset="-120"/>
              </a:rPr>
              <a:t>The service identifies three different roles. Event </a:t>
            </a:r>
            <a:r>
              <a:rPr kumimoji="0" lang="en-US" altLang="zh-TW" i="1" dirty="0" smtClean="0">
                <a:latin typeface="Arial" panose="020B0604020202020204" pitchFamily="34" charset="0"/>
                <a:ea typeface="新細明體" panose="02020500000000000000" pitchFamily="18" charset="-120"/>
              </a:rPr>
              <a:t>producers</a:t>
            </a:r>
            <a:r>
              <a:rPr kumimoji="0" lang="en-US" altLang="zh-TW" dirty="0" smtClean="0">
                <a:latin typeface="Arial" panose="020B0604020202020204" pitchFamily="34" charset="0"/>
                <a:ea typeface="新細明體" panose="02020500000000000000" pitchFamily="18" charset="-120"/>
              </a:rPr>
              <a:t>  create events that are to be </a:t>
            </a:r>
            <a:r>
              <a:rPr kumimoji="0" lang="en-US" altLang="zh-TW" dirty="0" err="1" smtClean="0">
                <a:latin typeface="Arial" panose="020B0604020202020204" pitchFamily="34" charset="0"/>
                <a:ea typeface="新細明體" panose="02020500000000000000" pitchFamily="18" charset="-120"/>
              </a:rPr>
              <a:t>multicasted</a:t>
            </a:r>
            <a:r>
              <a:rPr kumimoji="0" lang="en-US" altLang="zh-TW" dirty="0" smtClean="0">
                <a:latin typeface="Arial" panose="020B0604020202020204" pitchFamily="34" charset="0"/>
                <a:ea typeface="新細明體" panose="02020500000000000000" pitchFamily="18" charset="-120"/>
              </a:rPr>
              <a:t> to </a:t>
            </a:r>
            <a:r>
              <a:rPr kumimoji="0" lang="en-US" altLang="zh-TW" i="1" dirty="0" smtClean="0">
                <a:latin typeface="Arial" panose="020B0604020202020204" pitchFamily="34" charset="0"/>
                <a:ea typeface="新細明體" panose="02020500000000000000" pitchFamily="18" charset="-120"/>
              </a:rPr>
              <a:t>consumers</a:t>
            </a:r>
            <a:r>
              <a:rPr kumimoji="0" lang="en-US" altLang="zh-TW" dirty="0" smtClean="0">
                <a:latin typeface="Arial" panose="020B0604020202020204" pitchFamily="34" charset="0"/>
                <a:ea typeface="新細明體" panose="02020500000000000000" pitchFamily="18" charset="-120"/>
              </a:rPr>
              <a:t>. An </a:t>
            </a:r>
            <a:r>
              <a:rPr kumimoji="0" lang="en-US" altLang="zh-TW" i="1" dirty="0" smtClean="0">
                <a:latin typeface="Arial" panose="020B0604020202020204" pitchFamily="34" charset="0"/>
                <a:ea typeface="新細明體" panose="02020500000000000000" pitchFamily="18" charset="-120"/>
              </a:rPr>
              <a:t>event channel</a:t>
            </a:r>
            <a:r>
              <a:rPr kumimoji="0" lang="en-US" altLang="zh-TW" dirty="0" smtClean="0">
                <a:latin typeface="Arial" panose="020B0604020202020204" pitchFamily="34" charset="0"/>
                <a:ea typeface="新細明體" panose="02020500000000000000" pitchFamily="18" charset="-120"/>
              </a:rPr>
              <a:t> acts as a mediator between these two so that producers and consumers are anonymous and do not know each other. The advantages of an event channel:</a:t>
            </a:r>
          </a:p>
          <a:p>
            <a:pPr marL="457200" lvl="1" indent="-114300">
              <a:defRPr/>
            </a:pPr>
            <a:r>
              <a:rPr kumimoji="0" lang="en-US" altLang="zh-TW" dirty="0" smtClean="0">
                <a:latin typeface="Arial" panose="020B0604020202020204" pitchFamily="34" charset="0"/>
                <a:ea typeface="新細明體" panose="02020500000000000000" pitchFamily="18" charset="-120"/>
              </a:rPr>
              <a:t>Support communications for any number of suppliers and consumers in connection with a given type of event.</a:t>
            </a:r>
          </a:p>
          <a:p>
            <a:pPr marL="457200" lvl="1" indent="-114300">
              <a:defRPr/>
            </a:pPr>
            <a:r>
              <a:rPr kumimoji="0" lang="en-US" altLang="zh-TW" dirty="0" smtClean="0">
                <a:latin typeface="Arial" panose="020B0604020202020204" pitchFamily="34" charset="0"/>
                <a:ea typeface="新細明體" panose="02020500000000000000" pitchFamily="18" charset="-120"/>
              </a:rPr>
              <a:t>Events can be buffered to allow for consumers of different speeds.</a:t>
            </a:r>
          </a:p>
          <a:p>
            <a:pPr marL="457200" lvl="1" indent="-114300">
              <a:defRPr/>
            </a:pPr>
            <a:r>
              <a:rPr kumimoji="0" lang="en-US" altLang="zh-TW" dirty="0" smtClean="0">
                <a:latin typeface="Arial" panose="020B0604020202020204" pitchFamily="34" charset="0"/>
                <a:ea typeface="新細明體" panose="02020500000000000000" pitchFamily="18" charset="-120"/>
              </a:rPr>
              <a:t>The events can be persistently stored by the Event Channel to ensure that events are not lost on system failures.  The stored event can be transactional (updates depend on commits/aborts).</a:t>
            </a:r>
          </a:p>
          <a:p>
            <a:pPr marL="457200" lvl="1" indent="-114300">
              <a:defRPr/>
            </a:pPr>
            <a:r>
              <a:rPr kumimoji="0" lang="en-US" altLang="zh-TW" dirty="0" smtClean="0">
                <a:latin typeface="Arial" panose="020B0604020202020204" pitchFamily="34" charset="0"/>
                <a:ea typeface="新細明體" panose="02020500000000000000" pitchFamily="18" charset="-120"/>
              </a:rPr>
              <a:t>Support push/pull consumers/suppliers.</a:t>
            </a:r>
          </a:p>
          <a:p>
            <a:pPr marL="114300" indent="-114300">
              <a:defRPr/>
            </a:pPr>
            <a:r>
              <a:rPr kumimoji="0" lang="en-US" altLang="zh-TW" dirty="0" smtClean="0">
                <a:latin typeface="Arial" panose="020B0604020202020204" pitchFamily="34" charset="0"/>
                <a:ea typeface="新細明體" panose="02020500000000000000" pitchFamily="18" charset="-120"/>
              </a:rPr>
              <a:t>The service specification, however, does not include any guidelines for quality of services. This is left to the companies who produce event management service implementations.</a:t>
            </a:r>
          </a:p>
          <a:p>
            <a:endParaRPr lang="zh-CN" altLang="en-US" dirty="0"/>
          </a:p>
        </p:txBody>
      </p:sp>
      <p:sp>
        <p:nvSpPr>
          <p:cNvPr id="4" name="灯片编号占位符 3"/>
          <p:cNvSpPr>
            <a:spLocks noGrp="1"/>
          </p:cNvSpPr>
          <p:nvPr>
            <p:ph type="sldNum" sz="quarter" idx="10"/>
          </p:nvPr>
        </p:nvSpPr>
        <p:spPr/>
        <p:txBody>
          <a:bodyPr/>
          <a:lstStyle/>
          <a:p>
            <a:fld id="{A610C5FB-B562-F94E-8BBD-815D463A8A5D}" type="slidenum">
              <a:rPr kumimoji="1" lang="zh-CN" altLang="en-US" smtClean="0"/>
              <a:t>34</a:t>
            </a:fld>
            <a:endParaRPr kumimoji="1" lang="zh-CN" altLang="en-US"/>
          </a:p>
        </p:txBody>
      </p:sp>
    </p:spTree>
    <p:extLst>
      <p:ext uri="{BB962C8B-B14F-4D97-AF65-F5344CB8AC3E}">
        <p14:creationId xmlns:p14="http://schemas.microsoft.com/office/powerpoint/2010/main" val="16955254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14300" indent="-114300">
              <a:defRPr/>
            </a:pPr>
            <a:r>
              <a:rPr kumimoji="0" lang="en-US" altLang="zh-TW" dirty="0" smtClean="0">
                <a:latin typeface="Arial" panose="020B0604020202020204" pitchFamily="34" charset="0"/>
                <a:ea typeface="新細明體" panose="02020500000000000000" pitchFamily="18" charset="-120"/>
              </a:rPr>
              <a:t>There are two different models of event communication in the CORBA event management: a push and a pull model. They differ in who takes the initiative to get a group communication started. The flow of information is in both cases from producers to consumers. </a:t>
            </a:r>
          </a:p>
          <a:p>
            <a:pPr marL="114300" indent="-114300">
              <a:defRPr/>
            </a:pPr>
            <a:r>
              <a:rPr kumimoji="0" lang="en-US" altLang="zh-TW" dirty="0" smtClean="0">
                <a:latin typeface="Arial" panose="020B0604020202020204" pitchFamily="34" charset="0"/>
                <a:ea typeface="新細明體" panose="02020500000000000000" pitchFamily="18" charset="-120"/>
              </a:rPr>
              <a:t>In the CORBA approach of multicasting, event channels are the mechanism to identify the subgroup of event consumer objects that are to be notified about a certain event. Event consumers therefore register with those event channels that correspond to events they are interested in.</a:t>
            </a:r>
          </a:p>
          <a:p>
            <a:pPr marL="114300" indent="-114300">
              <a:defRPr/>
            </a:pPr>
            <a:r>
              <a:rPr kumimoji="0" lang="en-US" altLang="zh-TW" dirty="0" smtClean="0">
                <a:latin typeface="Arial" panose="020B0604020202020204" pitchFamily="34" charset="0"/>
                <a:ea typeface="新細明體" panose="02020500000000000000" pitchFamily="18" charset="-120"/>
              </a:rPr>
              <a:t>Events are created by event producers. To do so, they request a push operation execution from the event channel  and pass the event parameters as parameters of that push operation.</a:t>
            </a:r>
          </a:p>
          <a:p>
            <a:pPr marL="114300" indent="-114300">
              <a:defRPr/>
            </a:pPr>
            <a:r>
              <a:rPr kumimoji="0" lang="en-US" altLang="zh-TW" dirty="0" smtClean="0">
                <a:latin typeface="Arial" panose="020B0604020202020204" pitchFamily="34" charset="0"/>
                <a:ea typeface="新細明體" panose="02020500000000000000" pitchFamily="18" charset="-120"/>
              </a:rPr>
              <a:t>The event channel then requests all the event consumers that are currently registered to execute a push operation and passes the parameters it had earlier received from the producer.</a:t>
            </a:r>
          </a:p>
          <a:p>
            <a:endParaRPr lang="zh-CN" altLang="en-US" dirty="0"/>
          </a:p>
        </p:txBody>
      </p:sp>
      <p:sp>
        <p:nvSpPr>
          <p:cNvPr id="4" name="灯片编号占位符 3"/>
          <p:cNvSpPr>
            <a:spLocks noGrp="1"/>
          </p:cNvSpPr>
          <p:nvPr>
            <p:ph type="sldNum" sz="quarter" idx="10"/>
          </p:nvPr>
        </p:nvSpPr>
        <p:spPr/>
        <p:txBody>
          <a:bodyPr/>
          <a:lstStyle/>
          <a:p>
            <a:fld id="{A610C5FB-B562-F94E-8BBD-815D463A8A5D}" type="slidenum">
              <a:rPr kumimoji="1" lang="zh-CN" altLang="en-US" smtClean="0"/>
              <a:t>35</a:t>
            </a:fld>
            <a:endParaRPr kumimoji="1" lang="zh-CN" altLang="en-US"/>
          </a:p>
        </p:txBody>
      </p:sp>
    </p:spTree>
    <p:extLst>
      <p:ext uri="{BB962C8B-B14F-4D97-AF65-F5344CB8AC3E}">
        <p14:creationId xmlns:p14="http://schemas.microsoft.com/office/powerpoint/2010/main" val="16647570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342900" indent="-342900">
              <a:defRPr/>
            </a:pPr>
            <a:r>
              <a:rPr kumimoji="0" lang="en-US" altLang="zh-TW" dirty="0" smtClean="0">
                <a:latin typeface="Arial" panose="020B0604020202020204" pitchFamily="34" charset="0"/>
                <a:ea typeface="新細明體" panose="02020500000000000000" pitchFamily="18" charset="-120"/>
              </a:rPr>
              <a:t>As an example, consider an application that displays the change of share values during trading at a stock exchange. </a:t>
            </a:r>
          </a:p>
          <a:p>
            <a:pPr marL="342900" indent="-342900">
              <a:defRPr/>
            </a:pPr>
            <a:r>
              <a:rPr kumimoji="0" lang="en-US" altLang="zh-TW" dirty="0" smtClean="0">
                <a:latin typeface="Arial" panose="020B0604020202020204" pitchFamily="34" charset="0"/>
                <a:ea typeface="新細明體" panose="02020500000000000000" pitchFamily="18" charset="-120"/>
              </a:rPr>
              <a:t>This is a distributed system because brokers are located all over the City and also brokers in Hong Kong, New York and Tokyo might be interested in what´s going on in the London stock exchange.</a:t>
            </a:r>
          </a:p>
          <a:p>
            <a:pPr marL="342900" indent="-342900">
              <a:defRPr/>
            </a:pPr>
            <a:r>
              <a:rPr kumimoji="0" lang="en-US" altLang="zh-TW" dirty="0" smtClean="0">
                <a:latin typeface="Arial" panose="020B0604020202020204" pitchFamily="34" charset="0"/>
                <a:ea typeface="新細明體" panose="02020500000000000000" pitchFamily="18" charset="-120"/>
              </a:rPr>
              <a:t>Whenever a deal is agreed, a share object changes its value to take the last deal into account. Then all applications on broker´s displays have to be updated to reflect the share´s new value.</a:t>
            </a:r>
          </a:p>
          <a:p>
            <a:pPr marL="342900" indent="-342900">
              <a:defRPr/>
            </a:pPr>
            <a:r>
              <a:rPr kumimoji="0" lang="en-US" altLang="zh-TW" dirty="0" smtClean="0">
                <a:latin typeface="Arial" panose="020B0604020202020204" pitchFamily="34" charset="0"/>
                <a:ea typeface="新細明體" panose="02020500000000000000" pitchFamily="18" charset="-120"/>
              </a:rPr>
              <a:t>This can be implemented with CORBA event management:</a:t>
            </a:r>
          </a:p>
          <a:p>
            <a:pPr marL="742950" lvl="1" indent="-285750">
              <a:defRPr/>
            </a:pPr>
            <a:r>
              <a:rPr kumimoji="0" lang="en-US" altLang="zh-TW" dirty="0" smtClean="0">
                <a:latin typeface="Arial" panose="020B0604020202020204" pitchFamily="34" charset="0"/>
                <a:ea typeface="新細明體" panose="02020500000000000000" pitchFamily="18" charset="-120"/>
              </a:rPr>
              <a:t>Shares are represented as CORBA objects and they have operations with which the stock exchange´s trading system can modify their values. </a:t>
            </a:r>
          </a:p>
          <a:p>
            <a:pPr marL="742950" lvl="1" indent="-285750">
              <a:defRPr/>
            </a:pPr>
            <a:r>
              <a:rPr kumimoji="0" lang="en-US" altLang="zh-TW" dirty="0" smtClean="0">
                <a:latin typeface="Arial" panose="020B0604020202020204" pitchFamily="34" charset="0"/>
                <a:ea typeface="新細明體" panose="02020500000000000000" pitchFamily="18" charset="-120"/>
              </a:rPr>
              <a:t>An event channel object is maintained for each share object. Applications that display the current value of a share object register as consumers with the event channel associated to that share object to be informed about ongoing trade in the share.</a:t>
            </a:r>
          </a:p>
          <a:p>
            <a:pPr marL="742950" lvl="1" indent="-285750">
              <a:defRPr/>
            </a:pPr>
            <a:r>
              <a:rPr kumimoji="0" lang="en-US" altLang="zh-TW" dirty="0" smtClean="0">
                <a:latin typeface="Arial" panose="020B0604020202020204" pitchFamily="34" charset="0"/>
                <a:ea typeface="新細明體" panose="02020500000000000000" pitchFamily="18" charset="-120"/>
              </a:rPr>
              <a:t>Whenever the stock exchange´s trading system updates the value of the share, the share object (as an event producer) pushes the new share value together with related information (such as volume of the deal and the time the deal was closed) into the event channel.</a:t>
            </a:r>
          </a:p>
          <a:p>
            <a:pPr marL="742950" lvl="1" indent="-285750">
              <a:defRPr/>
            </a:pPr>
            <a:r>
              <a:rPr kumimoji="0" lang="en-US" altLang="zh-TW" dirty="0" smtClean="0">
                <a:latin typeface="Arial" panose="020B0604020202020204" pitchFamily="34" charset="0"/>
                <a:ea typeface="新細明體" panose="02020500000000000000" pitchFamily="18" charset="-120"/>
              </a:rPr>
              <a:t>The event channel then forwards this information to all applications that are registered and invokes their push operation together with additional event parameters.</a:t>
            </a:r>
          </a:p>
          <a:p>
            <a:endParaRPr lang="zh-CN" altLang="en-US" dirty="0"/>
          </a:p>
        </p:txBody>
      </p:sp>
      <p:sp>
        <p:nvSpPr>
          <p:cNvPr id="4" name="灯片编号占位符 3"/>
          <p:cNvSpPr>
            <a:spLocks noGrp="1"/>
          </p:cNvSpPr>
          <p:nvPr>
            <p:ph type="sldNum" sz="quarter" idx="10"/>
          </p:nvPr>
        </p:nvSpPr>
        <p:spPr/>
        <p:txBody>
          <a:bodyPr/>
          <a:lstStyle/>
          <a:p>
            <a:fld id="{A610C5FB-B562-F94E-8BBD-815D463A8A5D}" type="slidenum">
              <a:rPr kumimoji="1" lang="zh-CN" altLang="en-US" smtClean="0"/>
              <a:t>36</a:t>
            </a:fld>
            <a:endParaRPr kumimoji="1" lang="zh-CN" altLang="en-US"/>
          </a:p>
        </p:txBody>
      </p:sp>
    </p:spTree>
    <p:extLst>
      <p:ext uri="{BB962C8B-B14F-4D97-AF65-F5344CB8AC3E}">
        <p14:creationId xmlns:p14="http://schemas.microsoft.com/office/powerpoint/2010/main" val="148538424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14300" indent="-114300">
              <a:defRPr/>
            </a:pPr>
            <a:r>
              <a:rPr kumimoji="0" lang="en-US" altLang="zh-TW" dirty="0" smtClean="0">
                <a:ea typeface="新細明體" charset="0"/>
                <a:cs typeface="新細明體" charset="0"/>
              </a:rPr>
              <a:t>In the pull model initiative starts from the consumer. The consumer asks the event channel about a new event and the channel has to know who is capable of producing it. </a:t>
            </a:r>
          </a:p>
          <a:p>
            <a:pPr marL="114300" indent="-114300">
              <a:defRPr/>
            </a:pPr>
            <a:r>
              <a:rPr kumimoji="0" lang="en-US" altLang="zh-TW" dirty="0" smtClean="0">
                <a:ea typeface="新細明體" charset="0"/>
                <a:cs typeface="新細明體" charset="0"/>
              </a:rPr>
              <a:t>Event producers, therefore, register with event channel and declare that they are capable of producing events.</a:t>
            </a:r>
          </a:p>
          <a:p>
            <a:pPr marL="114300" indent="-114300">
              <a:defRPr/>
            </a:pPr>
            <a:r>
              <a:rPr kumimoji="0" lang="en-US" altLang="zh-TW" dirty="0" smtClean="0">
                <a:ea typeface="新細明體" charset="0"/>
                <a:cs typeface="新細明體" charset="0"/>
              </a:rPr>
              <a:t>The control flow is then exactly the other way around as in the pull model. Consumer objects ask the event channel to deliver an event. </a:t>
            </a:r>
          </a:p>
          <a:p>
            <a:pPr marL="114300" indent="-114300">
              <a:defRPr/>
            </a:pPr>
            <a:r>
              <a:rPr kumimoji="0" lang="en-US" altLang="zh-TW" dirty="0" smtClean="0">
                <a:ea typeface="新細明體" charset="0"/>
                <a:cs typeface="新細明體" charset="0"/>
              </a:rPr>
              <a:t>The event channel then asks the producer to create an event which is then delivered to consumers.</a:t>
            </a:r>
          </a:p>
          <a:p>
            <a:pPr marL="114300" indent="-114300">
              <a:defRPr/>
            </a:pPr>
            <a:r>
              <a:rPr kumimoji="0" lang="en-US" altLang="zh-TW" dirty="0" smtClean="0">
                <a:ea typeface="新細明體" charset="0"/>
                <a:cs typeface="新細明體" charset="0"/>
              </a:rPr>
              <a:t>This in its pure form is not yet a group communication, but rather an anonymous request where the event channel acts as a broker between consumer and producer.</a:t>
            </a:r>
          </a:p>
          <a:p>
            <a:pPr marL="114300" indent="-114300">
              <a:defRPr/>
            </a:pPr>
            <a:r>
              <a:rPr kumimoji="0" lang="en-US" altLang="zh-TW" dirty="0" smtClean="0">
                <a:ea typeface="新細明體" charset="0"/>
                <a:cs typeface="新細明體" charset="0"/>
              </a:rPr>
              <a:t>However, the pull and the push model can be combined, so that the event channel after having received the event from the producer communicates it to all consumers so that they all have up-to-date information.</a:t>
            </a:r>
          </a:p>
          <a:p>
            <a:endParaRPr lang="zh-CN" altLang="en-US" dirty="0"/>
          </a:p>
        </p:txBody>
      </p:sp>
      <p:sp>
        <p:nvSpPr>
          <p:cNvPr id="4" name="灯片编号占位符 3"/>
          <p:cNvSpPr>
            <a:spLocks noGrp="1"/>
          </p:cNvSpPr>
          <p:nvPr>
            <p:ph type="sldNum" sz="quarter" idx="10"/>
          </p:nvPr>
        </p:nvSpPr>
        <p:spPr/>
        <p:txBody>
          <a:bodyPr/>
          <a:lstStyle/>
          <a:p>
            <a:fld id="{A610C5FB-B562-F94E-8BBD-815D463A8A5D}" type="slidenum">
              <a:rPr kumimoji="1" lang="zh-CN" altLang="en-US" smtClean="0"/>
              <a:t>37</a:t>
            </a:fld>
            <a:endParaRPr kumimoji="1" lang="zh-CN" altLang="en-US"/>
          </a:p>
        </p:txBody>
      </p:sp>
    </p:spTree>
    <p:extLst>
      <p:ext uri="{BB962C8B-B14F-4D97-AF65-F5344CB8AC3E}">
        <p14:creationId xmlns:p14="http://schemas.microsoft.com/office/powerpoint/2010/main" val="359108044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342900" indent="-342900">
              <a:defRPr/>
            </a:pPr>
            <a:r>
              <a:rPr kumimoji="0" lang="en-US" altLang="zh-TW" dirty="0" smtClean="0">
                <a:ea typeface="新細明體" charset="0"/>
                <a:cs typeface="新細明體" charset="0"/>
              </a:rPr>
              <a:t>To continue the share value display application, in a pull model, one consumer would ask the event channel about the current value of a share, by invoking the pull operation of the channel.</a:t>
            </a:r>
          </a:p>
          <a:p>
            <a:pPr marL="342900" indent="-342900">
              <a:defRPr/>
            </a:pPr>
            <a:r>
              <a:rPr kumimoji="0" lang="en-US" altLang="zh-TW" dirty="0" smtClean="0">
                <a:ea typeface="新細明體" charset="0"/>
                <a:cs typeface="新細明體" charset="0"/>
              </a:rPr>
              <a:t>The event channel would then invoke the pull operation from the producer to obtain the current value. </a:t>
            </a:r>
          </a:p>
          <a:p>
            <a:pPr marL="342900" indent="-342900">
              <a:defRPr/>
            </a:pPr>
            <a:r>
              <a:rPr kumimoji="0" lang="en-US" altLang="zh-TW" dirty="0" smtClean="0">
                <a:ea typeface="新細明體" charset="0"/>
                <a:cs typeface="新細明體" charset="0"/>
              </a:rPr>
              <a:t>The producer would pass that as an out parameter of the pull operation and the event channel would do the same.</a:t>
            </a:r>
          </a:p>
          <a:p>
            <a:pPr marL="342900" indent="-342900">
              <a:defRPr/>
            </a:pPr>
            <a:r>
              <a:rPr kumimoji="0" lang="en-US" altLang="zh-TW" dirty="0" smtClean="0">
                <a:ea typeface="新細明體" charset="0"/>
                <a:cs typeface="新細明體" charset="0"/>
              </a:rPr>
              <a:t>In the combined model, the event channel would then also inform the second consumer about the current value by invoking its push operation. </a:t>
            </a:r>
          </a:p>
          <a:p>
            <a:endParaRPr lang="zh-CN" altLang="en-US" dirty="0"/>
          </a:p>
        </p:txBody>
      </p:sp>
      <p:sp>
        <p:nvSpPr>
          <p:cNvPr id="4" name="灯片编号占位符 3"/>
          <p:cNvSpPr>
            <a:spLocks noGrp="1"/>
          </p:cNvSpPr>
          <p:nvPr>
            <p:ph type="sldNum" sz="quarter" idx="10"/>
          </p:nvPr>
        </p:nvSpPr>
        <p:spPr/>
        <p:txBody>
          <a:bodyPr/>
          <a:lstStyle/>
          <a:p>
            <a:fld id="{A610C5FB-B562-F94E-8BBD-815D463A8A5D}" type="slidenum">
              <a:rPr kumimoji="1" lang="zh-CN" altLang="en-US" smtClean="0"/>
              <a:t>38</a:t>
            </a:fld>
            <a:endParaRPr kumimoji="1" lang="zh-CN" altLang="en-US"/>
          </a:p>
        </p:txBody>
      </p:sp>
    </p:spTree>
    <p:extLst>
      <p:ext uri="{BB962C8B-B14F-4D97-AF65-F5344CB8AC3E}">
        <p14:creationId xmlns:p14="http://schemas.microsoft.com/office/powerpoint/2010/main" val="72452989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14300" indent="-114300">
              <a:defRPr/>
            </a:pPr>
            <a:r>
              <a:rPr kumimoji="0" lang="en-US" altLang="zh-TW" dirty="0" smtClean="0">
                <a:ea typeface="新細明體" charset="0"/>
                <a:cs typeface="新細明體" charset="0"/>
              </a:rPr>
              <a:t>Event Channel supports all four different combinations.</a:t>
            </a:r>
          </a:p>
          <a:p>
            <a:pPr marL="114300" indent="-114300">
              <a:defRPr/>
            </a:pPr>
            <a:r>
              <a:rPr kumimoji="0" lang="en-US" altLang="zh-TW" dirty="0" smtClean="0">
                <a:ea typeface="新細明體" charset="0"/>
                <a:cs typeface="新細明體" charset="0"/>
              </a:rPr>
              <a:t>Push suppliers, push consumers: the suppliers push events to the Event Channel, which in turn pushes them to the consumers.</a:t>
            </a:r>
          </a:p>
          <a:p>
            <a:pPr marL="114300" indent="-114300">
              <a:defRPr/>
            </a:pPr>
            <a:r>
              <a:rPr kumimoji="0" lang="en-US" altLang="zh-TW" dirty="0" smtClean="0">
                <a:ea typeface="新細明體" charset="0"/>
                <a:cs typeface="新細明體" charset="0"/>
              </a:rPr>
              <a:t>Push suppliers, pull consumers: the suppliers push events to the Event Channel, and each pull consumer pulls an event when it is ready to process it.</a:t>
            </a:r>
          </a:p>
          <a:p>
            <a:pPr marL="114300" indent="-114300">
              <a:defRPr/>
            </a:pPr>
            <a:r>
              <a:rPr kumimoji="0" lang="en-US" altLang="zh-TW" dirty="0" smtClean="0">
                <a:ea typeface="新細明體" charset="0"/>
                <a:cs typeface="新細明體" charset="0"/>
              </a:rPr>
              <a:t>Pull suppliers, push consumers: the Event Channel pulls events from the suppliers, and then it pushes these tot he consumers.</a:t>
            </a:r>
          </a:p>
          <a:p>
            <a:pPr marL="114300" indent="-114300">
              <a:defRPr/>
            </a:pPr>
            <a:r>
              <a:rPr kumimoji="0" lang="en-US" altLang="zh-TW" dirty="0" smtClean="0">
                <a:ea typeface="新細明體" charset="0"/>
                <a:cs typeface="新細明體" charset="0"/>
              </a:rPr>
              <a:t>Pull suppliers, pull consumers: the consumers pull event from the Event Channel, which in turn pulls them from the suppliers.</a:t>
            </a:r>
          </a:p>
          <a:p>
            <a:endParaRPr lang="zh-CN" altLang="en-US" dirty="0"/>
          </a:p>
        </p:txBody>
      </p:sp>
      <p:sp>
        <p:nvSpPr>
          <p:cNvPr id="4" name="灯片编号占位符 3"/>
          <p:cNvSpPr>
            <a:spLocks noGrp="1"/>
          </p:cNvSpPr>
          <p:nvPr>
            <p:ph type="sldNum" sz="quarter" idx="10"/>
          </p:nvPr>
        </p:nvSpPr>
        <p:spPr/>
        <p:txBody>
          <a:bodyPr/>
          <a:lstStyle/>
          <a:p>
            <a:fld id="{A610C5FB-B562-F94E-8BBD-815D463A8A5D}" type="slidenum">
              <a:rPr kumimoji="1" lang="zh-CN" altLang="en-US" smtClean="0"/>
              <a:t>39</a:t>
            </a:fld>
            <a:endParaRPr kumimoji="1" lang="zh-CN" altLang="en-US"/>
          </a:p>
        </p:txBody>
      </p:sp>
    </p:spTree>
    <p:extLst>
      <p:ext uri="{BB962C8B-B14F-4D97-AF65-F5344CB8AC3E}">
        <p14:creationId xmlns:p14="http://schemas.microsoft.com/office/powerpoint/2010/main" val="197276013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14300" indent="-114300">
              <a:defRPr/>
            </a:pPr>
            <a:r>
              <a:rPr kumimoji="0" lang="en-US" altLang="zh-TW" dirty="0" smtClean="0">
                <a:ea typeface="新細明體" charset="0"/>
                <a:cs typeface="新細明體" charset="0"/>
              </a:rPr>
              <a:t>A push supplier expects to make calls to </a:t>
            </a:r>
            <a:r>
              <a:rPr kumimoji="0" lang="en-US" altLang="zh-TW" dirty="0" smtClean="0">
                <a:latin typeface="Courier New" charset="0"/>
                <a:ea typeface="新細明體" charset="0"/>
                <a:cs typeface="新細明體" charset="0"/>
              </a:rPr>
              <a:t>push()</a:t>
            </a:r>
            <a:r>
              <a:rPr kumimoji="0" lang="en-US" altLang="zh-TW" dirty="0" smtClean="0">
                <a:ea typeface="新細明體" charset="0"/>
                <a:cs typeface="新細明體" charset="0"/>
              </a:rPr>
              <a:t> on a </a:t>
            </a:r>
            <a:r>
              <a:rPr kumimoji="0" lang="en-US" altLang="zh-TW" dirty="0" err="1" smtClean="0">
                <a:latin typeface="Courier New" charset="0"/>
                <a:ea typeface="新細明體" charset="0"/>
                <a:cs typeface="新細明體" charset="0"/>
              </a:rPr>
              <a:t>PushConsumer</a:t>
            </a:r>
            <a:r>
              <a:rPr kumimoji="0" lang="en-US" altLang="zh-TW" dirty="0" smtClean="0">
                <a:ea typeface="新細明體" charset="0"/>
                <a:cs typeface="新細明體" charset="0"/>
              </a:rPr>
              <a:t> object (see Appendix): this object is provided within the Event Channel, and is refereed to as a proxy push consumer.</a:t>
            </a:r>
          </a:p>
          <a:p>
            <a:pPr marL="114300" indent="-114300">
              <a:defRPr/>
            </a:pPr>
            <a:r>
              <a:rPr kumimoji="0" lang="en-US" altLang="zh-TW" dirty="0" smtClean="0">
                <a:ea typeface="新細明體" charset="0"/>
                <a:cs typeface="新細明體" charset="0"/>
              </a:rPr>
              <a:t>A pull consumer expects to make calls to the </a:t>
            </a:r>
            <a:r>
              <a:rPr kumimoji="0" lang="en-US" altLang="zh-TW" dirty="0" smtClean="0">
                <a:latin typeface="Courier New" charset="0"/>
                <a:ea typeface="新細明體" charset="0"/>
                <a:cs typeface="新細明體" charset="0"/>
              </a:rPr>
              <a:t>pull()</a:t>
            </a:r>
            <a:r>
              <a:rPr kumimoji="0" lang="en-US" altLang="zh-TW" dirty="0" smtClean="0">
                <a:ea typeface="新細明體" charset="0"/>
                <a:cs typeface="新細明體" charset="0"/>
              </a:rPr>
              <a:t> and </a:t>
            </a:r>
            <a:r>
              <a:rPr kumimoji="0" lang="en-US" altLang="zh-TW" dirty="0" err="1" smtClean="0">
                <a:latin typeface="Courier New" charset="0"/>
                <a:ea typeface="新細明體" charset="0"/>
                <a:cs typeface="新細明體" charset="0"/>
              </a:rPr>
              <a:t>try_pull</a:t>
            </a:r>
            <a:r>
              <a:rPr kumimoji="0" lang="en-US" altLang="zh-TW" dirty="0" smtClean="0">
                <a:latin typeface="Courier New" charset="0"/>
                <a:ea typeface="新細明體" charset="0"/>
                <a:cs typeface="新細明體" charset="0"/>
              </a:rPr>
              <a:t>()</a:t>
            </a:r>
            <a:r>
              <a:rPr kumimoji="0" lang="en-US" altLang="zh-TW" dirty="0" smtClean="0">
                <a:ea typeface="新細明體" charset="0"/>
                <a:cs typeface="新細明體" charset="0"/>
              </a:rPr>
              <a:t> operations on a pull supplier object: this object is provided within the Event Channel, and is referred to as a proxy pull supplier.</a:t>
            </a:r>
          </a:p>
          <a:p>
            <a:pPr marL="114300" indent="-114300">
              <a:defRPr/>
            </a:pPr>
            <a:r>
              <a:rPr kumimoji="0" lang="en-US" altLang="zh-TW" dirty="0" smtClean="0">
                <a:ea typeface="新細明體" charset="0"/>
                <a:cs typeface="新細明體" charset="0"/>
              </a:rPr>
              <a:t>A pull supplier expects to have a pull consumer make calls to its </a:t>
            </a:r>
            <a:r>
              <a:rPr kumimoji="0" lang="en-US" altLang="zh-TW" dirty="0" smtClean="0">
                <a:latin typeface="Courier New" charset="0"/>
                <a:ea typeface="新細明體" charset="0"/>
                <a:cs typeface="新細明體" charset="0"/>
              </a:rPr>
              <a:t>pull()</a:t>
            </a:r>
            <a:r>
              <a:rPr kumimoji="0" lang="en-US" altLang="zh-TW" dirty="0" smtClean="0">
                <a:ea typeface="新細明體" charset="0"/>
                <a:cs typeface="新細明體" charset="0"/>
              </a:rPr>
              <a:t> operation: the Event Channel provides this object, a proxy pull consumer, to make these calls.</a:t>
            </a:r>
          </a:p>
          <a:p>
            <a:pPr marL="114300" indent="-114300">
              <a:defRPr/>
            </a:pPr>
            <a:r>
              <a:rPr kumimoji="0" lang="en-US" altLang="zh-TW" dirty="0" smtClean="0">
                <a:ea typeface="新細明體" charset="0"/>
                <a:cs typeface="新細明體" charset="0"/>
              </a:rPr>
              <a:t>A push consumer expects to have a push supplier make calls to its </a:t>
            </a:r>
            <a:r>
              <a:rPr kumimoji="0" lang="en-US" altLang="zh-TW" dirty="0" smtClean="0">
                <a:latin typeface="Courier New" charset="0"/>
                <a:ea typeface="新細明體" charset="0"/>
                <a:cs typeface="新細明體" charset="0"/>
              </a:rPr>
              <a:t>push()</a:t>
            </a:r>
            <a:r>
              <a:rPr kumimoji="0" lang="en-US" altLang="zh-TW" dirty="0" smtClean="0">
                <a:ea typeface="新細明體" charset="0"/>
                <a:cs typeface="新細明體" charset="0"/>
              </a:rPr>
              <a:t> operation: the Event Channel provides this object, a proxy push supplier, to make these calls.</a:t>
            </a:r>
          </a:p>
          <a:p>
            <a:endParaRPr lang="zh-CN" altLang="en-US" dirty="0"/>
          </a:p>
        </p:txBody>
      </p:sp>
      <p:sp>
        <p:nvSpPr>
          <p:cNvPr id="4" name="灯片编号占位符 3"/>
          <p:cNvSpPr>
            <a:spLocks noGrp="1"/>
          </p:cNvSpPr>
          <p:nvPr>
            <p:ph type="sldNum" sz="quarter" idx="10"/>
          </p:nvPr>
        </p:nvSpPr>
        <p:spPr/>
        <p:txBody>
          <a:bodyPr/>
          <a:lstStyle/>
          <a:p>
            <a:fld id="{A610C5FB-B562-F94E-8BBD-815D463A8A5D}" type="slidenum">
              <a:rPr kumimoji="1" lang="zh-CN" altLang="en-US" smtClean="0"/>
              <a:t>40</a:t>
            </a:fld>
            <a:endParaRPr kumimoji="1" lang="zh-CN" altLang="en-US"/>
          </a:p>
        </p:txBody>
      </p:sp>
    </p:spTree>
    <p:extLst>
      <p:ext uri="{BB962C8B-B14F-4D97-AF65-F5344CB8AC3E}">
        <p14:creationId xmlns:p14="http://schemas.microsoft.com/office/powerpoint/2010/main" val="248922672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10C5FB-B562-F94E-8BBD-815D463A8A5D}" type="slidenum">
              <a:rPr kumimoji="1" lang="zh-CN" altLang="en-US" smtClean="0"/>
              <a:t>41</a:t>
            </a:fld>
            <a:endParaRPr kumimoji="1" lang="zh-CN" altLang="en-US"/>
          </a:p>
        </p:txBody>
      </p:sp>
    </p:spTree>
    <p:extLst>
      <p:ext uri="{BB962C8B-B14F-4D97-AF65-F5344CB8AC3E}">
        <p14:creationId xmlns:p14="http://schemas.microsoft.com/office/powerpoint/2010/main" val="116954729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10C5FB-B562-F94E-8BBD-815D463A8A5D}" type="slidenum">
              <a:rPr kumimoji="1" lang="zh-CN" altLang="en-US" smtClean="0"/>
              <a:t>43</a:t>
            </a:fld>
            <a:endParaRPr kumimoji="1" lang="zh-CN" altLang="en-US"/>
          </a:p>
        </p:txBody>
      </p:sp>
    </p:spTree>
    <p:extLst>
      <p:ext uri="{BB962C8B-B14F-4D97-AF65-F5344CB8AC3E}">
        <p14:creationId xmlns:p14="http://schemas.microsoft.com/office/powerpoint/2010/main" val="34166547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14300" indent="-114300">
              <a:defRPr/>
            </a:pPr>
            <a:r>
              <a:rPr kumimoji="0" lang="en-US" altLang="zh-TW" dirty="0" smtClean="0">
                <a:ea typeface="新細明體" charset="0"/>
                <a:cs typeface="新細明體" charset="0"/>
              </a:rPr>
              <a:t>This slide depicts the well-known ISO/OSI 7-layer protocol, where complicated communications can be handled in a reference model.</a:t>
            </a:r>
          </a:p>
          <a:p>
            <a:pPr marL="114300" indent="-114300">
              <a:defRPr/>
            </a:pPr>
            <a:r>
              <a:rPr kumimoji="0" lang="en-US" altLang="zh-TW" b="1" dirty="0" smtClean="0">
                <a:ea typeface="新細明體" charset="0"/>
                <a:cs typeface="新細明體" charset="0"/>
              </a:rPr>
              <a:t>Application</a:t>
            </a:r>
            <a:r>
              <a:rPr kumimoji="0" lang="en-US" altLang="zh-TW" dirty="0" smtClean="0">
                <a:ea typeface="新細明體" charset="0"/>
                <a:cs typeface="新細明體" charset="0"/>
              </a:rPr>
              <a:t> layer: Protocols that are designed to meet the communication requirements of specific applications, often defining the interface to a service. (</a:t>
            </a:r>
            <a:r>
              <a:rPr kumimoji="0" lang="en-US" altLang="zh-TW" i="1" dirty="0" smtClean="0">
                <a:ea typeface="新細明體" charset="0"/>
                <a:cs typeface="新細明體" charset="0"/>
              </a:rPr>
              <a:t>HTTP</a:t>
            </a:r>
            <a:r>
              <a:rPr kumimoji="0" lang="en-US" altLang="zh-TW" dirty="0" smtClean="0">
                <a:ea typeface="新細明體" charset="0"/>
                <a:cs typeface="新細明體" charset="0"/>
              </a:rPr>
              <a:t>, </a:t>
            </a:r>
            <a:r>
              <a:rPr kumimoji="0" lang="en-US" altLang="zh-TW" i="1" dirty="0" smtClean="0">
                <a:ea typeface="新細明體" charset="0"/>
                <a:cs typeface="新細明體" charset="0"/>
              </a:rPr>
              <a:t>FTP, Telnet, SMTP, CORBA IIOP</a:t>
            </a:r>
            <a:r>
              <a:rPr kumimoji="0" lang="en-US" altLang="zh-TW" dirty="0" smtClean="0">
                <a:ea typeface="新細明體" charset="0"/>
                <a:cs typeface="新細明體" charset="0"/>
              </a:rPr>
              <a:t>)</a:t>
            </a:r>
          </a:p>
          <a:p>
            <a:pPr marL="114300" indent="-114300">
              <a:defRPr/>
            </a:pPr>
            <a:r>
              <a:rPr kumimoji="0" lang="en-US" altLang="zh-TW" b="1" dirty="0" smtClean="0">
                <a:ea typeface="新細明體" charset="0"/>
                <a:cs typeface="新細明體" charset="0"/>
              </a:rPr>
              <a:t>Presentation</a:t>
            </a:r>
            <a:r>
              <a:rPr kumimoji="0" lang="en-US" altLang="zh-TW" dirty="0" smtClean="0">
                <a:ea typeface="新細明體" charset="0"/>
                <a:cs typeface="新細明體" charset="0"/>
              </a:rPr>
              <a:t> layer: Protocols at this level transmit data in a network representation that is independent of the representations used in individual computers. Encryption is performed in this layer if needed. (</a:t>
            </a:r>
            <a:r>
              <a:rPr kumimoji="0" lang="en-US" altLang="zh-TW" i="1" dirty="0" smtClean="0">
                <a:ea typeface="新細明體" charset="0"/>
                <a:cs typeface="新細明體" charset="0"/>
              </a:rPr>
              <a:t>XDR, CORBA Data Representation, encryption</a:t>
            </a:r>
            <a:r>
              <a:rPr kumimoji="0" lang="en-US" altLang="zh-TW" dirty="0" smtClean="0">
                <a:ea typeface="新細明體" charset="0"/>
                <a:cs typeface="新細明體" charset="0"/>
              </a:rPr>
              <a:t>)</a:t>
            </a:r>
          </a:p>
          <a:p>
            <a:pPr marL="114300" indent="-114300">
              <a:defRPr/>
            </a:pPr>
            <a:r>
              <a:rPr kumimoji="0" lang="en-US" altLang="zh-TW" b="1" dirty="0" smtClean="0">
                <a:ea typeface="新細明體" charset="0"/>
                <a:cs typeface="新細明體" charset="0"/>
              </a:rPr>
              <a:t>Session</a:t>
            </a:r>
            <a:r>
              <a:rPr kumimoji="0" lang="en-US" altLang="zh-TW" dirty="0" smtClean="0">
                <a:ea typeface="新細明體" charset="0"/>
                <a:cs typeface="新細明體" charset="0"/>
              </a:rPr>
              <a:t> layer: At this level communication between processes is established and error recovery is performed.  It is not required for connectionless communication.</a:t>
            </a:r>
          </a:p>
          <a:p>
            <a:pPr marL="114300" indent="-114300">
              <a:defRPr/>
            </a:pPr>
            <a:r>
              <a:rPr kumimoji="0" lang="en-US" altLang="zh-TW" b="1" dirty="0" smtClean="0">
                <a:ea typeface="新細明體" charset="0"/>
                <a:cs typeface="新細明體" charset="0"/>
              </a:rPr>
              <a:t>Transport</a:t>
            </a:r>
            <a:r>
              <a:rPr kumimoji="0" lang="en-US" altLang="zh-TW" dirty="0" smtClean="0">
                <a:ea typeface="新細明體" charset="0"/>
                <a:cs typeface="新細明體" charset="0"/>
              </a:rPr>
              <a:t> layer: This is the lowest level at which messages (rather than packets) are handled. Messages are addressed to communication ports, Protocols in this layer may be connection-oriented or connectionless. (</a:t>
            </a:r>
            <a:r>
              <a:rPr kumimoji="0" lang="en-US" altLang="zh-TW" i="1" dirty="0" smtClean="0">
                <a:ea typeface="新細明體" charset="0"/>
                <a:cs typeface="新細明體" charset="0"/>
              </a:rPr>
              <a:t>TCP, UDP</a:t>
            </a:r>
            <a:r>
              <a:rPr kumimoji="0" lang="en-US" altLang="zh-TW" dirty="0" smtClean="0">
                <a:ea typeface="新細明體" charset="0"/>
                <a:cs typeface="新細明體" charset="0"/>
              </a:rPr>
              <a:t>)</a:t>
            </a:r>
          </a:p>
          <a:p>
            <a:pPr marL="114300" indent="-114300">
              <a:defRPr/>
            </a:pPr>
            <a:r>
              <a:rPr kumimoji="0" lang="en-US" altLang="zh-TW" b="1" dirty="0" smtClean="0">
                <a:ea typeface="新細明體" charset="0"/>
                <a:cs typeface="新細明體" charset="0"/>
              </a:rPr>
              <a:t>Network</a:t>
            </a:r>
            <a:r>
              <a:rPr kumimoji="0" lang="en-US" altLang="zh-TW" dirty="0" smtClean="0">
                <a:ea typeface="新細明體" charset="0"/>
                <a:cs typeface="新細明體" charset="0"/>
              </a:rPr>
              <a:t> layer: Transfers data packets between computers in a specific network.  In a WAN or an inter-network this involves the generation of a route passing through package switching exchanges (PSEs) or routers.  In a single LAN no routing is required. (</a:t>
            </a:r>
            <a:r>
              <a:rPr kumimoji="0" lang="en-US" altLang="zh-TW" i="1" dirty="0" smtClean="0">
                <a:ea typeface="新細明體" charset="0"/>
                <a:cs typeface="新細明體" charset="0"/>
              </a:rPr>
              <a:t>X.25, IP</a:t>
            </a:r>
            <a:r>
              <a:rPr kumimoji="0" lang="en-US" altLang="zh-TW" dirty="0" smtClean="0">
                <a:ea typeface="新細明體" charset="0"/>
                <a:cs typeface="新細明體" charset="0"/>
              </a:rPr>
              <a:t>)</a:t>
            </a:r>
          </a:p>
          <a:p>
            <a:pPr marL="114300" indent="-114300">
              <a:defRPr/>
            </a:pPr>
            <a:r>
              <a:rPr kumimoji="0" lang="en-US" altLang="zh-TW" b="1" dirty="0" smtClean="0">
                <a:ea typeface="新細明體" charset="0"/>
                <a:cs typeface="新細明體" charset="0"/>
              </a:rPr>
              <a:t>Data link</a:t>
            </a:r>
            <a:r>
              <a:rPr kumimoji="0" lang="en-US" altLang="zh-TW" dirty="0" smtClean="0">
                <a:ea typeface="新細明體" charset="0"/>
                <a:cs typeface="新細明體" charset="0"/>
              </a:rPr>
              <a:t> layer: Responsible for error-free transmission of packets between computers that are directly connected.  In a WAN the connections are between pairs of PSEs and PSEs and hosts.  In a LAN they are pairs of hosts. (</a:t>
            </a:r>
            <a:r>
              <a:rPr kumimoji="0" lang="en-US" altLang="zh-TW" i="1" dirty="0" smtClean="0">
                <a:ea typeface="新細明體" charset="0"/>
                <a:cs typeface="新細明體" charset="0"/>
              </a:rPr>
              <a:t>PPP, Ethernet: CSMA/CD</a:t>
            </a:r>
            <a:r>
              <a:rPr kumimoji="0" lang="en-US" altLang="zh-TW" dirty="0" smtClean="0">
                <a:ea typeface="新細明體" charset="0"/>
                <a:cs typeface="新細明體" charset="0"/>
              </a:rPr>
              <a:t>)</a:t>
            </a:r>
          </a:p>
          <a:p>
            <a:pPr marL="114300" indent="-114300">
              <a:defRPr/>
            </a:pPr>
            <a:r>
              <a:rPr kumimoji="0" lang="en-US" altLang="zh-TW" b="1" dirty="0" smtClean="0">
                <a:ea typeface="新細明體" charset="0"/>
                <a:cs typeface="新細明體" charset="0"/>
              </a:rPr>
              <a:t>Physical layer</a:t>
            </a:r>
            <a:r>
              <a:rPr kumimoji="0" lang="en-US" altLang="zh-TW" dirty="0" smtClean="0">
                <a:ea typeface="新細明體" charset="0"/>
                <a:cs typeface="新細明體" charset="0"/>
              </a:rPr>
              <a:t>: The circuits and hardware that drives the network.  It transmits sequences of binary data by analogue signaling, using amplitude or frequency modulation of electrical signals, light signals or electromagnetic signals. (</a:t>
            </a:r>
            <a:r>
              <a:rPr kumimoji="0" lang="en-US" altLang="zh-TW" i="1" dirty="0" smtClean="0">
                <a:ea typeface="新細明體" charset="0"/>
                <a:cs typeface="新細明體" charset="0"/>
              </a:rPr>
              <a:t>ISDN, Ethernet: baseband signaling</a:t>
            </a:r>
            <a:r>
              <a:rPr kumimoji="0" lang="en-US" altLang="zh-TW" dirty="0" smtClean="0">
                <a:ea typeface="新細明體" charset="0"/>
                <a:cs typeface="新細明體" charset="0"/>
              </a:rPr>
              <a:t>)</a:t>
            </a:r>
          </a:p>
          <a:p>
            <a:endParaRPr lang="zh-CN" altLang="en-US" dirty="0"/>
          </a:p>
        </p:txBody>
      </p:sp>
      <p:sp>
        <p:nvSpPr>
          <p:cNvPr id="4" name="灯片编号占位符 3"/>
          <p:cNvSpPr>
            <a:spLocks noGrp="1"/>
          </p:cNvSpPr>
          <p:nvPr>
            <p:ph type="sldNum" sz="quarter" idx="10"/>
          </p:nvPr>
        </p:nvSpPr>
        <p:spPr/>
        <p:txBody>
          <a:bodyPr/>
          <a:lstStyle/>
          <a:p>
            <a:fld id="{A610C5FB-B562-F94E-8BBD-815D463A8A5D}" type="slidenum">
              <a:rPr kumimoji="1" lang="zh-CN" altLang="en-US" smtClean="0"/>
              <a:t>8</a:t>
            </a:fld>
            <a:endParaRPr kumimoji="1" lang="zh-CN" altLang="en-US"/>
          </a:p>
        </p:txBody>
      </p:sp>
    </p:spTree>
    <p:extLst>
      <p:ext uri="{BB962C8B-B14F-4D97-AF65-F5344CB8AC3E}">
        <p14:creationId xmlns:p14="http://schemas.microsoft.com/office/powerpoint/2010/main" val="1612210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10C5FB-B562-F94E-8BBD-815D463A8A5D}" type="slidenum">
              <a:rPr kumimoji="1" lang="zh-CN" altLang="en-US" smtClean="0"/>
              <a:t>9</a:t>
            </a:fld>
            <a:endParaRPr kumimoji="1" lang="zh-CN" altLang="en-US"/>
          </a:p>
        </p:txBody>
      </p:sp>
    </p:spTree>
    <p:extLst>
      <p:ext uri="{BB962C8B-B14F-4D97-AF65-F5344CB8AC3E}">
        <p14:creationId xmlns:p14="http://schemas.microsoft.com/office/powerpoint/2010/main" val="31343491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14300" indent="-114300"/>
            <a:r>
              <a:rPr kumimoji="0" lang="en-US" altLang="zh-TW" dirty="0" smtClean="0">
                <a:latin typeface="Arial" panose="020B0604020202020204" pitchFamily="34" charset="0"/>
                <a:ea typeface="新細明體" panose="02020500000000000000" pitchFamily="18" charset="-120"/>
              </a:rPr>
              <a:t>The TCP protocol provides the session layer of one component with a facility to send unstructured data into a stream and another distributed component can read the data from the stream again. At the same time that component can write unstructured data to be returned into that stream so that the first component can read the result.</a:t>
            </a:r>
          </a:p>
          <a:p>
            <a:pPr marL="114300" indent="-114300"/>
            <a:r>
              <a:rPr kumimoji="0" lang="en-US" altLang="zh-TW" dirty="0" smtClean="0">
                <a:latin typeface="Arial" panose="020B0604020202020204" pitchFamily="34" charset="0"/>
                <a:ea typeface="新細明體" panose="02020500000000000000" pitchFamily="18" charset="-120"/>
              </a:rPr>
              <a:t>TCP has to decompose data that is written into the stream into packages that can be transmitted by the network layer and compose the packages again at the other end. As some network protocols (such as IP) may not retain the order with which packages are sent, TCP must sort the packages before they can be composed into a readable stream.</a:t>
            </a:r>
          </a:p>
          <a:p>
            <a:pPr marL="114300" indent="-114300"/>
            <a:r>
              <a:rPr kumimoji="0" lang="en-US" altLang="zh-TW" dirty="0" smtClean="0">
                <a:latin typeface="Arial" panose="020B0604020202020204" pitchFamily="34" charset="0"/>
                <a:ea typeface="新細明體" panose="02020500000000000000" pitchFamily="18" charset="-120"/>
              </a:rPr>
              <a:t>The connection between the two distributed components must be established by the session layer before the bi-directional stream can be used and it has to be destroyed when the stream is no longer required. This is what happens if you issue an </a:t>
            </a:r>
            <a:r>
              <a:rPr kumimoji="0" lang="en-US" altLang="zh-TW" i="1" dirty="0" smtClean="0">
                <a:latin typeface="Arial" panose="020B0604020202020204" pitchFamily="34" charset="0"/>
                <a:ea typeface="新細明體" panose="02020500000000000000" pitchFamily="18" charset="-120"/>
              </a:rPr>
              <a:t>rlogin</a:t>
            </a:r>
            <a:r>
              <a:rPr kumimoji="0" lang="en-US" altLang="zh-TW" dirty="0" smtClean="0">
                <a:latin typeface="Arial" panose="020B0604020202020204" pitchFamily="34" charset="0"/>
                <a:ea typeface="新細明體" panose="02020500000000000000" pitchFamily="18" charset="-120"/>
              </a:rPr>
              <a:t> command to a remote host, of which have to provide the address.</a:t>
            </a:r>
          </a:p>
          <a:p>
            <a:pPr marL="114300" indent="-114300"/>
            <a:r>
              <a:rPr kumimoji="0" lang="en-US" altLang="zh-TW" dirty="0" smtClean="0">
                <a:latin typeface="Arial" panose="020B0604020202020204" pitchFamily="34" charset="0"/>
                <a:ea typeface="新細明體" panose="02020500000000000000" pitchFamily="18" charset="-120"/>
              </a:rPr>
              <a:t>TCP provides the presentation layer with a reliable protocol, because the protocol will detect lost packages (during sorting them).</a:t>
            </a:r>
          </a:p>
          <a:p>
            <a:pPr marL="114300" indent="-114300"/>
            <a:r>
              <a:rPr kumimoji="0" lang="en-US" altLang="zh-TW" dirty="0" smtClean="0">
                <a:latin typeface="Arial" panose="020B0604020202020204" pitchFamily="34" charset="0"/>
                <a:ea typeface="新細明體" panose="02020500000000000000" pitchFamily="18" charset="-120"/>
              </a:rPr>
              <a:t>As the two ends connected by the stream may have a different computation speed, TCP buffers the stream so that the two processes are (partially) decoupled.</a:t>
            </a:r>
          </a:p>
          <a:p>
            <a:pPr marL="114300" indent="-114300"/>
            <a:r>
              <a:rPr kumimoji="0" lang="en-US" altLang="zh-TW" dirty="0" smtClean="0">
                <a:latin typeface="Arial" panose="020B0604020202020204" pitchFamily="34" charset="0"/>
                <a:ea typeface="新細明體" panose="02020500000000000000" pitchFamily="18" charset="-120"/>
              </a:rPr>
              <a:t>The network-layer protocol packets consist of a header and a data field. In most network technologies, the data field is variable in length, with the maximum length called the maximum transfer unit (MTU). If the length of a message exceeds the MTU of the underlying network layer, it must be fragmented into chunks of the appropriate size, with sequence numbers for use on reassembly, and transmitted in multiple packets. </a:t>
            </a:r>
          </a:p>
          <a:p>
            <a:pPr marL="114300" indent="-114300">
              <a:buFontTx/>
              <a:buNone/>
            </a:pPr>
            <a:endParaRPr kumimoji="0" lang="en-US" altLang="zh-TW" dirty="0" smtClean="0">
              <a:latin typeface="Arial" panose="020B0604020202020204" pitchFamily="34" charset="0"/>
              <a:ea typeface="新細明體" panose="02020500000000000000" pitchFamily="18" charset="-120"/>
            </a:endParaRPr>
          </a:p>
          <a:p>
            <a:endParaRPr lang="zh-CN" altLang="en-US" dirty="0"/>
          </a:p>
        </p:txBody>
      </p:sp>
      <p:sp>
        <p:nvSpPr>
          <p:cNvPr id="4" name="灯片编号占位符 3"/>
          <p:cNvSpPr>
            <a:spLocks noGrp="1"/>
          </p:cNvSpPr>
          <p:nvPr>
            <p:ph type="sldNum" sz="quarter" idx="10"/>
          </p:nvPr>
        </p:nvSpPr>
        <p:spPr/>
        <p:txBody>
          <a:bodyPr/>
          <a:lstStyle/>
          <a:p>
            <a:fld id="{A610C5FB-B562-F94E-8BBD-815D463A8A5D}" type="slidenum">
              <a:rPr kumimoji="1" lang="zh-CN" altLang="en-US" smtClean="0"/>
              <a:t>10</a:t>
            </a:fld>
            <a:endParaRPr kumimoji="1" lang="zh-CN" altLang="en-US"/>
          </a:p>
        </p:txBody>
      </p:sp>
    </p:spTree>
    <p:extLst>
      <p:ext uri="{BB962C8B-B14F-4D97-AF65-F5344CB8AC3E}">
        <p14:creationId xmlns:p14="http://schemas.microsoft.com/office/powerpoint/2010/main" val="17255644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14300" indent="-114300">
              <a:defRPr/>
            </a:pPr>
            <a:r>
              <a:rPr kumimoji="0" lang="en-US" altLang="zh-TW" dirty="0" smtClean="0">
                <a:latin typeface="Arial" panose="020B0604020202020204" pitchFamily="34" charset="0"/>
                <a:ea typeface="新細明體" panose="02020500000000000000" pitchFamily="18" charset="-120"/>
              </a:rPr>
              <a:t>UDP provides the presentation layer of a component with the capability to send messages containing unstructured data to the presentation layer of an identified other distributed component.</a:t>
            </a:r>
          </a:p>
          <a:p>
            <a:pPr marL="114300" indent="-114300">
              <a:defRPr/>
            </a:pPr>
            <a:r>
              <a:rPr kumimoji="0" lang="en-US" altLang="zh-TW" dirty="0" smtClean="0">
                <a:latin typeface="Arial" panose="020B0604020202020204" pitchFamily="34" charset="0"/>
                <a:ea typeface="新細明體" panose="02020500000000000000" pitchFamily="18" charset="-120"/>
              </a:rPr>
              <a:t>Depending on the message size of the UDP implementation (usually 64 </a:t>
            </a:r>
            <a:r>
              <a:rPr kumimoji="0" lang="en-US" altLang="zh-TW" dirty="0" err="1" smtClean="0">
                <a:latin typeface="Arial" panose="020B0604020202020204" pitchFamily="34" charset="0"/>
                <a:ea typeface="新細明體" panose="02020500000000000000" pitchFamily="18" charset="-120"/>
              </a:rPr>
              <a:t>KBytes</a:t>
            </a:r>
            <a:r>
              <a:rPr kumimoji="0" lang="en-US" altLang="zh-TW" dirty="0" smtClean="0">
                <a:latin typeface="Arial" panose="020B0604020202020204" pitchFamily="34" charset="0"/>
                <a:ea typeface="新細明體" panose="02020500000000000000" pitchFamily="18" charset="-120"/>
              </a:rPr>
              <a:t>) and the package size supported by the underlying network (8KBytes in IP networks), the UDP implementation has to decompose messages into one or more network packages.</a:t>
            </a:r>
          </a:p>
          <a:p>
            <a:pPr marL="114300" indent="-114300">
              <a:defRPr/>
            </a:pPr>
            <a:r>
              <a:rPr kumimoji="0" lang="en-US" altLang="zh-TW" dirty="0" smtClean="0">
                <a:latin typeface="Arial" panose="020B0604020202020204" pitchFamily="34" charset="0"/>
                <a:ea typeface="新細明體" panose="02020500000000000000" pitchFamily="18" charset="-120"/>
              </a:rPr>
              <a:t>Efficient because no overhead for connection establishment if only a few messages are to be exchanged.</a:t>
            </a:r>
          </a:p>
          <a:p>
            <a:pPr marL="114300" indent="-114300">
              <a:defRPr/>
            </a:pPr>
            <a:r>
              <a:rPr kumimoji="0" lang="en-US" altLang="zh-TW" dirty="0" smtClean="0">
                <a:latin typeface="Arial" panose="020B0604020202020204" pitchFamily="34" charset="0"/>
                <a:ea typeface="新細明體" panose="02020500000000000000" pitchFamily="18" charset="-120"/>
              </a:rPr>
              <a:t>UDP is unreliable because it does not detect messages that are lost completely.</a:t>
            </a:r>
          </a:p>
          <a:p>
            <a:pPr marL="114300" indent="-114300">
              <a:defRPr/>
            </a:pPr>
            <a:r>
              <a:rPr kumimoji="0" lang="en-US" altLang="zh-TW" dirty="0" smtClean="0">
                <a:latin typeface="Arial" panose="020B0604020202020204" pitchFamily="34" charset="0"/>
                <a:ea typeface="新細明體" panose="02020500000000000000" pitchFamily="18" charset="-120"/>
              </a:rPr>
              <a:t>UDP queues messages in the order of arrival at the receiving component.</a:t>
            </a:r>
          </a:p>
          <a:p>
            <a:pPr marL="114300" indent="-114300">
              <a:defRPr/>
            </a:pPr>
            <a:r>
              <a:rPr kumimoji="0" lang="en-US" altLang="zh-TW" dirty="0" smtClean="0">
                <a:latin typeface="Arial" panose="020B0604020202020204" pitchFamily="34" charset="0"/>
                <a:ea typeface="新細明體" panose="02020500000000000000" pitchFamily="18" charset="-120"/>
              </a:rPr>
              <a:t>TCP is often used for bulk data transfer where the overhead of establishing a communication link is small compared to the number of packets that the network has to exchange. UDP is often used for client/server communication that usually involves only a small number of packets to be sent back and forth.</a:t>
            </a:r>
          </a:p>
          <a:p>
            <a:endParaRPr lang="zh-CN" altLang="en-US" dirty="0"/>
          </a:p>
        </p:txBody>
      </p:sp>
      <p:sp>
        <p:nvSpPr>
          <p:cNvPr id="4" name="灯片编号占位符 3"/>
          <p:cNvSpPr>
            <a:spLocks noGrp="1"/>
          </p:cNvSpPr>
          <p:nvPr>
            <p:ph type="sldNum" sz="quarter" idx="10"/>
          </p:nvPr>
        </p:nvSpPr>
        <p:spPr/>
        <p:txBody>
          <a:bodyPr/>
          <a:lstStyle/>
          <a:p>
            <a:fld id="{A610C5FB-B562-F94E-8BBD-815D463A8A5D}" type="slidenum">
              <a:rPr kumimoji="1" lang="zh-CN" altLang="en-US" smtClean="0"/>
              <a:t>11</a:t>
            </a:fld>
            <a:endParaRPr kumimoji="1" lang="zh-CN" altLang="en-US"/>
          </a:p>
        </p:txBody>
      </p:sp>
    </p:spTree>
    <p:extLst>
      <p:ext uri="{BB962C8B-B14F-4D97-AF65-F5344CB8AC3E}">
        <p14:creationId xmlns:p14="http://schemas.microsoft.com/office/powerpoint/2010/main" val="42527644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kumimoji="0" lang="en-US" altLang="zh-CN" dirty="0" smtClean="0">
                <a:latin typeface="Arial" panose="020B0604020202020204" pitchFamily="34" charset="0"/>
                <a:ea typeface="+mn-ea"/>
              </a:rPr>
              <a:t>In today</a:t>
            </a:r>
            <a:r>
              <a:rPr kumimoji="0" lang="en-US" altLang="en-US" dirty="0" smtClean="0">
                <a:latin typeface="Arial" panose="020B0604020202020204" pitchFamily="34" charset="0"/>
                <a:ea typeface="宋体" panose="02010600030101010101" pitchFamily="2" charset="-122"/>
              </a:rPr>
              <a:t>’</a:t>
            </a:r>
            <a:r>
              <a:rPr kumimoji="0" lang="en-US" altLang="zh-CN" dirty="0" smtClean="0">
                <a:latin typeface="Arial" panose="020B0604020202020204" pitchFamily="34" charset="0"/>
                <a:ea typeface="+mn-ea"/>
              </a:rPr>
              <a:t>s Internet, TCP/IP approach is employed.  TCP/IP layers in Internet is designed in a 5-layer protocol.</a:t>
            </a:r>
          </a:p>
          <a:p>
            <a:endParaRPr lang="zh-CN" altLang="en-US" dirty="0"/>
          </a:p>
        </p:txBody>
      </p:sp>
      <p:sp>
        <p:nvSpPr>
          <p:cNvPr id="4" name="灯片编号占位符 3"/>
          <p:cNvSpPr>
            <a:spLocks noGrp="1"/>
          </p:cNvSpPr>
          <p:nvPr>
            <p:ph type="sldNum" sz="quarter" idx="10"/>
          </p:nvPr>
        </p:nvSpPr>
        <p:spPr/>
        <p:txBody>
          <a:bodyPr/>
          <a:lstStyle/>
          <a:p>
            <a:fld id="{A610C5FB-B562-F94E-8BBD-815D463A8A5D}" type="slidenum">
              <a:rPr kumimoji="1" lang="zh-CN" altLang="en-US" smtClean="0"/>
              <a:t>12</a:t>
            </a:fld>
            <a:endParaRPr kumimoji="1" lang="zh-CN" altLang="en-US"/>
          </a:p>
        </p:txBody>
      </p:sp>
    </p:spTree>
    <p:extLst>
      <p:ext uri="{BB962C8B-B14F-4D97-AF65-F5344CB8AC3E}">
        <p14:creationId xmlns:p14="http://schemas.microsoft.com/office/powerpoint/2010/main" val="30437866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14300" indent="-114300">
              <a:defRPr/>
            </a:pPr>
            <a:r>
              <a:rPr kumimoji="0" lang="en-US" altLang="zh-TW" dirty="0" smtClean="0">
                <a:ea typeface="新細明體" charset="0"/>
                <a:cs typeface="新細明體" charset="0"/>
              </a:rPr>
              <a:t>Complex data types are defined in the application layer.</a:t>
            </a:r>
          </a:p>
          <a:p>
            <a:pPr marL="114300" indent="-114300">
              <a:defRPr/>
            </a:pPr>
            <a:r>
              <a:rPr kumimoji="0" lang="en-US" altLang="zh-TW" dirty="0" smtClean="0">
                <a:ea typeface="新細明體" charset="0"/>
                <a:cs typeface="新細明體" charset="0"/>
              </a:rPr>
              <a:t>Transmitting the complex values through the transport layer is required.</a:t>
            </a:r>
          </a:p>
          <a:p>
            <a:pPr marL="114300" indent="-114300">
              <a:defRPr/>
            </a:pPr>
            <a:r>
              <a:rPr kumimoji="0" lang="en-US" altLang="zh-TW" dirty="0" smtClean="0">
                <a:ea typeface="新細明體" charset="0"/>
                <a:cs typeface="新細明體" charset="0"/>
              </a:rPr>
              <a:t>Issues in the presentation layer include the transformation of complex data structures and heterogeneous data representation on different hardware platforms.</a:t>
            </a:r>
          </a:p>
          <a:p>
            <a:endParaRPr lang="zh-CN" altLang="en-US" dirty="0"/>
          </a:p>
        </p:txBody>
      </p:sp>
      <p:sp>
        <p:nvSpPr>
          <p:cNvPr id="4" name="灯片编号占位符 3"/>
          <p:cNvSpPr>
            <a:spLocks noGrp="1"/>
          </p:cNvSpPr>
          <p:nvPr>
            <p:ph type="sldNum" sz="quarter" idx="10"/>
          </p:nvPr>
        </p:nvSpPr>
        <p:spPr/>
        <p:txBody>
          <a:bodyPr/>
          <a:lstStyle/>
          <a:p>
            <a:fld id="{A610C5FB-B562-F94E-8BBD-815D463A8A5D}" type="slidenum">
              <a:rPr kumimoji="1" lang="zh-CN" altLang="en-US" smtClean="0"/>
              <a:t>13</a:t>
            </a:fld>
            <a:endParaRPr kumimoji="1" lang="zh-CN" altLang="en-US"/>
          </a:p>
        </p:txBody>
      </p:sp>
    </p:spTree>
    <p:extLst>
      <p:ext uri="{BB962C8B-B14F-4D97-AF65-F5344CB8AC3E}">
        <p14:creationId xmlns:p14="http://schemas.microsoft.com/office/powerpoint/2010/main" val="2719297368"/>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oleObject" Target="../embeddings/oleObject1.bin"/><Relationship Id="rId7"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vmlDrawing" Target="../drawings/vmlDrawing1.vml"/><Relationship Id="rId6" Type="http://schemas.openxmlformats.org/officeDocument/2006/relationships/image" Target="../media/image6.png"/><Relationship Id="rId5" Type="http://schemas.openxmlformats.org/officeDocument/2006/relationships/oleObject" Target="../embeddings/oleObject2.bin"/><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rgbClr val="FFFFFF"/>
        </a:solidFill>
        <a:effectLst/>
      </p:bgPr>
    </p:bg>
    <p:spTree>
      <p:nvGrpSpPr>
        <p:cNvPr id="1" name=""/>
        <p:cNvGrpSpPr/>
        <p:nvPr/>
      </p:nvGrpSpPr>
      <p:grpSpPr>
        <a:xfrm>
          <a:off x="0" y="0"/>
          <a:ext cx="0" cy="0"/>
          <a:chOff x="0" y="0"/>
          <a:chExt cx="0" cy="0"/>
        </a:xfrm>
      </p:grpSpPr>
      <p:sp>
        <p:nvSpPr>
          <p:cNvPr id="3137" name="Rectangle 65"/>
          <p:cNvSpPr>
            <a:spLocks noChangeArrowheads="1"/>
          </p:cNvSpPr>
          <p:nvPr userDrawn="1"/>
        </p:nvSpPr>
        <p:spPr bwMode="gray">
          <a:xfrm>
            <a:off x="0" y="0"/>
            <a:ext cx="2209800" cy="3124200"/>
          </a:xfrm>
          <a:prstGeom prst="rect">
            <a:avLst/>
          </a:prstGeom>
          <a:solidFill>
            <a:schemeClr val="accent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138" name="Rectangle 66"/>
          <p:cNvSpPr>
            <a:spLocks noChangeArrowheads="1"/>
          </p:cNvSpPr>
          <p:nvPr userDrawn="1"/>
        </p:nvSpPr>
        <p:spPr bwMode="gray">
          <a:xfrm>
            <a:off x="2286000" y="3124200"/>
            <a:ext cx="6858000" cy="1066800"/>
          </a:xfrm>
          <a:prstGeom prst="rect">
            <a:avLst/>
          </a:prstGeom>
          <a:solidFill>
            <a:schemeClr val="tx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b="1" dirty="0"/>
          </a:p>
        </p:txBody>
      </p:sp>
      <p:sp>
        <p:nvSpPr>
          <p:cNvPr id="3139" name="Rectangle 67"/>
          <p:cNvSpPr>
            <a:spLocks noChangeArrowheads="1"/>
          </p:cNvSpPr>
          <p:nvPr userDrawn="1"/>
        </p:nvSpPr>
        <p:spPr bwMode="gray">
          <a:xfrm>
            <a:off x="0" y="3124200"/>
            <a:ext cx="9144000" cy="152400"/>
          </a:xfrm>
          <a:prstGeom prst="rect">
            <a:avLst/>
          </a:prstGeom>
          <a:solidFill>
            <a:schemeClr val="tx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aphicFrame>
        <p:nvGraphicFramePr>
          <p:cNvPr id="3140" name="Object 68"/>
          <p:cNvGraphicFramePr>
            <a:graphicFrameLocks noChangeAspect="1"/>
          </p:cNvGraphicFramePr>
          <p:nvPr userDrawn="1"/>
        </p:nvGraphicFramePr>
        <p:xfrm>
          <a:off x="4640263" y="-9525"/>
          <a:ext cx="2216150" cy="3133725"/>
        </p:xfrm>
        <a:graphic>
          <a:graphicData uri="http://schemas.openxmlformats.org/presentationml/2006/ole">
            <mc:AlternateContent xmlns:mc="http://schemas.openxmlformats.org/markup-compatibility/2006">
              <mc:Choice xmlns:v="urn:schemas-microsoft-com:vml" Requires="v">
                <p:oleObj spid="_x0000_s12025" name="Image" r:id="rId3" imgW="4330159" imgH="6146032" progId="Photoshop.Image.6">
                  <p:embed/>
                </p:oleObj>
              </mc:Choice>
              <mc:Fallback>
                <p:oleObj name="Image" r:id="rId3" imgW="4330159" imgH="6146032" progId="Photoshop.Image.6">
                  <p:embed/>
                  <p:pic>
                    <p:nvPicPr>
                      <p:cNvPr id="0" name="Object 6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40263" y="-9525"/>
                        <a:ext cx="2216150" cy="31337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3141" name="Object 69"/>
          <p:cNvGraphicFramePr>
            <a:graphicFrameLocks noChangeAspect="1"/>
          </p:cNvGraphicFramePr>
          <p:nvPr userDrawn="1"/>
        </p:nvGraphicFramePr>
        <p:xfrm>
          <a:off x="2286000" y="0"/>
          <a:ext cx="2293938" cy="3136900"/>
        </p:xfrm>
        <a:graphic>
          <a:graphicData uri="http://schemas.openxmlformats.org/presentationml/2006/ole">
            <mc:AlternateContent xmlns:mc="http://schemas.openxmlformats.org/markup-compatibility/2006">
              <mc:Choice xmlns:v="urn:schemas-microsoft-com:vml" Requires="v">
                <p:oleObj spid="_x0000_s12026" name="Image" r:id="rId5" imgW="2526984" imgH="3428571" progId="Photoshop.Image.6">
                  <p:embed/>
                </p:oleObj>
              </mc:Choice>
              <mc:Fallback>
                <p:oleObj name="Image" r:id="rId5" imgW="2526984" imgH="3428571" progId="Photoshop.Image.6">
                  <p:embed/>
                  <p:pic>
                    <p:nvPicPr>
                      <p:cNvPr id="0" name="Object 6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86000" y="0"/>
                        <a:ext cx="2293938" cy="31369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pic>
        <p:nvPicPr>
          <p:cNvPr id="3142" name="Picture 70"/>
          <p:cNvPicPr>
            <a:picLocks noChangeAspect="1" noChangeArrowheads="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6908800" y="0"/>
            <a:ext cx="2235200" cy="3127375"/>
          </a:xfrm>
          <a:prstGeom prst="rect">
            <a:avLst/>
          </a:prstGeom>
          <a:noFill/>
          <a:extLst>
            <a:ext uri="{909E8E84-426E-40dd-AFC4-6F175D3DCCD1}">
              <a14:hiddenFill xmlns="" xmlns:a14="http://schemas.microsoft.com/office/drawing/2010/main">
                <a:solidFill>
                  <a:srgbClr val="FFFFFF"/>
                </a:solidFill>
              </a14:hiddenFill>
            </a:ext>
          </a:extLst>
        </p:spPr>
      </p:pic>
      <p:sp>
        <p:nvSpPr>
          <p:cNvPr id="3146" name="Rectangle 74"/>
          <p:cNvSpPr>
            <a:spLocks noGrp="1" noChangeArrowheads="1"/>
          </p:cNvSpPr>
          <p:nvPr>
            <p:ph type="dt" sz="half" idx="2"/>
          </p:nvPr>
        </p:nvSpPr>
        <p:spPr>
          <a:xfrm>
            <a:off x="457200" y="6564313"/>
            <a:ext cx="2133600" cy="157162"/>
          </a:xfrm>
          <a:prstGeom prst="rect">
            <a:avLst/>
          </a:prstGeom>
        </p:spPr>
        <p:txBody>
          <a:bodyPr/>
          <a:lstStyle>
            <a:lvl1pPr>
              <a:defRPr sz="1400">
                <a:latin typeface="Times New Roman" charset="0"/>
              </a:defRPr>
            </a:lvl1pPr>
          </a:lstStyle>
          <a:p>
            <a:endParaRPr lang="en-US" altLang="en-US" dirty="0"/>
          </a:p>
        </p:txBody>
      </p:sp>
      <p:sp>
        <p:nvSpPr>
          <p:cNvPr id="3147" name="Rectangle 75"/>
          <p:cNvSpPr>
            <a:spLocks noGrp="1" noChangeArrowheads="1"/>
          </p:cNvSpPr>
          <p:nvPr>
            <p:ph type="ftr" sz="quarter" idx="3"/>
          </p:nvPr>
        </p:nvSpPr>
        <p:spPr>
          <a:xfrm>
            <a:off x="3124200" y="6550025"/>
            <a:ext cx="2895600" cy="171450"/>
          </a:xfrm>
          <a:prstGeom prst="rect">
            <a:avLst/>
          </a:prstGeom>
        </p:spPr>
        <p:txBody>
          <a:bodyPr/>
          <a:lstStyle>
            <a:lvl1pPr algn="ctr">
              <a:defRPr sz="1400">
                <a:latin typeface="Times New Roman" charset="0"/>
              </a:defRPr>
            </a:lvl1pPr>
          </a:lstStyle>
          <a:p>
            <a:endParaRPr lang="en-US" altLang="en-US"/>
          </a:p>
        </p:txBody>
      </p:sp>
      <p:sp>
        <p:nvSpPr>
          <p:cNvPr id="3148" name="Rectangle 76"/>
          <p:cNvSpPr>
            <a:spLocks noGrp="1" noChangeArrowheads="1"/>
          </p:cNvSpPr>
          <p:nvPr>
            <p:ph type="sldNum" sz="quarter" idx="4"/>
          </p:nvPr>
        </p:nvSpPr>
        <p:spPr>
          <a:xfrm>
            <a:off x="6553200" y="6535738"/>
            <a:ext cx="2133600" cy="185737"/>
          </a:xfrm>
        </p:spPr>
        <p:txBody>
          <a:bodyPr/>
          <a:lstStyle>
            <a:lvl1pPr algn="r">
              <a:defRPr>
                <a:latin typeface="Times New Roman" charset="0"/>
              </a:defRPr>
            </a:lvl1pPr>
          </a:lstStyle>
          <a:p>
            <a:fld id="{03558B56-0B79-7D43-B358-DBD0426B793E}" type="slidenum">
              <a:rPr lang="en-US" altLang="en-US"/>
              <a:pPr/>
              <a:t>‹#›</a:t>
            </a:fld>
            <a:endParaRPr lang="en-US" altLang="en-US"/>
          </a:p>
        </p:txBody>
      </p:sp>
      <p:pic>
        <p:nvPicPr>
          <p:cNvPr id="3152" name="Picture 80" descr="https://gss3.bdstatic.com/7Po3dSag_xI4khGkpoWK1HF6hhy/baike/c0%3Dbaike92%2C5%2C5%2C92%2C30/sign=e0c646358926cffc7d27b7e0d86821f5/b3119313b07eca8032bb094b9a2397dda04483db.jpg"/>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9050" y="506413"/>
            <a:ext cx="2160587" cy="2160587"/>
          </a:xfrm>
          <a:prstGeom prst="rect">
            <a:avLst/>
          </a:prstGeom>
          <a:noFill/>
          <a:extLst>
            <a:ext uri="{909E8E84-426E-40dd-AFC4-6F175D3DCCD1}">
              <a14:hiddenFill xmlns="" xmlns:a14="http://schemas.microsoft.com/office/drawing/2010/main">
                <a:solidFill>
                  <a:srgbClr val="FFFFFF"/>
                </a:solidFill>
              </a14:hiddenFill>
            </a:ext>
          </a:extLst>
        </p:spPr>
      </p:pic>
      <p:sp>
        <p:nvSpPr>
          <p:cNvPr id="2" name="Rectangle 1"/>
          <p:cNvSpPr/>
          <p:nvPr userDrawn="1"/>
        </p:nvSpPr>
        <p:spPr>
          <a:xfrm>
            <a:off x="2309812" y="3807380"/>
            <a:ext cx="3801041" cy="369332"/>
          </a:xfrm>
          <a:prstGeom prst="rect">
            <a:avLst/>
          </a:prstGeom>
        </p:spPr>
        <p:txBody>
          <a:bodyPr wrap="none">
            <a:spAutoFit/>
          </a:bodyPr>
          <a:lstStyle/>
          <a:p>
            <a:r>
              <a:rPr lang="en-US" altLang="zh-CN" b="1" noProof="0" dirty="0">
                <a:solidFill>
                  <a:srgbClr val="FFFFFF"/>
                </a:solidFill>
                <a:effectLst>
                  <a:outerShdw blurRad="38100" dist="38100" dir="2700000" algn="tl">
                    <a:srgbClr val="000000">
                      <a:alpha val="43137"/>
                    </a:srgbClr>
                  </a:outerShdw>
                </a:effectLst>
              </a:rPr>
              <a:t>Parallel &amp; Distributed Computing</a:t>
            </a:r>
            <a:endParaRPr lang="en-US" b="1" dirty="0">
              <a:solidFill>
                <a:srgbClr val="FFFFFF"/>
              </a:solidFill>
              <a:effectLst>
                <a:outerShdw blurRad="38100" dist="38100" dir="2700000" algn="tl">
                  <a:srgbClr val="000000">
                    <a:alpha val="43137"/>
                  </a:srgbClr>
                </a:outerShdw>
              </a:effectLst>
            </a:endParaRPr>
          </a:p>
        </p:txBody>
      </p:sp>
      <p:sp>
        <p:nvSpPr>
          <p:cNvPr id="19" name="Rectangle 18"/>
          <p:cNvSpPr/>
          <p:nvPr userDrawn="1"/>
        </p:nvSpPr>
        <p:spPr>
          <a:xfrm>
            <a:off x="2272288" y="3357324"/>
            <a:ext cx="3467616" cy="584775"/>
          </a:xfrm>
          <a:prstGeom prst="rect">
            <a:avLst/>
          </a:prstGeom>
        </p:spPr>
        <p:txBody>
          <a:bodyPr wrap="none">
            <a:spAutoFit/>
          </a:bodyPr>
          <a:lstStyle/>
          <a:p>
            <a:r>
              <a:rPr lang="zh-CN" altLang="en-US" sz="3200" b="1" u="sng" dirty="0">
                <a:solidFill>
                  <a:srgbClr val="FFFFFF"/>
                </a:solidFill>
                <a:effectLst/>
              </a:rPr>
              <a:t>并行</a:t>
            </a:r>
            <a:r>
              <a:rPr lang="zh-CN" altLang="en-US" sz="3200" b="1" u="sng">
                <a:solidFill>
                  <a:srgbClr val="FFFFFF"/>
                </a:solidFill>
                <a:effectLst/>
              </a:rPr>
              <a:t>与分布式计算</a:t>
            </a:r>
            <a:endParaRPr lang="en-US" sz="3200" b="1" u="sng" dirty="0">
              <a:solidFill>
                <a:srgbClr val="FFFFFF"/>
              </a:solidFill>
              <a:effectLst/>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845467" y="2581570"/>
            <a:ext cx="8153400" cy="563562"/>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371600"/>
            <a:ext cx="8229600" cy="4953000"/>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p:cNvSpPr>
            <a:spLocks noGrp="1"/>
          </p:cNvSpPr>
          <p:nvPr>
            <p:ph type="ftr" sz="quarter" idx="10"/>
          </p:nvPr>
        </p:nvSpPr>
        <p:spPr>
          <a:xfrm>
            <a:off x="6705600" y="6508750"/>
            <a:ext cx="2057400" cy="304800"/>
          </a:xfrm>
          <a:prstGeom prst="rect">
            <a:avLst/>
          </a:prstGeom>
        </p:spPr>
        <p:txBody>
          <a:bodyPr/>
          <a:lstStyle>
            <a:lvl1pPr>
              <a:defRPr/>
            </a:lvl1pPr>
          </a:lstStyle>
          <a:p>
            <a:endParaRPr lang="en-US" altLang="en-US"/>
          </a:p>
        </p:txBody>
      </p:sp>
      <p:sp>
        <p:nvSpPr>
          <p:cNvPr id="5" name="Slide Number Placeholder 4"/>
          <p:cNvSpPr>
            <a:spLocks noGrp="1"/>
          </p:cNvSpPr>
          <p:nvPr>
            <p:ph type="sldNum" sz="quarter" idx="11"/>
          </p:nvPr>
        </p:nvSpPr>
        <p:spPr/>
        <p:txBody>
          <a:bodyPr/>
          <a:lstStyle>
            <a:lvl1pPr>
              <a:defRPr/>
            </a:lvl1pPr>
          </a:lstStyle>
          <a:p>
            <a:fld id="{3DAA3C50-B271-C54B-86D3-567BD116EAFD}" type="slidenum">
              <a:rPr lang="en-US" altLang="en-US"/>
              <a:pPr/>
              <a:t>‹#›</a:t>
            </a:fld>
            <a:endParaRPr lang="en-US" altLang="en-US"/>
          </a:p>
        </p:txBody>
      </p:sp>
      <p:sp>
        <p:nvSpPr>
          <p:cNvPr id="6" name="Date Placeholder 5"/>
          <p:cNvSpPr>
            <a:spLocks noGrp="1"/>
          </p:cNvSpPr>
          <p:nvPr>
            <p:ph type="dt" sz="half" idx="12"/>
          </p:nvPr>
        </p:nvSpPr>
        <p:spPr>
          <a:xfrm>
            <a:off x="457200" y="6521450"/>
            <a:ext cx="2286000" cy="320675"/>
          </a:xfrm>
          <a:prstGeom prst="rect">
            <a:avLst/>
          </a:prstGeom>
        </p:spPr>
        <p:txBody>
          <a:bodyPr/>
          <a:lstStyle>
            <a:lvl1pPr>
              <a:defRPr/>
            </a:lvl1pPr>
          </a:lstStyle>
          <a:p>
            <a:endParaRPr lang="en-US" altLang="en-US"/>
          </a:p>
        </p:txBody>
      </p:sp>
    </p:spTree>
    <p:extLst>
      <p:ext uri="{BB962C8B-B14F-4D97-AF65-F5344CB8AC3E}">
        <p14:creationId xmlns:p14="http://schemas.microsoft.com/office/powerpoint/2010/main" val="6758930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43700" y="731838"/>
            <a:ext cx="2095500" cy="5592762"/>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731838"/>
            <a:ext cx="6134100" cy="5592762"/>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p:cNvSpPr>
            <a:spLocks noGrp="1"/>
          </p:cNvSpPr>
          <p:nvPr>
            <p:ph type="ftr" sz="quarter" idx="10"/>
          </p:nvPr>
        </p:nvSpPr>
        <p:spPr>
          <a:xfrm>
            <a:off x="6705600" y="6508750"/>
            <a:ext cx="2057400" cy="304800"/>
          </a:xfrm>
          <a:prstGeom prst="rect">
            <a:avLst/>
          </a:prstGeom>
        </p:spPr>
        <p:txBody>
          <a:bodyPr/>
          <a:lstStyle>
            <a:lvl1pPr>
              <a:defRPr/>
            </a:lvl1pPr>
          </a:lstStyle>
          <a:p>
            <a:endParaRPr lang="en-US" altLang="en-US"/>
          </a:p>
        </p:txBody>
      </p:sp>
      <p:sp>
        <p:nvSpPr>
          <p:cNvPr id="5" name="Slide Number Placeholder 4"/>
          <p:cNvSpPr>
            <a:spLocks noGrp="1"/>
          </p:cNvSpPr>
          <p:nvPr>
            <p:ph type="sldNum" sz="quarter" idx="11"/>
          </p:nvPr>
        </p:nvSpPr>
        <p:spPr/>
        <p:txBody>
          <a:bodyPr/>
          <a:lstStyle>
            <a:lvl1pPr>
              <a:defRPr/>
            </a:lvl1pPr>
          </a:lstStyle>
          <a:p>
            <a:fld id="{2E91021F-9C58-3B49-A0E9-CDC78002B2F9}" type="slidenum">
              <a:rPr lang="en-US" altLang="en-US"/>
              <a:pPr/>
              <a:t>‹#›</a:t>
            </a:fld>
            <a:endParaRPr lang="en-US" altLang="en-US"/>
          </a:p>
        </p:txBody>
      </p:sp>
      <p:sp>
        <p:nvSpPr>
          <p:cNvPr id="6" name="Date Placeholder 5"/>
          <p:cNvSpPr>
            <a:spLocks noGrp="1"/>
          </p:cNvSpPr>
          <p:nvPr>
            <p:ph type="dt" sz="half" idx="12"/>
          </p:nvPr>
        </p:nvSpPr>
        <p:spPr>
          <a:xfrm>
            <a:off x="457200" y="6521450"/>
            <a:ext cx="2286000" cy="320675"/>
          </a:xfrm>
          <a:prstGeom prst="rect">
            <a:avLst/>
          </a:prstGeom>
        </p:spPr>
        <p:txBody>
          <a:bodyPr/>
          <a:lstStyle>
            <a:lvl1pPr>
              <a:defRPr/>
            </a:lvl1pPr>
          </a:lstStyle>
          <a:p>
            <a:endParaRPr lang="en-US" altLang="en-US"/>
          </a:p>
        </p:txBody>
      </p:sp>
    </p:spTree>
    <p:extLst>
      <p:ext uri="{BB962C8B-B14F-4D97-AF65-F5344CB8AC3E}">
        <p14:creationId xmlns:p14="http://schemas.microsoft.com/office/powerpoint/2010/main" val="16928773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5800" y="731838"/>
            <a:ext cx="8153400" cy="563562"/>
          </a:xfrm>
          <a:prstGeom prst="rect">
            <a:avLst/>
          </a:prstGeom>
        </p:spPr>
        <p:txBody>
          <a:bodyPr/>
          <a:lstStyle/>
          <a:p>
            <a:r>
              <a:rPr lang="en-US"/>
              <a:t>Click to edit Master title style</a:t>
            </a:r>
          </a:p>
        </p:txBody>
      </p:sp>
      <p:sp>
        <p:nvSpPr>
          <p:cNvPr id="3" name="Table Placeholder 2"/>
          <p:cNvSpPr>
            <a:spLocks noGrp="1"/>
          </p:cNvSpPr>
          <p:nvPr>
            <p:ph type="tbl" idx="1"/>
          </p:nvPr>
        </p:nvSpPr>
        <p:spPr>
          <a:xfrm>
            <a:off x="457200" y="1371600"/>
            <a:ext cx="8229600" cy="4953000"/>
          </a:xfrm>
          <a:prstGeom prst="rect">
            <a:avLst/>
          </a:prstGeom>
        </p:spPr>
        <p:txBody>
          <a:bodyPr/>
          <a:lstStyle/>
          <a:p>
            <a:r>
              <a:rPr lang="en-US"/>
              <a:t>Click icon to add table</a:t>
            </a:r>
          </a:p>
        </p:txBody>
      </p:sp>
      <p:sp>
        <p:nvSpPr>
          <p:cNvPr id="4" name="Footer Placeholder 3"/>
          <p:cNvSpPr>
            <a:spLocks noGrp="1"/>
          </p:cNvSpPr>
          <p:nvPr>
            <p:ph type="ftr" sz="quarter" idx="10"/>
          </p:nvPr>
        </p:nvSpPr>
        <p:spPr>
          <a:xfrm>
            <a:off x="6705600" y="6508750"/>
            <a:ext cx="2057400" cy="304800"/>
          </a:xfrm>
          <a:prstGeom prst="rect">
            <a:avLst/>
          </a:prstGeom>
        </p:spPr>
        <p:txBody>
          <a:bodyPr/>
          <a:lstStyle>
            <a:lvl1pPr>
              <a:defRPr/>
            </a:lvl1pPr>
          </a:lstStyle>
          <a:p>
            <a:endParaRPr lang="en-US" altLang="en-US"/>
          </a:p>
        </p:txBody>
      </p:sp>
      <p:sp>
        <p:nvSpPr>
          <p:cNvPr id="5" name="Slide Number Placeholder 4"/>
          <p:cNvSpPr>
            <a:spLocks noGrp="1"/>
          </p:cNvSpPr>
          <p:nvPr>
            <p:ph type="sldNum" sz="quarter" idx="11"/>
          </p:nvPr>
        </p:nvSpPr>
        <p:spPr>
          <a:xfrm>
            <a:off x="3429000" y="6508750"/>
            <a:ext cx="2133600" cy="307975"/>
          </a:xfrm>
        </p:spPr>
        <p:txBody>
          <a:bodyPr/>
          <a:lstStyle>
            <a:lvl1pPr>
              <a:defRPr/>
            </a:lvl1pPr>
          </a:lstStyle>
          <a:p>
            <a:fld id="{F50D0396-1F6D-A840-80A9-DA0D6E69D1AD}" type="slidenum">
              <a:rPr lang="en-US" altLang="en-US"/>
              <a:pPr/>
              <a:t>‹#›</a:t>
            </a:fld>
            <a:endParaRPr lang="en-US" altLang="en-US"/>
          </a:p>
        </p:txBody>
      </p:sp>
      <p:sp>
        <p:nvSpPr>
          <p:cNvPr id="6" name="Date Placeholder 5"/>
          <p:cNvSpPr>
            <a:spLocks noGrp="1"/>
          </p:cNvSpPr>
          <p:nvPr>
            <p:ph type="dt" sz="half" idx="12"/>
          </p:nvPr>
        </p:nvSpPr>
        <p:spPr>
          <a:xfrm>
            <a:off x="457200" y="6521450"/>
            <a:ext cx="2286000" cy="320675"/>
          </a:xfrm>
          <a:prstGeom prst="rect">
            <a:avLst/>
          </a:prstGeom>
        </p:spPr>
        <p:txBody>
          <a:bodyPr/>
          <a:lstStyle>
            <a:lvl1pPr>
              <a:defRPr/>
            </a:lvl1pPr>
          </a:lstStyle>
          <a:p>
            <a:endParaRPr lang="en-US" altLang="en-US"/>
          </a:p>
        </p:txBody>
      </p:sp>
    </p:spTree>
    <p:extLst>
      <p:ext uri="{BB962C8B-B14F-4D97-AF65-F5344CB8AC3E}">
        <p14:creationId xmlns:p14="http://schemas.microsoft.com/office/powerpoint/2010/main" val="1781941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371600"/>
            <a:ext cx="8229600" cy="495300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4"/>
          <p:cNvSpPr>
            <a:spLocks noGrp="1"/>
          </p:cNvSpPr>
          <p:nvPr>
            <p:ph type="sldNum" sz="quarter" idx="11"/>
          </p:nvPr>
        </p:nvSpPr>
        <p:spPr/>
        <p:txBody>
          <a:bodyPr/>
          <a:lstStyle>
            <a:lvl1pPr>
              <a:defRPr/>
            </a:lvl1pPr>
          </a:lstStyle>
          <a:p>
            <a:fld id="{81527B9D-8B53-C542-B4A4-B7AE274C943D}" type="slidenum">
              <a:rPr lang="en-US" altLang="en-US"/>
              <a:pPr/>
              <a:t>‹#›</a:t>
            </a:fld>
            <a:endParaRPr lang="en-US" altLang="en-US"/>
          </a:p>
        </p:txBody>
      </p:sp>
    </p:spTree>
    <p:extLst>
      <p:ext uri="{BB962C8B-B14F-4D97-AF65-F5344CB8AC3E}">
        <p14:creationId xmlns:p14="http://schemas.microsoft.com/office/powerpoint/2010/main" val="3382932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8"/>
            <a:ext cx="7886700" cy="2852737"/>
          </a:xfrm>
          <a:prstGeom prst="rect">
            <a:avLst/>
          </a:prstGeo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
        <p:nvSpPr>
          <p:cNvPr id="5" name="Slide Number Placeholder 4"/>
          <p:cNvSpPr>
            <a:spLocks noGrp="1"/>
          </p:cNvSpPr>
          <p:nvPr>
            <p:ph type="sldNum" sz="quarter" idx="11"/>
          </p:nvPr>
        </p:nvSpPr>
        <p:spPr/>
        <p:txBody>
          <a:bodyPr/>
          <a:lstStyle>
            <a:lvl1pPr>
              <a:defRPr/>
            </a:lvl1pPr>
          </a:lstStyle>
          <a:p>
            <a:fld id="{CBB34147-9FDE-7C41-B020-64F2575EF648}" type="slidenum">
              <a:rPr lang="en-US" altLang="en-US"/>
              <a:pPr/>
              <a:t>‹#›</a:t>
            </a:fld>
            <a:endParaRPr lang="en-US" altLang="en-US"/>
          </a:p>
        </p:txBody>
      </p:sp>
    </p:spTree>
    <p:extLst>
      <p:ext uri="{BB962C8B-B14F-4D97-AF65-F5344CB8AC3E}">
        <p14:creationId xmlns:p14="http://schemas.microsoft.com/office/powerpoint/2010/main" val="13058088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845467" y="2581570"/>
            <a:ext cx="8153400" cy="563562"/>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457200" y="1371600"/>
            <a:ext cx="4038600" cy="495300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371600"/>
            <a:ext cx="4038600" cy="495300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0"/>
          </p:nvPr>
        </p:nvSpPr>
        <p:spPr>
          <a:xfrm>
            <a:off x="6705600" y="6508750"/>
            <a:ext cx="2057400" cy="304800"/>
          </a:xfrm>
          <a:prstGeom prst="rect">
            <a:avLst/>
          </a:prstGeom>
        </p:spPr>
        <p:txBody>
          <a:bodyPr/>
          <a:lstStyle>
            <a:lvl1pPr>
              <a:defRPr/>
            </a:lvl1pPr>
          </a:lstStyle>
          <a:p>
            <a:endParaRPr lang="en-US" altLang="en-US"/>
          </a:p>
        </p:txBody>
      </p:sp>
      <p:sp>
        <p:nvSpPr>
          <p:cNvPr id="6" name="Slide Number Placeholder 5"/>
          <p:cNvSpPr>
            <a:spLocks noGrp="1"/>
          </p:cNvSpPr>
          <p:nvPr>
            <p:ph type="sldNum" sz="quarter" idx="11"/>
          </p:nvPr>
        </p:nvSpPr>
        <p:spPr/>
        <p:txBody>
          <a:bodyPr/>
          <a:lstStyle>
            <a:lvl1pPr>
              <a:defRPr/>
            </a:lvl1pPr>
          </a:lstStyle>
          <a:p>
            <a:fld id="{00C5520B-3D5D-4D49-8553-5D2469DC711F}" type="slidenum">
              <a:rPr lang="en-US" altLang="en-US"/>
              <a:pPr/>
              <a:t>‹#›</a:t>
            </a:fld>
            <a:endParaRPr lang="en-US" altLang="en-US"/>
          </a:p>
        </p:txBody>
      </p:sp>
      <p:sp>
        <p:nvSpPr>
          <p:cNvPr id="7" name="Date Placeholder 6"/>
          <p:cNvSpPr>
            <a:spLocks noGrp="1"/>
          </p:cNvSpPr>
          <p:nvPr>
            <p:ph type="dt" sz="half" idx="12"/>
          </p:nvPr>
        </p:nvSpPr>
        <p:spPr>
          <a:xfrm>
            <a:off x="457200" y="6521450"/>
            <a:ext cx="2286000" cy="320675"/>
          </a:xfrm>
          <a:prstGeom prst="rect">
            <a:avLst/>
          </a:prstGeom>
        </p:spPr>
        <p:txBody>
          <a:bodyPr/>
          <a:lstStyle>
            <a:lvl1pPr>
              <a:defRPr/>
            </a:lvl1pPr>
          </a:lstStyle>
          <a:p>
            <a:endParaRPr lang="en-US" altLang="en-US"/>
          </a:p>
        </p:txBody>
      </p:sp>
    </p:spTree>
    <p:extLst>
      <p:ext uri="{BB962C8B-B14F-4D97-AF65-F5344CB8AC3E}">
        <p14:creationId xmlns:p14="http://schemas.microsoft.com/office/powerpoint/2010/main" val="15947095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365125"/>
            <a:ext cx="7886700" cy="1325563"/>
          </a:xfrm>
          <a:prstGeom prst="rect">
            <a:avLst/>
          </a:prstGeom>
        </p:spPr>
        <p:txBody>
          <a:bodyPr/>
          <a:lstStyle/>
          <a:p>
            <a:r>
              <a:rPr lang="en-US"/>
              <a:t>Click to edit Master title style</a:t>
            </a:r>
          </a:p>
        </p:txBody>
      </p:sp>
      <p:sp>
        <p:nvSpPr>
          <p:cNvPr id="3" name="Text Placeholder 2"/>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30238" y="2505075"/>
            <a:ext cx="386873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7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p:cNvSpPr>
            <a:spLocks noGrp="1"/>
          </p:cNvSpPr>
          <p:nvPr>
            <p:ph type="ftr" sz="quarter" idx="10"/>
          </p:nvPr>
        </p:nvSpPr>
        <p:spPr>
          <a:xfrm>
            <a:off x="6705600" y="6508750"/>
            <a:ext cx="2057400" cy="304800"/>
          </a:xfrm>
          <a:prstGeom prst="rect">
            <a:avLst/>
          </a:prstGeom>
        </p:spPr>
        <p:txBody>
          <a:bodyPr/>
          <a:lstStyle>
            <a:lvl1pPr>
              <a:defRPr/>
            </a:lvl1pPr>
          </a:lstStyle>
          <a:p>
            <a:endParaRPr lang="en-US" altLang="en-US"/>
          </a:p>
        </p:txBody>
      </p:sp>
      <p:sp>
        <p:nvSpPr>
          <p:cNvPr id="8" name="Slide Number Placeholder 7"/>
          <p:cNvSpPr>
            <a:spLocks noGrp="1"/>
          </p:cNvSpPr>
          <p:nvPr>
            <p:ph type="sldNum" sz="quarter" idx="11"/>
          </p:nvPr>
        </p:nvSpPr>
        <p:spPr/>
        <p:txBody>
          <a:bodyPr/>
          <a:lstStyle>
            <a:lvl1pPr>
              <a:defRPr/>
            </a:lvl1pPr>
          </a:lstStyle>
          <a:p>
            <a:fld id="{3B3CF0A8-2D3A-4C4A-B49A-1FDD56067450}" type="slidenum">
              <a:rPr lang="en-US" altLang="en-US"/>
              <a:pPr/>
              <a:t>‹#›</a:t>
            </a:fld>
            <a:endParaRPr lang="en-US" altLang="en-US"/>
          </a:p>
        </p:txBody>
      </p:sp>
      <p:sp>
        <p:nvSpPr>
          <p:cNvPr id="9" name="Date Placeholder 8"/>
          <p:cNvSpPr>
            <a:spLocks noGrp="1"/>
          </p:cNvSpPr>
          <p:nvPr>
            <p:ph type="dt" sz="half" idx="12"/>
          </p:nvPr>
        </p:nvSpPr>
        <p:spPr>
          <a:xfrm>
            <a:off x="457200" y="6521450"/>
            <a:ext cx="2286000" cy="320675"/>
          </a:xfrm>
          <a:prstGeom prst="rect">
            <a:avLst/>
          </a:prstGeom>
        </p:spPr>
        <p:txBody>
          <a:bodyPr/>
          <a:lstStyle>
            <a:lvl1pPr>
              <a:defRPr/>
            </a:lvl1pPr>
          </a:lstStyle>
          <a:p>
            <a:endParaRPr lang="en-US" altLang="en-US"/>
          </a:p>
        </p:txBody>
      </p:sp>
    </p:spTree>
    <p:extLst>
      <p:ext uri="{BB962C8B-B14F-4D97-AF65-F5344CB8AC3E}">
        <p14:creationId xmlns:p14="http://schemas.microsoft.com/office/powerpoint/2010/main" val="16878620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845467" y="2581570"/>
            <a:ext cx="8153400" cy="563562"/>
          </a:xfrm>
          <a:prstGeom prst="rect">
            <a:avLst/>
          </a:prstGeom>
        </p:spPr>
        <p:txBody>
          <a:bodyPr/>
          <a:lstStyle/>
          <a:p>
            <a:r>
              <a:rPr lang="en-US"/>
              <a:t>Click to edit Master title style</a:t>
            </a:r>
          </a:p>
        </p:txBody>
      </p:sp>
      <p:sp>
        <p:nvSpPr>
          <p:cNvPr id="3" name="Footer Placeholder 2"/>
          <p:cNvSpPr>
            <a:spLocks noGrp="1"/>
          </p:cNvSpPr>
          <p:nvPr>
            <p:ph type="ftr" sz="quarter" idx="10"/>
          </p:nvPr>
        </p:nvSpPr>
        <p:spPr>
          <a:xfrm>
            <a:off x="6705600" y="6508750"/>
            <a:ext cx="2057400" cy="304800"/>
          </a:xfrm>
          <a:prstGeom prst="rect">
            <a:avLst/>
          </a:prstGeom>
        </p:spPr>
        <p:txBody>
          <a:bodyPr/>
          <a:lstStyle>
            <a:lvl1pPr>
              <a:defRPr/>
            </a:lvl1pPr>
          </a:lstStyle>
          <a:p>
            <a:endParaRPr lang="en-US" altLang="en-US"/>
          </a:p>
        </p:txBody>
      </p:sp>
      <p:sp>
        <p:nvSpPr>
          <p:cNvPr id="4" name="Slide Number Placeholder 3"/>
          <p:cNvSpPr>
            <a:spLocks noGrp="1"/>
          </p:cNvSpPr>
          <p:nvPr>
            <p:ph type="sldNum" sz="quarter" idx="11"/>
          </p:nvPr>
        </p:nvSpPr>
        <p:spPr/>
        <p:txBody>
          <a:bodyPr/>
          <a:lstStyle>
            <a:lvl1pPr>
              <a:defRPr/>
            </a:lvl1pPr>
          </a:lstStyle>
          <a:p>
            <a:fld id="{2C3F1366-7D9F-624B-9D7B-C2843D7EEEB8}" type="slidenum">
              <a:rPr lang="en-US" altLang="en-US"/>
              <a:pPr/>
              <a:t>‹#›</a:t>
            </a:fld>
            <a:endParaRPr lang="en-US" altLang="en-US"/>
          </a:p>
        </p:txBody>
      </p:sp>
      <p:sp>
        <p:nvSpPr>
          <p:cNvPr id="5" name="Date Placeholder 4"/>
          <p:cNvSpPr>
            <a:spLocks noGrp="1"/>
          </p:cNvSpPr>
          <p:nvPr>
            <p:ph type="dt" sz="half" idx="12"/>
          </p:nvPr>
        </p:nvSpPr>
        <p:spPr>
          <a:xfrm>
            <a:off x="457200" y="6521450"/>
            <a:ext cx="2286000" cy="320675"/>
          </a:xfrm>
          <a:prstGeom prst="rect">
            <a:avLst/>
          </a:prstGeom>
        </p:spPr>
        <p:txBody>
          <a:bodyPr/>
          <a:lstStyle>
            <a:lvl1pPr>
              <a:defRPr/>
            </a:lvl1pPr>
          </a:lstStyle>
          <a:p>
            <a:endParaRPr lang="en-US" altLang="en-US"/>
          </a:p>
        </p:txBody>
      </p:sp>
    </p:spTree>
    <p:extLst>
      <p:ext uri="{BB962C8B-B14F-4D97-AF65-F5344CB8AC3E}">
        <p14:creationId xmlns:p14="http://schemas.microsoft.com/office/powerpoint/2010/main" val="17858802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6705600" y="6508750"/>
            <a:ext cx="2057400" cy="304800"/>
          </a:xfrm>
          <a:prstGeom prst="rect">
            <a:avLst/>
          </a:prstGeom>
        </p:spPr>
        <p:txBody>
          <a:bodyPr/>
          <a:lstStyle>
            <a:lvl1pPr>
              <a:defRPr/>
            </a:lvl1pPr>
          </a:lstStyle>
          <a:p>
            <a:endParaRPr lang="en-US" altLang="en-US"/>
          </a:p>
        </p:txBody>
      </p:sp>
      <p:sp>
        <p:nvSpPr>
          <p:cNvPr id="3" name="Slide Number Placeholder 2"/>
          <p:cNvSpPr>
            <a:spLocks noGrp="1"/>
          </p:cNvSpPr>
          <p:nvPr>
            <p:ph type="sldNum" sz="quarter" idx="11"/>
          </p:nvPr>
        </p:nvSpPr>
        <p:spPr/>
        <p:txBody>
          <a:bodyPr/>
          <a:lstStyle>
            <a:lvl1pPr>
              <a:defRPr/>
            </a:lvl1pPr>
          </a:lstStyle>
          <a:p>
            <a:fld id="{ACF95BC7-B595-424D-AC38-35A2CFCEC1D3}" type="slidenum">
              <a:rPr lang="en-US" altLang="en-US"/>
              <a:pPr/>
              <a:t>‹#›</a:t>
            </a:fld>
            <a:endParaRPr lang="en-US" altLang="en-US"/>
          </a:p>
        </p:txBody>
      </p:sp>
      <p:sp>
        <p:nvSpPr>
          <p:cNvPr id="4" name="Date Placeholder 3"/>
          <p:cNvSpPr>
            <a:spLocks noGrp="1"/>
          </p:cNvSpPr>
          <p:nvPr>
            <p:ph type="dt" sz="half" idx="12"/>
          </p:nvPr>
        </p:nvSpPr>
        <p:spPr>
          <a:xfrm>
            <a:off x="457200" y="6521450"/>
            <a:ext cx="2286000" cy="320675"/>
          </a:xfrm>
          <a:prstGeom prst="rect">
            <a:avLst/>
          </a:prstGeom>
        </p:spPr>
        <p:txBody>
          <a:bodyPr/>
          <a:lstStyle>
            <a:lvl1pPr>
              <a:defRPr/>
            </a:lvl1pPr>
          </a:lstStyle>
          <a:p>
            <a:endParaRPr lang="en-US" altLang="en-US"/>
          </a:p>
        </p:txBody>
      </p:sp>
    </p:spTree>
    <p:extLst>
      <p:ext uri="{BB962C8B-B14F-4D97-AF65-F5344CB8AC3E}">
        <p14:creationId xmlns:p14="http://schemas.microsoft.com/office/powerpoint/2010/main" val="20584995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a:prstGeom prst="rect">
            <a:avLst/>
          </a:prstGeo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Footer Placeholder 4"/>
          <p:cNvSpPr>
            <a:spLocks noGrp="1"/>
          </p:cNvSpPr>
          <p:nvPr>
            <p:ph type="ftr" sz="quarter" idx="10"/>
          </p:nvPr>
        </p:nvSpPr>
        <p:spPr>
          <a:xfrm>
            <a:off x="6705600" y="6508750"/>
            <a:ext cx="2057400" cy="304800"/>
          </a:xfrm>
          <a:prstGeom prst="rect">
            <a:avLst/>
          </a:prstGeom>
        </p:spPr>
        <p:txBody>
          <a:bodyPr/>
          <a:lstStyle>
            <a:lvl1pPr>
              <a:defRPr/>
            </a:lvl1pPr>
          </a:lstStyle>
          <a:p>
            <a:endParaRPr lang="en-US" altLang="en-US"/>
          </a:p>
        </p:txBody>
      </p:sp>
      <p:sp>
        <p:nvSpPr>
          <p:cNvPr id="6" name="Slide Number Placeholder 5"/>
          <p:cNvSpPr>
            <a:spLocks noGrp="1"/>
          </p:cNvSpPr>
          <p:nvPr>
            <p:ph type="sldNum" sz="quarter" idx="11"/>
          </p:nvPr>
        </p:nvSpPr>
        <p:spPr/>
        <p:txBody>
          <a:bodyPr/>
          <a:lstStyle>
            <a:lvl1pPr>
              <a:defRPr/>
            </a:lvl1pPr>
          </a:lstStyle>
          <a:p>
            <a:fld id="{7FFE9FC8-E419-F049-8482-6C3AB274B235}" type="slidenum">
              <a:rPr lang="en-US" altLang="en-US"/>
              <a:pPr/>
              <a:t>‹#›</a:t>
            </a:fld>
            <a:endParaRPr lang="en-US" altLang="en-US"/>
          </a:p>
        </p:txBody>
      </p:sp>
      <p:sp>
        <p:nvSpPr>
          <p:cNvPr id="7" name="Date Placeholder 6"/>
          <p:cNvSpPr>
            <a:spLocks noGrp="1"/>
          </p:cNvSpPr>
          <p:nvPr>
            <p:ph type="dt" sz="half" idx="12"/>
          </p:nvPr>
        </p:nvSpPr>
        <p:spPr>
          <a:xfrm>
            <a:off x="457200" y="6521450"/>
            <a:ext cx="2286000" cy="320675"/>
          </a:xfrm>
          <a:prstGeom prst="rect">
            <a:avLst/>
          </a:prstGeom>
        </p:spPr>
        <p:txBody>
          <a:bodyPr/>
          <a:lstStyle>
            <a:lvl1pPr>
              <a:defRPr/>
            </a:lvl1pPr>
          </a:lstStyle>
          <a:p>
            <a:endParaRPr lang="en-US" altLang="en-US"/>
          </a:p>
        </p:txBody>
      </p:sp>
    </p:spTree>
    <p:extLst>
      <p:ext uri="{BB962C8B-B14F-4D97-AF65-F5344CB8AC3E}">
        <p14:creationId xmlns:p14="http://schemas.microsoft.com/office/powerpoint/2010/main" val="12399298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a:prstGeom prst="rect">
            <a:avLst/>
          </a:prstGeo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Footer Placeholder 4"/>
          <p:cNvSpPr>
            <a:spLocks noGrp="1"/>
          </p:cNvSpPr>
          <p:nvPr>
            <p:ph type="ftr" sz="quarter" idx="10"/>
          </p:nvPr>
        </p:nvSpPr>
        <p:spPr>
          <a:xfrm>
            <a:off x="6705600" y="6508750"/>
            <a:ext cx="2057400" cy="304800"/>
          </a:xfrm>
          <a:prstGeom prst="rect">
            <a:avLst/>
          </a:prstGeom>
        </p:spPr>
        <p:txBody>
          <a:bodyPr/>
          <a:lstStyle>
            <a:lvl1pPr>
              <a:defRPr/>
            </a:lvl1pPr>
          </a:lstStyle>
          <a:p>
            <a:endParaRPr lang="en-US" altLang="en-US"/>
          </a:p>
        </p:txBody>
      </p:sp>
      <p:sp>
        <p:nvSpPr>
          <p:cNvPr id="6" name="Slide Number Placeholder 5"/>
          <p:cNvSpPr>
            <a:spLocks noGrp="1"/>
          </p:cNvSpPr>
          <p:nvPr>
            <p:ph type="sldNum" sz="quarter" idx="11"/>
          </p:nvPr>
        </p:nvSpPr>
        <p:spPr/>
        <p:txBody>
          <a:bodyPr/>
          <a:lstStyle>
            <a:lvl1pPr>
              <a:defRPr/>
            </a:lvl1pPr>
          </a:lstStyle>
          <a:p>
            <a:fld id="{FDBC9AF1-8311-FF44-BB94-F1A661EEFEC4}" type="slidenum">
              <a:rPr lang="en-US" altLang="en-US"/>
              <a:pPr/>
              <a:t>‹#›</a:t>
            </a:fld>
            <a:endParaRPr lang="en-US" altLang="en-US"/>
          </a:p>
        </p:txBody>
      </p:sp>
      <p:sp>
        <p:nvSpPr>
          <p:cNvPr id="7" name="Date Placeholder 6"/>
          <p:cNvSpPr>
            <a:spLocks noGrp="1"/>
          </p:cNvSpPr>
          <p:nvPr>
            <p:ph type="dt" sz="half" idx="12"/>
          </p:nvPr>
        </p:nvSpPr>
        <p:spPr>
          <a:xfrm>
            <a:off x="457200" y="6521450"/>
            <a:ext cx="2286000" cy="320675"/>
          </a:xfrm>
          <a:prstGeom prst="rect">
            <a:avLst/>
          </a:prstGeom>
        </p:spPr>
        <p:txBody>
          <a:bodyPr/>
          <a:lstStyle>
            <a:lvl1pPr>
              <a:defRPr/>
            </a:lvl1pPr>
          </a:lstStyle>
          <a:p>
            <a:endParaRPr lang="en-US" altLang="en-US"/>
          </a:p>
        </p:txBody>
      </p:sp>
    </p:spTree>
    <p:extLst>
      <p:ext uri="{BB962C8B-B14F-4D97-AF65-F5344CB8AC3E}">
        <p14:creationId xmlns:p14="http://schemas.microsoft.com/office/powerpoint/2010/main" val="3203675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4.tiff"/><Relationship Id="rId2" Type="http://schemas.openxmlformats.org/officeDocument/2006/relationships/slideLayout" Target="../slideLayouts/slideLayout2.xml"/><Relationship Id="rId16" Type="http://schemas.openxmlformats.org/officeDocument/2006/relationships/image" Target="../media/image3.tif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tif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14"/>
          <a:stretch>
            <a:fillRect/>
          </a:stretch>
        </p:blipFill>
        <p:spPr>
          <a:xfrm>
            <a:off x="7696199" y="40394"/>
            <a:ext cx="1419225" cy="680332"/>
          </a:xfrm>
          <a:prstGeom prst="rect">
            <a:avLst/>
          </a:prstGeom>
        </p:spPr>
      </p:pic>
      <p:sp>
        <p:nvSpPr>
          <p:cNvPr id="1093" name="Rectangle 69"/>
          <p:cNvSpPr>
            <a:spLocks noChangeArrowheads="1"/>
          </p:cNvSpPr>
          <p:nvPr userDrawn="1"/>
        </p:nvSpPr>
        <p:spPr bwMode="gray">
          <a:xfrm>
            <a:off x="0" y="685800"/>
            <a:ext cx="9144000" cy="152400"/>
          </a:xfrm>
          <a:prstGeom prst="rect">
            <a:avLst/>
          </a:prstGeom>
          <a:solidFill>
            <a:schemeClr val="tx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pic>
        <p:nvPicPr>
          <p:cNvPr id="1096" name="Picture 72"/>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4800600" y="47126"/>
            <a:ext cx="1447800" cy="673599"/>
          </a:xfrm>
          <a:prstGeom prst="rect">
            <a:avLst/>
          </a:prstGeom>
          <a:noFill/>
          <a:extLst>
            <a:ext uri="{909E8E84-426E-40dd-AFC4-6F175D3DCCD1}">
              <a14:hiddenFill xmlns="" xmlns:a14="http://schemas.microsoft.com/office/drawing/2010/main">
                <a:solidFill>
                  <a:srgbClr val="FFFFFF"/>
                </a:solidFill>
              </a14:hiddenFill>
            </a:ext>
          </a:extLst>
        </p:spPr>
      </p:pic>
      <p:sp>
        <p:nvSpPr>
          <p:cNvPr id="1030" name="Rectangle 6"/>
          <p:cNvSpPr>
            <a:spLocks noGrp="1" noChangeArrowheads="1"/>
          </p:cNvSpPr>
          <p:nvPr>
            <p:ph type="sldNum" sz="quarter" idx="4"/>
          </p:nvPr>
        </p:nvSpPr>
        <p:spPr bwMode="auto">
          <a:xfrm>
            <a:off x="3429000" y="6508750"/>
            <a:ext cx="2133600" cy="3079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algn="ctr">
              <a:defRPr sz="1400"/>
            </a:lvl1pPr>
          </a:lstStyle>
          <a:p>
            <a:fld id="{A56109C0-27C1-7349-BA92-9D0D6A8CE8F1}" type="slidenum">
              <a:rPr lang="en-US" altLang="en-US"/>
              <a:pPr/>
              <a:t>‹#›</a:t>
            </a:fld>
            <a:endParaRPr lang="en-US" altLang="en-US"/>
          </a:p>
        </p:txBody>
      </p:sp>
      <p:pic>
        <p:nvPicPr>
          <p:cNvPr id="3" name="Picture 2"/>
          <p:cNvPicPr>
            <a:picLocks noChangeAspect="1"/>
          </p:cNvPicPr>
          <p:nvPr userDrawn="1"/>
        </p:nvPicPr>
        <p:blipFill>
          <a:blip r:embed="rId16"/>
          <a:stretch>
            <a:fillRect/>
          </a:stretch>
        </p:blipFill>
        <p:spPr>
          <a:xfrm>
            <a:off x="6248401" y="47126"/>
            <a:ext cx="1447799" cy="673599"/>
          </a:xfrm>
          <a:prstGeom prst="rect">
            <a:avLst/>
          </a:prstGeom>
        </p:spPr>
      </p:pic>
      <p:pic>
        <p:nvPicPr>
          <p:cNvPr id="5" name="Picture 4"/>
          <p:cNvPicPr>
            <a:picLocks noChangeAspect="1"/>
          </p:cNvPicPr>
          <p:nvPr userDrawn="1"/>
        </p:nvPicPr>
        <p:blipFill>
          <a:blip r:embed="rId17"/>
          <a:stretch>
            <a:fillRect/>
          </a:stretch>
        </p:blipFill>
        <p:spPr>
          <a:xfrm>
            <a:off x="38101" y="40393"/>
            <a:ext cx="4762499" cy="680332"/>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l" rtl="0" eaLnBrk="1" fontAlgn="base" hangingPunct="1">
        <a:spcBef>
          <a:spcPct val="0"/>
        </a:spcBef>
        <a:spcAft>
          <a:spcPct val="0"/>
        </a:spcAft>
        <a:defRPr sz="3200" b="1" kern="1200">
          <a:solidFill>
            <a:schemeClr val="bg1"/>
          </a:solidFill>
          <a:latin typeface="+mj-lt"/>
          <a:ea typeface="+mj-ea"/>
          <a:cs typeface="+mj-cs"/>
        </a:defRPr>
      </a:lvl1pPr>
      <a:lvl2pPr algn="l" rtl="0" eaLnBrk="1" fontAlgn="base" hangingPunct="1">
        <a:spcBef>
          <a:spcPct val="0"/>
        </a:spcBef>
        <a:spcAft>
          <a:spcPct val="0"/>
        </a:spcAft>
        <a:defRPr sz="3200" b="1">
          <a:solidFill>
            <a:schemeClr val="bg1"/>
          </a:solidFill>
          <a:latin typeface="Verdana" charset="0"/>
        </a:defRPr>
      </a:lvl2pPr>
      <a:lvl3pPr algn="l" rtl="0" eaLnBrk="1" fontAlgn="base" hangingPunct="1">
        <a:spcBef>
          <a:spcPct val="0"/>
        </a:spcBef>
        <a:spcAft>
          <a:spcPct val="0"/>
        </a:spcAft>
        <a:defRPr sz="3200" b="1">
          <a:solidFill>
            <a:schemeClr val="bg1"/>
          </a:solidFill>
          <a:latin typeface="Verdana" charset="0"/>
        </a:defRPr>
      </a:lvl3pPr>
      <a:lvl4pPr algn="l" rtl="0" eaLnBrk="1" fontAlgn="base" hangingPunct="1">
        <a:spcBef>
          <a:spcPct val="0"/>
        </a:spcBef>
        <a:spcAft>
          <a:spcPct val="0"/>
        </a:spcAft>
        <a:defRPr sz="3200" b="1">
          <a:solidFill>
            <a:schemeClr val="bg1"/>
          </a:solidFill>
          <a:latin typeface="Verdana" charset="0"/>
        </a:defRPr>
      </a:lvl4pPr>
      <a:lvl5pPr algn="l" rtl="0" eaLnBrk="1" fontAlgn="base" hangingPunct="1">
        <a:spcBef>
          <a:spcPct val="0"/>
        </a:spcBef>
        <a:spcAft>
          <a:spcPct val="0"/>
        </a:spcAft>
        <a:defRPr sz="3200" b="1">
          <a:solidFill>
            <a:schemeClr val="bg1"/>
          </a:solidFill>
          <a:latin typeface="Verdana" charset="0"/>
        </a:defRPr>
      </a:lvl5pPr>
      <a:lvl6pPr marL="457200" algn="l" rtl="0" eaLnBrk="1" fontAlgn="base" hangingPunct="1">
        <a:spcBef>
          <a:spcPct val="0"/>
        </a:spcBef>
        <a:spcAft>
          <a:spcPct val="0"/>
        </a:spcAft>
        <a:defRPr sz="3200" b="1">
          <a:solidFill>
            <a:schemeClr val="bg1"/>
          </a:solidFill>
          <a:latin typeface="Verdana" charset="0"/>
        </a:defRPr>
      </a:lvl6pPr>
      <a:lvl7pPr marL="914400" algn="l" rtl="0" eaLnBrk="1" fontAlgn="base" hangingPunct="1">
        <a:spcBef>
          <a:spcPct val="0"/>
        </a:spcBef>
        <a:spcAft>
          <a:spcPct val="0"/>
        </a:spcAft>
        <a:defRPr sz="3200" b="1">
          <a:solidFill>
            <a:schemeClr val="bg1"/>
          </a:solidFill>
          <a:latin typeface="Verdana" charset="0"/>
        </a:defRPr>
      </a:lvl7pPr>
      <a:lvl8pPr marL="1371600" algn="l" rtl="0" eaLnBrk="1" fontAlgn="base" hangingPunct="1">
        <a:spcBef>
          <a:spcPct val="0"/>
        </a:spcBef>
        <a:spcAft>
          <a:spcPct val="0"/>
        </a:spcAft>
        <a:defRPr sz="3200" b="1">
          <a:solidFill>
            <a:schemeClr val="bg1"/>
          </a:solidFill>
          <a:latin typeface="Verdana" charset="0"/>
        </a:defRPr>
      </a:lvl8pPr>
      <a:lvl9pPr marL="1828800" algn="l" rtl="0" eaLnBrk="1" fontAlgn="base" hangingPunct="1">
        <a:spcBef>
          <a:spcPct val="0"/>
        </a:spcBef>
        <a:spcAft>
          <a:spcPct val="0"/>
        </a:spcAft>
        <a:defRPr sz="3200" b="1">
          <a:solidFill>
            <a:schemeClr val="bg1"/>
          </a:solidFill>
          <a:latin typeface="Verdana" charset="0"/>
        </a:defRPr>
      </a:lvl9pPr>
    </p:titleStyle>
    <p:bodyStyle>
      <a:lvl1pPr marL="342900" indent="-342900" algn="l" rtl="0" eaLnBrk="1" fontAlgn="base" hangingPunct="1">
        <a:spcBef>
          <a:spcPct val="20000"/>
        </a:spcBef>
        <a:spcAft>
          <a:spcPct val="0"/>
        </a:spcAft>
        <a:buClr>
          <a:schemeClr val="hlink"/>
        </a:buClr>
        <a:buFont typeface="Wingdings" charset="2"/>
        <a:buChar char="v"/>
        <a:defRPr sz="2800" b="1" kern="1200">
          <a:solidFill>
            <a:schemeClr val="accent1"/>
          </a:solidFill>
          <a:latin typeface="+mn-lt"/>
          <a:ea typeface="+mn-ea"/>
          <a:cs typeface="+mn-cs"/>
        </a:defRPr>
      </a:lvl1pPr>
      <a:lvl2pPr marL="742950" indent="-285750" algn="l" rtl="0" eaLnBrk="1" fontAlgn="base" hangingPunct="1">
        <a:spcBef>
          <a:spcPct val="20000"/>
        </a:spcBef>
        <a:spcAft>
          <a:spcPct val="0"/>
        </a:spcAft>
        <a:buClr>
          <a:schemeClr val="accent1"/>
        </a:buClr>
        <a:buFont typeface="Wingdings" charset="2"/>
        <a:buChar char="§"/>
        <a:defRPr sz="2400" kern="1200">
          <a:solidFill>
            <a:schemeClr val="tx1"/>
          </a:solidFill>
          <a:latin typeface="Arial" charset="0"/>
          <a:ea typeface="+mn-ea"/>
          <a:cs typeface="+mn-cs"/>
        </a:defRPr>
      </a:lvl2pPr>
      <a:lvl3pPr marL="1143000" indent="-228600" algn="l" rtl="0" eaLnBrk="1" fontAlgn="base" hangingPunct="1">
        <a:spcBef>
          <a:spcPct val="20000"/>
        </a:spcBef>
        <a:spcAft>
          <a:spcPct val="0"/>
        </a:spcAft>
        <a:buClr>
          <a:schemeClr val="tx1"/>
        </a:buClr>
        <a:buChar char="•"/>
        <a:defRPr sz="2200" kern="1200">
          <a:solidFill>
            <a:schemeClr val="tx1"/>
          </a:solidFill>
          <a:latin typeface="Arial" charset="0"/>
          <a:ea typeface="+mn-ea"/>
          <a:cs typeface="+mn-cs"/>
        </a:defRPr>
      </a:lvl3pPr>
      <a:lvl4pPr marL="1600200" indent="-228600" algn="l" rtl="0" eaLnBrk="1" fontAlgn="base" hangingPunct="1">
        <a:spcBef>
          <a:spcPct val="20000"/>
        </a:spcBef>
        <a:spcAft>
          <a:spcPct val="0"/>
        </a:spcAft>
        <a:buChar char="–"/>
        <a:defRPr sz="2000" kern="1200">
          <a:solidFill>
            <a:schemeClr val="tx1"/>
          </a:solidFill>
          <a:latin typeface="Arial" charset="0"/>
          <a:ea typeface="+mn-ea"/>
          <a:cs typeface="+mn-cs"/>
        </a:defRPr>
      </a:lvl4pPr>
      <a:lvl5pPr marL="2057400" indent="-228600" algn="l" rtl="0" eaLnBrk="1" fontAlgn="base" hangingPunct="1">
        <a:spcBef>
          <a:spcPct val="20000"/>
        </a:spcBef>
        <a:spcAft>
          <a:spcPct val="0"/>
        </a:spcAft>
        <a:buChar char="»"/>
        <a:defRPr sz="2000" kern="1200">
          <a:solidFill>
            <a:schemeClr val="tx1"/>
          </a:solidFill>
          <a:latin typeface="Arial"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wm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Layout" Target="../slideLayouts/slideLayout2.xml"/><Relationship Id="rId5" Type="http://schemas.openxmlformats.org/officeDocument/2006/relationships/image" Target="../media/image11.jpg"/><Relationship Id="rId4" Type="http://schemas.openxmlformats.org/officeDocument/2006/relationships/image" Target="../media/image10.jpe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981200" y="4572000"/>
            <a:ext cx="4953000" cy="1323439"/>
          </a:xfrm>
          <a:prstGeom prst="rect">
            <a:avLst/>
          </a:prstGeom>
          <a:noFill/>
        </p:spPr>
        <p:txBody>
          <a:bodyPr wrap="square" rtlCol="0">
            <a:spAutoFit/>
          </a:bodyPr>
          <a:lstStyle/>
          <a:p>
            <a:pPr algn="ctr"/>
            <a:r>
              <a:rPr lang="zh-CN" altLang="en-US" sz="2000" b="1" dirty="0">
                <a:solidFill>
                  <a:srgbClr val="000000"/>
                </a:solidFill>
              </a:rPr>
              <a:t>陈鹏飞</a:t>
            </a:r>
            <a:endParaRPr lang="en-US" altLang="zh-CN" sz="2000" b="1" dirty="0">
              <a:solidFill>
                <a:srgbClr val="000000"/>
              </a:solidFill>
            </a:endParaRPr>
          </a:p>
          <a:p>
            <a:pPr algn="ctr"/>
            <a:r>
              <a:rPr lang="zh-CN" altLang="en-US" sz="2000" b="1" dirty="0">
                <a:solidFill>
                  <a:srgbClr val="000000"/>
                </a:solidFill>
              </a:rPr>
              <a:t>数据科学与计算机学院</a:t>
            </a:r>
            <a:endParaRPr lang="en-US" altLang="zh-CN" sz="2000" b="1" dirty="0">
              <a:solidFill>
                <a:srgbClr val="000000"/>
              </a:solidFill>
            </a:endParaRPr>
          </a:p>
          <a:p>
            <a:pPr algn="ctr"/>
            <a:r>
              <a:rPr lang="en-US" sz="2000" b="1" dirty="0" smtClean="0">
                <a:solidFill>
                  <a:srgbClr val="000000"/>
                </a:solidFill>
              </a:rPr>
              <a:t>2018-06</a:t>
            </a:r>
            <a:r>
              <a:rPr lang="en-US" altLang="zh-CN" sz="2000" b="1" dirty="0" smtClean="0">
                <a:solidFill>
                  <a:srgbClr val="000000"/>
                </a:solidFill>
              </a:rPr>
              <a:t>-06</a:t>
            </a:r>
            <a:endParaRPr lang="en-US" sz="2000" b="1" dirty="0">
              <a:solidFill>
                <a:srgbClr val="000000"/>
              </a:solidFill>
            </a:endParaRPr>
          </a:p>
          <a:p>
            <a:pPr algn="ctr"/>
            <a:r>
              <a:rPr lang="en-US" sz="2000" b="1" dirty="0">
                <a:solidFill>
                  <a:srgbClr val="000000"/>
                </a:solidFill>
              </a:rPr>
              <a:t>chenpf7@mail.sysu.edu.cn</a:t>
            </a:r>
          </a:p>
        </p:txBody>
      </p:sp>
      <p:sp>
        <p:nvSpPr>
          <p:cNvPr id="3" name="幻灯片编号占位符 2"/>
          <p:cNvSpPr>
            <a:spLocks noGrp="1"/>
          </p:cNvSpPr>
          <p:nvPr>
            <p:ph type="sldNum" sz="quarter" idx="4"/>
          </p:nvPr>
        </p:nvSpPr>
        <p:spPr>
          <a:xfrm>
            <a:off x="2514600" y="6477000"/>
            <a:ext cx="2133600" cy="185737"/>
          </a:xfrm>
        </p:spPr>
        <p:txBody>
          <a:bodyPr/>
          <a:lstStyle/>
          <a:p>
            <a:fld id="{03558B56-0B79-7D43-B358-DBD0426B793E}" type="slidenum">
              <a:rPr lang="en-US" altLang="en-US" smtClean="0"/>
              <a:pPr/>
              <a:t>1</a:t>
            </a:fld>
            <a:endParaRPr lang="en-US" altLang="en-US"/>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1"/>
          </p:nvPr>
        </p:nvSpPr>
        <p:spPr/>
        <p:txBody>
          <a:bodyPr/>
          <a:lstStyle/>
          <a:p>
            <a:fld id="{81527B9D-8B53-C542-B4A4-B7AE274C943D}" type="slidenum">
              <a:rPr lang="en-US" altLang="en-US" smtClean="0"/>
              <a:pPr/>
              <a:t>10</a:t>
            </a:fld>
            <a:endParaRPr lang="en-US" altLang="en-US"/>
          </a:p>
        </p:txBody>
      </p:sp>
      <p:sp>
        <p:nvSpPr>
          <p:cNvPr id="4" name="矩形 3"/>
          <p:cNvSpPr/>
          <p:nvPr/>
        </p:nvSpPr>
        <p:spPr>
          <a:xfrm>
            <a:off x="-53220" y="860097"/>
            <a:ext cx="5407186" cy="523220"/>
          </a:xfrm>
          <a:prstGeom prst="rect">
            <a:avLst/>
          </a:prstGeom>
        </p:spPr>
        <p:txBody>
          <a:bodyPr wrap="none">
            <a:spAutoFit/>
          </a:bodyPr>
          <a:lstStyle/>
          <a:p>
            <a:r>
              <a:rPr lang="en-US" altLang="zh-TW" sz="2800" b="1" i="1" dirty="0">
                <a:solidFill>
                  <a:srgbClr val="000000"/>
                </a:solidFill>
                <a:ea typeface="新細明體" charset="0"/>
                <a:cs typeface="新細明體" charset="0"/>
              </a:rPr>
              <a:t>ISO/OSI Transport </a:t>
            </a:r>
            <a:r>
              <a:rPr lang="en-US" altLang="zh-TW" sz="2800" b="1" i="1" dirty="0" smtClean="0">
                <a:solidFill>
                  <a:srgbClr val="000000"/>
                </a:solidFill>
                <a:ea typeface="新細明體" charset="0"/>
                <a:cs typeface="新細明體" charset="0"/>
              </a:rPr>
              <a:t>Layer </a:t>
            </a:r>
            <a:r>
              <a:rPr lang="en-US" altLang="zh-TW" sz="2800" b="1" i="1" dirty="0">
                <a:solidFill>
                  <a:srgbClr val="000000"/>
                </a:solidFill>
                <a:ea typeface="新細明體" charset="0"/>
                <a:cs typeface="新細明體" charset="0"/>
              </a:rPr>
              <a:t>(</a:t>
            </a:r>
            <a:r>
              <a:rPr lang="en-US" altLang="zh-CN" sz="2800" b="1" i="1" dirty="0" smtClean="0">
                <a:solidFill>
                  <a:srgbClr val="000000"/>
                </a:solidFill>
                <a:ea typeface="新細明體" charset="0"/>
                <a:cs typeface="新細明體" charset="0"/>
              </a:rPr>
              <a:t>TCP</a:t>
            </a:r>
            <a:r>
              <a:rPr lang="en-US" altLang="zh-CN" sz="2800" b="1" i="1" dirty="0">
                <a:solidFill>
                  <a:srgbClr val="000000"/>
                </a:solidFill>
                <a:ea typeface="新細明體" charset="0"/>
                <a:cs typeface="新細明體" charset="0"/>
              </a:rPr>
              <a:t>)</a:t>
            </a:r>
            <a:endParaRPr lang="zh-CN" altLang="en-US" sz="2800" b="1" i="1" dirty="0">
              <a:solidFill>
                <a:srgbClr val="000000"/>
              </a:solidFill>
            </a:endParaRPr>
          </a:p>
        </p:txBody>
      </p:sp>
      <p:sp>
        <p:nvSpPr>
          <p:cNvPr id="2" name="矩形 1"/>
          <p:cNvSpPr/>
          <p:nvPr/>
        </p:nvSpPr>
        <p:spPr>
          <a:xfrm>
            <a:off x="457200" y="1600200"/>
            <a:ext cx="8305800" cy="4770537"/>
          </a:xfrm>
          <a:prstGeom prst="rect">
            <a:avLst/>
          </a:prstGeom>
        </p:spPr>
        <p:txBody>
          <a:bodyPr wrap="square">
            <a:spAutoFit/>
          </a:bodyPr>
          <a:lstStyle/>
          <a:p>
            <a:pPr marL="285750" indent="-285750">
              <a:lnSpc>
                <a:spcPct val="200000"/>
              </a:lnSpc>
              <a:buFont typeface="Wingdings" panose="05000000000000000000" pitchFamily="2" charset="2"/>
              <a:buChar char="Ø"/>
            </a:pPr>
            <a:r>
              <a:rPr lang="en-US" altLang="zh-TW" sz="2000" dirty="0">
                <a:solidFill>
                  <a:srgbClr val="000000"/>
                </a:solidFill>
                <a:ea typeface="新細明體" panose="02020500000000000000" pitchFamily="18" charset="-120"/>
              </a:rPr>
              <a:t>Transmission Control Protocol (TCP) provides bi-directional </a:t>
            </a:r>
            <a:r>
              <a:rPr lang="en-US" altLang="zh-TW" sz="2000" i="1" dirty="0">
                <a:solidFill>
                  <a:srgbClr val="000000"/>
                </a:solidFill>
                <a:ea typeface="新細明體" panose="02020500000000000000" pitchFamily="18" charset="-120"/>
              </a:rPr>
              <a:t>stream</a:t>
            </a:r>
            <a:r>
              <a:rPr lang="en-US" altLang="zh-TW" sz="2000" dirty="0">
                <a:solidFill>
                  <a:srgbClr val="000000"/>
                </a:solidFill>
                <a:ea typeface="新細明體" panose="02020500000000000000" pitchFamily="18" charset="-120"/>
              </a:rPr>
              <a:t> of bytes between two  distributed components.</a:t>
            </a:r>
          </a:p>
          <a:p>
            <a:pPr marL="285750" indent="-285750">
              <a:lnSpc>
                <a:spcPct val="200000"/>
              </a:lnSpc>
              <a:spcBef>
                <a:spcPct val="40000"/>
              </a:spcBef>
              <a:buFont typeface="Wingdings" panose="05000000000000000000" pitchFamily="2" charset="2"/>
              <a:buChar char="Ø"/>
            </a:pPr>
            <a:r>
              <a:rPr lang="en-US" altLang="zh-TW" sz="2000" dirty="0">
                <a:solidFill>
                  <a:srgbClr val="000000"/>
                </a:solidFill>
                <a:ea typeface="新細明體" panose="02020500000000000000" pitchFamily="18" charset="-120"/>
              </a:rPr>
              <a:t>Reliable but slow protocol</a:t>
            </a:r>
            <a:r>
              <a:rPr lang="en-US" altLang="zh-TW" sz="2000" dirty="0" smtClean="0">
                <a:solidFill>
                  <a:srgbClr val="000000"/>
                </a:solidFill>
                <a:ea typeface="新細明體" panose="02020500000000000000" pitchFamily="18" charset="-120"/>
              </a:rPr>
              <a:t>. </a:t>
            </a:r>
            <a:r>
              <a:rPr lang="zh-CN" altLang="en-US" sz="2000" dirty="0" smtClean="0">
                <a:solidFill>
                  <a:srgbClr val="000000"/>
                </a:solidFill>
                <a:ea typeface="新細明體" panose="02020500000000000000" pitchFamily="18" charset="-120"/>
              </a:rPr>
              <a:t>（检测丢失包）</a:t>
            </a:r>
            <a:endParaRPr lang="en-US" altLang="zh-TW" sz="2000" dirty="0">
              <a:solidFill>
                <a:srgbClr val="000000"/>
              </a:solidFill>
              <a:ea typeface="新細明體" panose="02020500000000000000" pitchFamily="18" charset="-120"/>
            </a:endParaRPr>
          </a:p>
          <a:p>
            <a:pPr marL="285750" indent="-285750">
              <a:lnSpc>
                <a:spcPct val="200000"/>
              </a:lnSpc>
              <a:spcBef>
                <a:spcPct val="40000"/>
              </a:spcBef>
              <a:buFont typeface="Wingdings" panose="05000000000000000000" pitchFamily="2" charset="2"/>
              <a:buChar char="Ø"/>
            </a:pPr>
            <a:r>
              <a:rPr lang="en-US" altLang="zh-TW" sz="2000" dirty="0">
                <a:solidFill>
                  <a:srgbClr val="000000"/>
                </a:solidFill>
                <a:ea typeface="新細明體" panose="02020500000000000000" pitchFamily="18" charset="-120"/>
              </a:rPr>
              <a:t>Buffering at both sides decouples computation </a:t>
            </a:r>
            <a:r>
              <a:rPr lang="en-US" altLang="zh-TW" sz="2000" dirty="0" smtClean="0">
                <a:solidFill>
                  <a:srgbClr val="000000"/>
                </a:solidFill>
                <a:ea typeface="新細明體" panose="02020500000000000000" pitchFamily="18" charset="-120"/>
              </a:rPr>
              <a:t>speeds </a:t>
            </a:r>
            <a:r>
              <a:rPr lang="zh-CN" altLang="en-US" sz="2000" dirty="0" smtClean="0">
                <a:solidFill>
                  <a:srgbClr val="000000"/>
                </a:solidFill>
                <a:ea typeface="新細明體" panose="02020500000000000000" pitchFamily="18" charset="-120"/>
              </a:rPr>
              <a:t>（协调两个计算速度不同的进程）</a:t>
            </a:r>
            <a:r>
              <a:rPr lang="en-US" altLang="zh-TW" sz="2000" dirty="0" smtClean="0">
                <a:solidFill>
                  <a:srgbClr val="000000"/>
                </a:solidFill>
                <a:ea typeface="新細明體" panose="02020500000000000000" pitchFamily="18" charset="-120"/>
              </a:rPr>
              <a:t>.</a:t>
            </a:r>
            <a:endParaRPr lang="en-US" altLang="zh-TW" sz="2000" dirty="0">
              <a:solidFill>
                <a:srgbClr val="000000"/>
              </a:solidFill>
              <a:ea typeface="新細明體" panose="02020500000000000000" pitchFamily="18" charset="-120"/>
            </a:endParaRPr>
          </a:p>
          <a:p>
            <a:pPr marL="285750" indent="-285750">
              <a:lnSpc>
                <a:spcPct val="200000"/>
              </a:lnSpc>
              <a:spcBef>
                <a:spcPct val="40000"/>
              </a:spcBef>
              <a:buFont typeface="Wingdings" panose="05000000000000000000" pitchFamily="2" charset="2"/>
              <a:buChar char="Ø"/>
            </a:pPr>
            <a:r>
              <a:rPr lang="en-US" altLang="zh-TW" sz="2000" dirty="0">
                <a:solidFill>
                  <a:srgbClr val="000000"/>
                </a:solidFill>
                <a:ea typeface="新細明體" panose="02020500000000000000" pitchFamily="18" charset="-120"/>
              </a:rPr>
              <a:t>Maximum transfer unit (MTU): the maximum length of a message that can be delivered in a packet.</a:t>
            </a:r>
          </a:p>
        </p:txBody>
      </p:sp>
    </p:spTree>
    <p:extLst>
      <p:ext uri="{BB962C8B-B14F-4D97-AF65-F5344CB8AC3E}">
        <p14:creationId xmlns:p14="http://schemas.microsoft.com/office/powerpoint/2010/main" val="360526282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1"/>
          </p:nvPr>
        </p:nvSpPr>
        <p:spPr/>
        <p:txBody>
          <a:bodyPr/>
          <a:lstStyle/>
          <a:p>
            <a:fld id="{81527B9D-8B53-C542-B4A4-B7AE274C943D}" type="slidenum">
              <a:rPr lang="en-US" altLang="en-US" smtClean="0"/>
              <a:pPr/>
              <a:t>11</a:t>
            </a:fld>
            <a:endParaRPr lang="en-US" altLang="en-US"/>
          </a:p>
        </p:txBody>
      </p:sp>
      <p:sp>
        <p:nvSpPr>
          <p:cNvPr id="4" name="矩形 3"/>
          <p:cNvSpPr/>
          <p:nvPr/>
        </p:nvSpPr>
        <p:spPr>
          <a:xfrm>
            <a:off x="-53220" y="860097"/>
            <a:ext cx="5447260" cy="523220"/>
          </a:xfrm>
          <a:prstGeom prst="rect">
            <a:avLst/>
          </a:prstGeom>
        </p:spPr>
        <p:txBody>
          <a:bodyPr wrap="none">
            <a:spAutoFit/>
          </a:bodyPr>
          <a:lstStyle/>
          <a:p>
            <a:r>
              <a:rPr lang="en-US" altLang="zh-TW" sz="2800" b="1" i="1" dirty="0">
                <a:solidFill>
                  <a:srgbClr val="000000"/>
                </a:solidFill>
                <a:ea typeface="新細明體" charset="0"/>
                <a:cs typeface="新細明體" charset="0"/>
              </a:rPr>
              <a:t>ISO/OSI Transport </a:t>
            </a:r>
            <a:r>
              <a:rPr lang="en-US" altLang="zh-TW" sz="2800" b="1" i="1" dirty="0" smtClean="0">
                <a:solidFill>
                  <a:srgbClr val="000000"/>
                </a:solidFill>
                <a:ea typeface="新細明體" charset="0"/>
                <a:cs typeface="新細明體" charset="0"/>
              </a:rPr>
              <a:t>Layer (UDP</a:t>
            </a:r>
            <a:r>
              <a:rPr lang="en-US" altLang="zh-CN" sz="2800" b="1" i="1" dirty="0" smtClean="0">
                <a:solidFill>
                  <a:srgbClr val="000000"/>
                </a:solidFill>
                <a:ea typeface="新細明體" charset="0"/>
                <a:cs typeface="新細明體" charset="0"/>
              </a:rPr>
              <a:t>)</a:t>
            </a:r>
            <a:endParaRPr lang="zh-CN" altLang="en-US" sz="2800" b="1" i="1" dirty="0">
              <a:solidFill>
                <a:srgbClr val="000000"/>
              </a:solidFill>
            </a:endParaRPr>
          </a:p>
        </p:txBody>
      </p:sp>
      <p:sp>
        <p:nvSpPr>
          <p:cNvPr id="2" name="矩形 1"/>
          <p:cNvSpPr/>
          <p:nvPr/>
        </p:nvSpPr>
        <p:spPr>
          <a:xfrm>
            <a:off x="457200" y="1600200"/>
            <a:ext cx="8305800" cy="4090351"/>
          </a:xfrm>
          <a:prstGeom prst="rect">
            <a:avLst/>
          </a:prstGeom>
        </p:spPr>
        <p:txBody>
          <a:bodyPr wrap="square">
            <a:spAutoFit/>
          </a:bodyPr>
          <a:lstStyle/>
          <a:p>
            <a:pPr marL="342900" indent="-342900">
              <a:lnSpc>
                <a:spcPct val="200000"/>
              </a:lnSpc>
              <a:buFont typeface="Wingdings" panose="05000000000000000000" pitchFamily="2" charset="2"/>
              <a:buChar char="Ø"/>
            </a:pPr>
            <a:r>
              <a:rPr lang="en-US" altLang="zh-TW" sz="2000" dirty="0">
                <a:solidFill>
                  <a:srgbClr val="000000"/>
                </a:solidFill>
                <a:ea typeface="新細明體" panose="02020500000000000000" pitchFamily="18" charset="-120"/>
              </a:rPr>
              <a:t>User Datagram Protocol (UDP) enables a component to pass a </a:t>
            </a:r>
            <a:r>
              <a:rPr lang="en-US" altLang="zh-TW" sz="2000" i="1" dirty="0">
                <a:solidFill>
                  <a:srgbClr val="000000"/>
                </a:solidFill>
                <a:ea typeface="新細明體" panose="02020500000000000000" pitchFamily="18" charset="-120"/>
              </a:rPr>
              <a:t>message</a:t>
            </a:r>
            <a:r>
              <a:rPr lang="en-US" altLang="zh-TW" sz="2000" dirty="0">
                <a:solidFill>
                  <a:srgbClr val="000000"/>
                </a:solidFill>
                <a:ea typeface="新細明體" panose="02020500000000000000" pitchFamily="18" charset="-120"/>
              </a:rPr>
              <a:t> containing a sequence of bytes to another component.</a:t>
            </a:r>
          </a:p>
          <a:p>
            <a:pPr marL="342900" indent="-342900">
              <a:lnSpc>
                <a:spcPct val="200000"/>
              </a:lnSpc>
              <a:buFont typeface="Wingdings" panose="05000000000000000000" pitchFamily="2" charset="2"/>
              <a:buChar char="Ø"/>
            </a:pPr>
            <a:r>
              <a:rPr lang="en-US" altLang="zh-TW" sz="2000" dirty="0">
                <a:solidFill>
                  <a:srgbClr val="000000"/>
                </a:solidFill>
                <a:ea typeface="新細明體" panose="02020500000000000000" pitchFamily="18" charset="-120"/>
              </a:rPr>
              <a:t>Other component is identified within message.</a:t>
            </a:r>
          </a:p>
          <a:p>
            <a:pPr marL="342900" indent="-342900">
              <a:lnSpc>
                <a:spcPct val="200000"/>
              </a:lnSpc>
              <a:spcBef>
                <a:spcPct val="33000"/>
              </a:spcBef>
              <a:buFont typeface="Wingdings" panose="05000000000000000000" pitchFamily="2" charset="2"/>
              <a:buChar char="Ø"/>
            </a:pPr>
            <a:r>
              <a:rPr lang="en-US" altLang="zh-TW" sz="2000" dirty="0">
                <a:solidFill>
                  <a:srgbClr val="000000"/>
                </a:solidFill>
                <a:ea typeface="新細明體" panose="02020500000000000000" pitchFamily="18" charset="-120"/>
              </a:rPr>
              <a:t>Unreliable but very fast protocol.</a:t>
            </a:r>
          </a:p>
          <a:p>
            <a:pPr marL="342900" indent="-342900">
              <a:lnSpc>
                <a:spcPct val="200000"/>
              </a:lnSpc>
              <a:spcBef>
                <a:spcPct val="33000"/>
              </a:spcBef>
              <a:buFont typeface="Wingdings" panose="05000000000000000000" pitchFamily="2" charset="2"/>
              <a:buChar char="Ø"/>
            </a:pPr>
            <a:r>
              <a:rPr lang="en-US" altLang="zh-TW" sz="2000" dirty="0">
                <a:solidFill>
                  <a:srgbClr val="000000"/>
                </a:solidFill>
                <a:ea typeface="新細明體" panose="02020500000000000000" pitchFamily="18" charset="-120"/>
              </a:rPr>
              <a:t>Restricted message length (usually 64K bytes).</a:t>
            </a:r>
          </a:p>
          <a:p>
            <a:pPr marL="342900" indent="-342900">
              <a:lnSpc>
                <a:spcPct val="200000"/>
              </a:lnSpc>
              <a:spcBef>
                <a:spcPct val="33000"/>
              </a:spcBef>
              <a:buFont typeface="Wingdings" panose="05000000000000000000" pitchFamily="2" charset="2"/>
              <a:buChar char="Ø"/>
            </a:pPr>
            <a:r>
              <a:rPr lang="en-US" altLang="zh-TW" sz="2000" dirty="0">
                <a:solidFill>
                  <a:srgbClr val="000000"/>
                </a:solidFill>
                <a:ea typeface="新細明體" panose="02020500000000000000" pitchFamily="18" charset="-120"/>
              </a:rPr>
              <a:t>Queuing at receiver.</a:t>
            </a:r>
          </a:p>
        </p:txBody>
      </p:sp>
      <p:sp>
        <p:nvSpPr>
          <p:cNvPr id="5" name="文本框 4"/>
          <p:cNvSpPr txBox="1"/>
          <p:nvPr/>
        </p:nvSpPr>
        <p:spPr>
          <a:xfrm>
            <a:off x="2209800" y="5690551"/>
            <a:ext cx="5943600" cy="646331"/>
          </a:xfrm>
          <a:prstGeom prst="rect">
            <a:avLst/>
          </a:prstGeom>
          <a:noFill/>
        </p:spPr>
        <p:txBody>
          <a:bodyPr wrap="square" rtlCol="0">
            <a:spAutoFit/>
          </a:bodyPr>
          <a:lstStyle/>
          <a:p>
            <a:r>
              <a:rPr lang="en-US" altLang="zh-CN" dirty="0" smtClean="0"/>
              <a:t>Usage Scenarios?</a:t>
            </a:r>
          </a:p>
          <a:p>
            <a:r>
              <a:rPr lang="en-US" altLang="zh-CN" dirty="0" smtClean="0"/>
              <a:t>Device to Device communication, Broadcast … </a:t>
            </a:r>
            <a:endParaRPr lang="zh-CN" altLang="en-US" dirty="0"/>
          </a:p>
        </p:txBody>
      </p:sp>
    </p:spTree>
    <p:extLst>
      <p:ext uri="{BB962C8B-B14F-4D97-AF65-F5344CB8AC3E}">
        <p14:creationId xmlns:p14="http://schemas.microsoft.com/office/powerpoint/2010/main" val="313615265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1"/>
          </p:nvPr>
        </p:nvSpPr>
        <p:spPr/>
        <p:txBody>
          <a:bodyPr/>
          <a:lstStyle/>
          <a:p>
            <a:fld id="{81527B9D-8B53-C542-B4A4-B7AE274C943D}" type="slidenum">
              <a:rPr lang="en-US" altLang="en-US" smtClean="0"/>
              <a:pPr/>
              <a:t>12</a:t>
            </a:fld>
            <a:endParaRPr lang="en-US" altLang="en-US"/>
          </a:p>
        </p:txBody>
      </p:sp>
      <p:sp>
        <p:nvSpPr>
          <p:cNvPr id="4" name="矩形 3"/>
          <p:cNvSpPr/>
          <p:nvPr/>
        </p:nvSpPr>
        <p:spPr>
          <a:xfrm>
            <a:off x="-53220" y="860097"/>
            <a:ext cx="4430957" cy="523220"/>
          </a:xfrm>
          <a:prstGeom prst="rect">
            <a:avLst/>
          </a:prstGeom>
        </p:spPr>
        <p:txBody>
          <a:bodyPr wrap="none">
            <a:spAutoFit/>
          </a:bodyPr>
          <a:lstStyle/>
          <a:p>
            <a:r>
              <a:rPr lang="en-GB" altLang="zh-CN" sz="2800" b="1" i="1" dirty="0">
                <a:solidFill>
                  <a:srgbClr val="000000"/>
                </a:solidFill>
                <a:ea typeface="宋体" panose="02010600030101010101" pitchFamily="2" charset="-122"/>
              </a:rPr>
              <a:t>TCP/IP Layers in Internet</a:t>
            </a:r>
            <a:endParaRPr lang="zh-CN" altLang="en-US" sz="2800" b="1" i="1" dirty="0">
              <a:solidFill>
                <a:srgbClr val="000000"/>
              </a:solidFill>
            </a:endParaRPr>
          </a:p>
        </p:txBody>
      </p:sp>
      <p:grpSp>
        <p:nvGrpSpPr>
          <p:cNvPr id="5" name="Group 3"/>
          <p:cNvGrpSpPr>
            <a:grpSpLocks/>
          </p:cNvGrpSpPr>
          <p:nvPr/>
        </p:nvGrpSpPr>
        <p:grpSpPr bwMode="auto">
          <a:xfrm>
            <a:off x="257968" y="1853708"/>
            <a:ext cx="8475663" cy="4184650"/>
            <a:chOff x="384" y="1079"/>
            <a:chExt cx="4928" cy="2636"/>
          </a:xfrm>
        </p:grpSpPr>
        <p:sp>
          <p:nvSpPr>
            <p:cNvPr id="6" name="Rectangle 4"/>
            <p:cNvSpPr>
              <a:spLocks noChangeArrowheads="1"/>
            </p:cNvSpPr>
            <p:nvPr/>
          </p:nvSpPr>
          <p:spPr bwMode="auto">
            <a:xfrm>
              <a:off x="384" y="2870"/>
              <a:ext cx="4913" cy="298"/>
            </a:xfrm>
            <a:prstGeom prst="rect">
              <a:avLst/>
            </a:prstGeom>
            <a:solidFill>
              <a:srgbClr val="D9AA7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en-US" altLang="en-US"/>
            </a:p>
          </p:txBody>
        </p:sp>
        <p:sp>
          <p:nvSpPr>
            <p:cNvPr id="7" name="Rectangle 5"/>
            <p:cNvSpPr>
              <a:spLocks noChangeArrowheads="1"/>
            </p:cNvSpPr>
            <p:nvPr/>
          </p:nvSpPr>
          <p:spPr bwMode="auto">
            <a:xfrm>
              <a:off x="384" y="2870"/>
              <a:ext cx="4928" cy="313"/>
            </a:xfrm>
            <a:prstGeom prst="rect">
              <a:avLst/>
            </a:prstGeom>
            <a:noFill/>
            <a:ln w="36513">
              <a:solidFill>
                <a:srgbClr val="D9AA73"/>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en-US" altLang="en-US"/>
            </a:p>
          </p:txBody>
        </p:sp>
        <p:sp>
          <p:nvSpPr>
            <p:cNvPr id="8" name="Rectangle 6"/>
            <p:cNvSpPr>
              <a:spLocks noChangeArrowheads="1"/>
            </p:cNvSpPr>
            <p:nvPr/>
          </p:nvSpPr>
          <p:spPr bwMode="auto">
            <a:xfrm>
              <a:off x="384" y="3371"/>
              <a:ext cx="4913" cy="297"/>
            </a:xfrm>
            <a:prstGeom prst="rect">
              <a:avLst/>
            </a:prstGeom>
            <a:solidFill>
              <a:srgbClr val="D9AA7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en-US" altLang="en-US"/>
            </a:p>
          </p:txBody>
        </p:sp>
        <p:sp>
          <p:nvSpPr>
            <p:cNvPr id="9" name="Rectangle 7"/>
            <p:cNvSpPr>
              <a:spLocks noChangeArrowheads="1"/>
            </p:cNvSpPr>
            <p:nvPr/>
          </p:nvSpPr>
          <p:spPr bwMode="auto">
            <a:xfrm>
              <a:off x="384" y="3371"/>
              <a:ext cx="4928" cy="313"/>
            </a:xfrm>
            <a:prstGeom prst="rect">
              <a:avLst/>
            </a:prstGeom>
            <a:noFill/>
            <a:ln w="36513">
              <a:solidFill>
                <a:srgbClr val="D9AA73"/>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en-US" altLang="en-US"/>
            </a:p>
          </p:txBody>
        </p:sp>
        <p:sp>
          <p:nvSpPr>
            <p:cNvPr id="10" name="Rectangle 8"/>
            <p:cNvSpPr>
              <a:spLocks noChangeArrowheads="1"/>
            </p:cNvSpPr>
            <p:nvPr/>
          </p:nvSpPr>
          <p:spPr bwMode="auto">
            <a:xfrm>
              <a:off x="384" y="2386"/>
              <a:ext cx="4913" cy="297"/>
            </a:xfrm>
            <a:prstGeom prst="rect">
              <a:avLst/>
            </a:prstGeom>
            <a:solidFill>
              <a:srgbClr val="FFDC9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en-US" altLang="en-US"/>
            </a:p>
          </p:txBody>
        </p:sp>
        <p:sp>
          <p:nvSpPr>
            <p:cNvPr id="11" name="Rectangle 9"/>
            <p:cNvSpPr>
              <a:spLocks noChangeArrowheads="1"/>
            </p:cNvSpPr>
            <p:nvPr/>
          </p:nvSpPr>
          <p:spPr bwMode="auto">
            <a:xfrm>
              <a:off x="384" y="2386"/>
              <a:ext cx="4928" cy="312"/>
            </a:xfrm>
            <a:prstGeom prst="rect">
              <a:avLst/>
            </a:prstGeom>
            <a:noFill/>
            <a:ln w="36513">
              <a:solidFill>
                <a:srgbClr val="FFDC99"/>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en-US" altLang="en-US"/>
            </a:p>
          </p:txBody>
        </p:sp>
        <p:sp>
          <p:nvSpPr>
            <p:cNvPr id="12" name="Rectangle 10"/>
            <p:cNvSpPr>
              <a:spLocks noChangeArrowheads="1"/>
            </p:cNvSpPr>
            <p:nvPr/>
          </p:nvSpPr>
          <p:spPr bwMode="auto">
            <a:xfrm>
              <a:off x="384" y="1885"/>
              <a:ext cx="4913" cy="297"/>
            </a:xfrm>
            <a:prstGeom prst="rect">
              <a:avLst/>
            </a:prstGeom>
            <a:solidFill>
              <a:srgbClr val="FFDC9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en-US" altLang="en-US"/>
            </a:p>
          </p:txBody>
        </p:sp>
        <p:sp>
          <p:nvSpPr>
            <p:cNvPr id="13" name="Rectangle 11"/>
            <p:cNvSpPr>
              <a:spLocks noChangeArrowheads="1"/>
            </p:cNvSpPr>
            <p:nvPr/>
          </p:nvSpPr>
          <p:spPr bwMode="auto">
            <a:xfrm>
              <a:off x="384" y="1885"/>
              <a:ext cx="4928" cy="313"/>
            </a:xfrm>
            <a:prstGeom prst="rect">
              <a:avLst/>
            </a:prstGeom>
            <a:noFill/>
            <a:ln w="36513">
              <a:solidFill>
                <a:srgbClr val="FFDC99"/>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en-US" altLang="en-US"/>
            </a:p>
          </p:txBody>
        </p:sp>
        <p:sp>
          <p:nvSpPr>
            <p:cNvPr id="14" name="Rectangle 12"/>
            <p:cNvSpPr>
              <a:spLocks noChangeArrowheads="1"/>
            </p:cNvSpPr>
            <p:nvPr/>
          </p:nvSpPr>
          <p:spPr bwMode="auto">
            <a:xfrm>
              <a:off x="384" y="1400"/>
              <a:ext cx="4913" cy="297"/>
            </a:xfrm>
            <a:prstGeom prst="rect">
              <a:avLst/>
            </a:prstGeom>
            <a:solidFill>
              <a:srgbClr val="FFDC9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en-US" altLang="en-US"/>
            </a:p>
          </p:txBody>
        </p:sp>
        <p:sp>
          <p:nvSpPr>
            <p:cNvPr id="15" name="Rectangle 13"/>
            <p:cNvSpPr>
              <a:spLocks noChangeArrowheads="1"/>
            </p:cNvSpPr>
            <p:nvPr/>
          </p:nvSpPr>
          <p:spPr bwMode="auto">
            <a:xfrm>
              <a:off x="384" y="1400"/>
              <a:ext cx="4928" cy="313"/>
            </a:xfrm>
            <a:prstGeom prst="rect">
              <a:avLst/>
            </a:prstGeom>
            <a:noFill/>
            <a:ln w="36513">
              <a:solidFill>
                <a:srgbClr val="FFDC99"/>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en-US" altLang="en-US"/>
            </a:p>
          </p:txBody>
        </p:sp>
        <p:sp>
          <p:nvSpPr>
            <p:cNvPr id="16" name="Rectangle 14"/>
            <p:cNvSpPr>
              <a:spLocks noChangeArrowheads="1"/>
            </p:cNvSpPr>
            <p:nvPr/>
          </p:nvSpPr>
          <p:spPr bwMode="auto">
            <a:xfrm>
              <a:off x="2816" y="1736"/>
              <a:ext cx="2013"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lang="en-GB" altLang="zh-CN" sz="1600">
                  <a:solidFill>
                    <a:srgbClr val="000000"/>
                  </a:solidFill>
                  <a:latin typeface="Arial" panose="020B0604020202020204" pitchFamily="34" charset="0"/>
                </a:rPr>
                <a:t>Messages (UDP) or Streams (TCP)</a:t>
              </a:r>
              <a:endParaRPr lang="en-GB" altLang="zh-CN">
                <a:latin typeface="Times" panose="02020603050405020304" pitchFamily="18" charset="0"/>
              </a:endParaRPr>
            </a:p>
          </p:txBody>
        </p:sp>
        <p:sp>
          <p:nvSpPr>
            <p:cNvPr id="17" name="Rectangle 15"/>
            <p:cNvSpPr>
              <a:spLocks noChangeArrowheads="1"/>
            </p:cNvSpPr>
            <p:nvPr/>
          </p:nvSpPr>
          <p:spPr bwMode="auto">
            <a:xfrm>
              <a:off x="1855" y="1353"/>
              <a:ext cx="500" cy="2362"/>
            </a:xfrm>
            <a:prstGeom prst="rect">
              <a:avLst/>
            </a:prstGeom>
            <a:noFill/>
            <a:ln w="3651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en-US" altLang="en-US"/>
            </a:p>
          </p:txBody>
        </p:sp>
        <p:sp>
          <p:nvSpPr>
            <p:cNvPr id="18" name="Rectangle 16"/>
            <p:cNvSpPr>
              <a:spLocks noChangeArrowheads="1"/>
            </p:cNvSpPr>
            <p:nvPr/>
          </p:nvSpPr>
          <p:spPr bwMode="auto">
            <a:xfrm>
              <a:off x="2074" y="1557"/>
              <a:ext cx="31" cy="192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en-US" altLang="en-US"/>
            </a:p>
          </p:txBody>
        </p:sp>
        <p:sp>
          <p:nvSpPr>
            <p:cNvPr id="19" name="Rectangle 17"/>
            <p:cNvSpPr>
              <a:spLocks noChangeArrowheads="1"/>
            </p:cNvSpPr>
            <p:nvPr/>
          </p:nvSpPr>
          <p:spPr bwMode="auto">
            <a:xfrm>
              <a:off x="454" y="1517"/>
              <a:ext cx="626"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lang="en-GB" altLang="zh-CN" sz="1600">
                  <a:solidFill>
                    <a:srgbClr val="000000"/>
                  </a:solidFill>
                  <a:latin typeface="Arial" panose="020B0604020202020204" pitchFamily="34" charset="0"/>
                </a:rPr>
                <a:t>Application</a:t>
              </a:r>
              <a:endParaRPr lang="en-GB" altLang="zh-CN">
                <a:latin typeface="Times" panose="02020603050405020304" pitchFamily="18" charset="0"/>
              </a:endParaRPr>
            </a:p>
          </p:txBody>
        </p:sp>
        <p:sp>
          <p:nvSpPr>
            <p:cNvPr id="20" name="Rectangle 18"/>
            <p:cNvSpPr>
              <a:spLocks noChangeArrowheads="1"/>
            </p:cNvSpPr>
            <p:nvPr/>
          </p:nvSpPr>
          <p:spPr bwMode="auto">
            <a:xfrm>
              <a:off x="454" y="2018"/>
              <a:ext cx="548"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lang="en-GB" altLang="zh-CN" sz="1600">
                  <a:solidFill>
                    <a:srgbClr val="000000"/>
                  </a:solidFill>
                  <a:latin typeface="Arial" panose="020B0604020202020204" pitchFamily="34" charset="0"/>
                </a:rPr>
                <a:t>Transport</a:t>
              </a:r>
              <a:endParaRPr lang="en-GB" altLang="zh-CN">
                <a:latin typeface="Times" panose="02020603050405020304" pitchFamily="18" charset="0"/>
              </a:endParaRPr>
            </a:p>
          </p:txBody>
        </p:sp>
        <p:sp>
          <p:nvSpPr>
            <p:cNvPr id="21" name="Rectangle 19"/>
            <p:cNvSpPr>
              <a:spLocks noChangeArrowheads="1"/>
            </p:cNvSpPr>
            <p:nvPr/>
          </p:nvSpPr>
          <p:spPr bwMode="auto">
            <a:xfrm>
              <a:off x="454" y="2487"/>
              <a:ext cx="434"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lang="en-GB" altLang="zh-CN" sz="1600">
                  <a:solidFill>
                    <a:srgbClr val="000000"/>
                  </a:solidFill>
                  <a:latin typeface="Arial" panose="020B0604020202020204" pitchFamily="34" charset="0"/>
                </a:rPr>
                <a:t>Internet</a:t>
              </a:r>
              <a:endParaRPr lang="en-GB" altLang="zh-CN">
                <a:latin typeface="Times" panose="02020603050405020304" pitchFamily="18" charset="0"/>
              </a:endParaRPr>
            </a:p>
          </p:txBody>
        </p:sp>
        <p:sp>
          <p:nvSpPr>
            <p:cNvPr id="22" name="Rectangle 20"/>
            <p:cNvSpPr>
              <a:spLocks noChangeArrowheads="1"/>
            </p:cNvSpPr>
            <p:nvPr/>
          </p:nvSpPr>
          <p:spPr bwMode="auto">
            <a:xfrm>
              <a:off x="2816" y="2221"/>
              <a:ext cx="1188"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lang="en-GB" altLang="zh-CN" sz="1600">
                  <a:solidFill>
                    <a:srgbClr val="000000"/>
                  </a:solidFill>
                  <a:latin typeface="Arial" panose="020B0604020202020204" pitchFamily="34" charset="0"/>
                </a:rPr>
                <a:t>UDP or TCP packets</a:t>
              </a:r>
              <a:endParaRPr lang="en-GB" altLang="zh-CN">
                <a:latin typeface="Times" panose="02020603050405020304" pitchFamily="18" charset="0"/>
              </a:endParaRPr>
            </a:p>
          </p:txBody>
        </p:sp>
        <p:sp>
          <p:nvSpPr>
            <p:cNvPr id="23" name="Rectangle 21"/>
            <p:cNvSpPr>
              <a:spLocks noChangeArrowheads="1"/>
            </p:cNvSpPr>
            <p:nvPr/>
          </p:nvSpPr>
          <p:spPr bwMode="auto">
            <a:xfrm>
              <a:off x="2816" y="2690"/>
              <a:ext cx="761"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lang="en-GB" altLang="zh-CN" sz="1600">
                  <a:solidFill>
                    <a:srgbClr val="000000"/>
                  </a:solidFill>
                  <a:latin typeface="Arial" panose="020B0604020202020204" pitchFamily="34" charset="0"/>
                </a:rPr>
                <a:t>IP datagrams</a:t>
              </a:r>
              <a:endParaRPr lang="en-GB" altLang="zh-CN">
                <a:latin typeface="Times" panose="02020603050405020304" pitchFamily="18" charset="0"/>
              </a:endParaRPr>
            </a:p>
          </p:txBody>
        </p:sp>
        <p:sp>
          <p:nvSpPr>
            <p:cNvPr id="24" name="Rectangle 22"/>
            <p:cNvSpPr>
              <a:spLocks noChangeArrowheads="1"/>
            </p:cNvSpPr>
            <p:nvPr/>
          </p:nvSpPr>
          <p:spPr bwMode="auto">
            <a:xfrm>
              <a:off x="2816" y="3206"/>
              <a:ext cx="1366"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lang="en-GB" altLang="zh-CN" sz="1600">
                  <a:solidFill>
                    <a:srgbClr val="000000"/>
                  </a:solidFill>
                  <a:latin typeface="Arial" panose="020B0604020202020204" pitchFamily="34" charset="0"/>
                </a:rPr>
                <a:t>Network-specific frames</a:t>
              </a:r>
              <a:endParaRPr lang="en-GB" altLang="zh-CN">
                <a:latin typeface="Times" panose="02020603050405020304" pitchFamily="18" charset="0"/>
              </a:endParaRPr>
            </a:p>
          </p:txBody>
        </p:sp>
        <p:sp>
          <p:nvSpPr>
            <p:cNvPr id="25" name="Rectangle 23"/>
            <p:cNvSpPr>
              <a:spLocks noChangeArrowheads="1"/>
            </p:cNvSpPr>
            <p:nvPr/>
          </p:nvSpPr>
          <p:spPr bwMode="auto">
            <a:xfrm>
              <a:off x="1869" y="1079"/>
              <a:ext cx="519"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lang="en-GB" altLang="zh-CN" sz="1600">
                  <a:solidFill>
                    <a:srgbClr val="000000"/>
                  </a:solidFill>
                  <a:latin typeface="Arial" panose="020B0604020202020204" pitchFamily="34" charset="0"/>
                </a:rPr>
                <a:t>Message</a:t>
              </a:r>
              <a:endParaRPr lang="en-GB" altLang="zh-CN">
                <a:latin typeface="Times" panose="02020603050405020304" pitchFamily="18" charset="0"/>
              </a:endParaRPr>
            </a:p>
          </p:txBody>
        </p:sp>
        <p:sp>
          <p:nvSpPr>
            <p:cNvPr id="26" name="Rectangle 24"/>
            <p:cNvSpPr>
              <a:spLocks noChangeArrowheads="1"/>
            </p:cNvSpPr>
            <p:nvPr/>
          </p:nvSpPr>
          <p:spPr bwMode="auto">
            <a:xfrm>
              <a:off x="496" y="1205"/>
              <a:ext cx="384"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lang="en-GB" altLang="zh-CN" sz="1600">
                  <a:solidFill>
                    <a:srgbClr val="000000"/>
                  </a:solidFill>
                  <a:latin typeface="Arial" panose="020B0604020202020204" pitchFamily="34" charset="0"/>
                </a:rPr>
                <a:t>Layers</a:t>
              </a:r>
              <a:endParaRPr lang="en-GB" altLang="zh-CN">
                <a:latin typeface="Times" panose="02020603050405020304" pitchFamily="18" charset="0"/>
              </a:endParaRPr>
            </a:p>
          </p:txBody>
        </p:sp>
        <p:sp>
          <p:nvSpPr>
            <p:cNvPr id="27" name="Rectangle 25"/>
            <p:cNvSpPr>
              <a:spLocks noChangeArrowheads="1"/>
            </p:cNvSpPr>
            <p:nvPr/>
          </p:nvSpPr>
          <p:spPr bwMode="auto">
            <a:xfrm>
              <a:off x="454" y="3473"/>
              <a:ext cx="1096"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lang="en-GB" altLang="zh-CN" sz="1600">
                  <a:solidFill>
                    <a:srgbClr val="000000"/>
                  </a:solidFill>
                  <a:latin typeface="Arial" panose="020B0604020202020204" pitchFamily="34" charset="0"/>
                </a:rPr>
                <a:t>Underlying network</a:t>
              </a:r>
              <a:endParaRPr lang="en-GB" altLang="zh-CN">
                <a:latin typeface="Times" panose="02020603050405020304" pitchFamily="18" charset="0"/>
              </a:endParaRPr>
            </a:p>
          </p:txBody>
        </p:sp>
        <p:sp>
          <p:nvSpPr>
            <p:cNvPr id="28" name="Rectangle 26"/>
            <p:cNvSpPr>
              <a:spLocks noChangeArrowheads="1"/>
            </p:cNvSpPr>
            <p:nvPr/>
          </p:nvSpPr>
          <p:spPr bwMode="auto">
            <a:xfrm>
              <a:off x="454" y="3003"/>
              <a:ext cx="1032"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lang="en-GB" altLang="zh-CN" sz="1600">
                  <a:solidFill>
                    <a:srgbClr val="000000"/>
                  </a:solidFill>
                  <a:latin typeface="Arial" panose="020B0604020202020204" pitchFamily="34" charset="0"/>
                </a:rPr>
                <a:t>Network  interface</a:t>
              </a:r>
              <a:endParaRPr lang="en-GB" altLang="zh-CN">
                <a:latin typeface="Times" panose="02020603050405020304" pitchFamily="18" charset="0"/>
              </a:endParaRPr>
            </a:p>
          </p:txBody>
        </p:sp>
        <p:sp>
          <p:nvSpPr>
            <p:cNvPr id="29" name="Line 27"/>
            <p:cNvSpPr>
              <a:spLocks noChangeShapeType="1"/>
            </p:cNvSpPr>
            <p:nvPr/>
          </p:nvSpPr>
          <p:spPr bwMode="auto">
            <a:xfrm flipH="1">
              <a:off x="2136" y="1791"/>
              <a:ext cx="626" cy="1"/>
            </a:xfrm>
            <a:prstGeom prst="line">
              <a:avLst/>
            </a:prstGeom>
            <a:noFill/>
            <a:ln w="3651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 name="Oval 28"/>
            <p:cNvSpPr>
              <a:spLocks noChangeArrowheads="1"/>
            </p:cNvSpPr>
            <p:nvPr/>
          </p:nvSpPr>
          <p:spPr bwMode="auto">
            <a:xfrm>
              <a:off x="2058" y="1775"/>
              <a:ext cx="78" cy="47"/>
            </a:xfrm>
            <a:prstGeom prst="ellipse">
              <a:avLst/>
            </a:prstGeom>
            <a:noFill/>
            <a:ln w="3651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en-US" altLang="en-US"/>
            </a:p>
          </p:txBody>
        </p:sp>
        <p:sp>
          <p:nvSpPr>
            <p:cNvPr id="31" name="Line 29"/>
            <p:cNvSpPr>
              <a:spLocks noChangeShapeType="1"/>
            </p:cNvSpPr>
            <p:nvPr/>
          </p:nvSpPr>
          <p:spPr bwMode="auto">
            <a:xfrm flipH="1">
              <a:off x="2136" y="2276"/>
              <a:ext cx="626" cy="1"/>
            </a:xfrm>
            <a:prstGeom prst="line">
              <a:avLst/>
            </a:prstGeom>
            <a:noFill/>
            <a:ln w="3651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2" name="Line 30"/>
            <p:cNvSpPr>
              <a:spLocks noChangeShapeType="1"/>
            </p:cNvSpPr>
            <p:nvPr/>
          </p:nvSpPr>
          <p:spPr bwMode="auto">
            <a:xfrm flipH="1">
              <a:off x="2136" y="2777"/>
              <a:ext cx="626" cy="1"/>
            </a:xfrm>
            <a:prstGeom prst="line">
              <a:avLst/>
            </a:prstGeom>
            <a:noFill/>
            <a:ln w="3651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3" name="Oval 31"/>
            <p:cNvSpPr>
              <a:spLocks noChangeArrowheads="1"/>
            </p:cNvSpPr>
            <p:nvPr/>
          </p:nvSpPr>
          <p:spPr bwMode="auto">
            <a:xfrm>
              <a:off x="2058" y="2761"/>
              <a:ext cx="78" cy="47"/>
            </a:xfrm>
            <a:prstGeom prst="ellipse">
              <a:avLst/>
            </a:prstGeom>
            <a:noFill/>
            <a:ln w="3651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en-US" altLang="en-US"/>
            </a:p>
          </p:txBody>
        </p:sp>
        <p:sp>
          <p:nvSpPr>
            <p:cNvPr id="34" name="Line 32"/>
            <p:cNvSpPr>
              <a:spLocks noChangeShapeType="1"/>
            </p:cNvSpPr>
            <p:nvPr/>
          </p:nvSpPr>
          <p:spPr bwMode="auto">
            <a:xfrm flipH="1">
              <a:off x="2136" y="3261"/>
              <a:ext cx="626" cy="1"/>
            </a:xfrm>
            <a:prstGeom prst="line">
              <a:avLst/>
            </a:prstGeom>
            <a:noFill/>
            <a:ln w="3651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5" name="Oval 33"/>
            <p:cNvSpPr>
              <a:spLocks noChangeArrowheads="1"/>
            </p:cNvSpPr>
            <p:nvPr/>
          </p:nvSpPr>
          <p:spPr bwMode="auto">
            <a:xfrm>
              <a:off x="2058" y="3246"/>
              <a:ext cx="78" cy="47"/>
            </a:xfrm>
            <a:prstGeom prst="ellipse">
              <a:avLst/>
            </a:prstGeom>
            <a:noFill/>
            <a:ln w="3651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en-US" altLang="en-US"/>
            </a:p>
          </p:txBody>
        </p:sp>
        <p:sp>
          <p:nvSpPr>
            <p:cNvPr id="36" name="Oval 34"/>
            <p:cNvSpPr>
              <a:spLocks noChangeArrowheads="1"/>
            </p:cNvSpPr>
            <p:nvPr/>
          </p:nvSpPr>
          <p:spPr bwMode="auto">
            <a:xfrm>
              <a:off x="2058" y="2996"/>
              <a:ext cx="78" cy="78"/>
            </a:xfrm>
            <a:prstGeom prst="ellipse">
              <a:avLst/>
            </a:prstGeom>
            <a:solidFill>
              <a:srgbClr val="FFFFFF"/>
            </a:solidFill>
            <a:ln w="36513">
              <a:solidFill>
                <a:srgbClr val="000000"/>
              </a:solidFill>
              <a:round/>
              <a:headEnd/>
              <a:tailEnd/>
            </a:ln>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en-US" altLang="en-US"/>
            </a:p>
          </p:txBody>
        </p:sp>
        <p:sp>
          <p:nvSpPr>
            <p:cNvPr id="37" name="Oval 35"/>
            <p:cNvSpPr>
              <a:spLocks noChangeArrowheads="1"/>
            </p:cNvSpPr>
            <p:nvPr/>
          </p:nvSpPr>
          <p:spPr bwMode="auto">
            <a:xfrm>
              <a:off x="2058" y="2495"/>
              <a:ext cx="78" cy="78"/>
            </a:xfrm>
            <a:prstGeom prst="ellipse">
              <a:avLst/>
            </a:prstGeom>
            <a:solidFill>
              <a:srgbClr val="FFFFFF"/>
            </a:solidFill>
            <a:ln w="36513">
              <a:solidFill>
                <a:srgbClr val="000000"/>
              </a:solidFill>
              <a:round/>
              <a:headEnd/>
              <a:tailEnd/>
            </a:ln>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en-US" altLang="en-US"/>
            </a:p>
          </p:txBody>
        </p:sp>
        <p:sp>
          <p:nvSpPr>
            <p:cNvPr id="38" name="Oval 36"/>
            <p:cNvSpPr>
              <a:spLocks noChangeArrowheads="1"/>
            </p:cNvSpPr>
            <p:nvPr/>
          </p:nvSpPr>
          <p:spPr bwMode="auto">
            <a:xfrm>
              <a:off x="2058" y="1994"/>
              <a:ext cx="78" cy="79"/>
            </a:xfrm>
            <a:prstGeom prst="ellipse">
              <a:avLst/>
            </a:prstGeom>
            <a:solidFill>
              <a:srgbClr val="FFFFFF"/>
            </a:solidFill>
            <a:ln w="36513">
              <a:solidFill>
                <a:srgbClr val="000000"/>
              </a:solidFill>
              <a:round/>
              <a:headEnd/>
              <a:tailEnd/>
            </a:ln>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en-US" altLang="en-US"/>
            </a:p>
          </p:txBody>
        </p:sp>
        <p:sp>
          <p:nvSpPr>
            <p:cNvPr id="39" name="Oval 37"/>
            <p:cNvSpPr>
              <a:spLocks noChangeArrowheads="1"/>
            </p:cNvSpPr>
            <p:nvPr/>
          </p:nvSpPr>
          <p:spPr bwMode="auto">
            <a:xfrm>
              <a:off x="2058" y="1494"/>
              <a:ext cx="78" cy="78"/>
            </a:xfrm>
            <a:prstGeom prst="ellipse">
              <a:avLst/>
            </a:prstGeom>
            <a:solidFill>
              <a:srgbClr val="FFFFFF"/>
            </a:solidFill>
            <a:ln w="36513">
              <a:solidFill>
                <a:srgbClr val="000000"/>
              </a:solidFill>
              <a:round/>
              <a:headEnd/>
              <a:tailEnd/>
            </a:ln>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en-US" altLang="en-US"/>
            </a:p>
          </p:txBody>
        </p:sp>
        <p:sp>
          <p:nvSpPr>
            <p:cNvPr id="40" name="Oval 38"/>
            <p:cNvSpPr>
              <a:spLocks noChangeArrowheads="1"/>
            </p:cNvSpPr>
            <p:nvPr/>
          </p:nvSpPr>
          <p:spPr bwMode="auto">
            <a:xfrm>
              <a:off x="2058" y="2245"/>
              <a:ext cx="78" cy="47"/>
            </a:xfrm>
            <a:prstGeom prst="ellipse">
              <a:avLst/>
            </a:prstGeom>
            <a:noFill/>
            <a:ln w="3651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en-US" altLang="en-US"/>
            </a:p>
          </p:txBody>
        </p:sp>
        <p:sp>
          <p:nvSpPr>
            <p:cNvPr id="41" name="Oval 39"/>
            <p:cNvSpPr>
              <a:spLocks noChangeArrowheads="1"/>
            </p:cNvSpPr>
            <p:nvPr/>
          </p:nvSpPr>
          <p:spPr bwMode="auto">
            <a:xfrm>
              <a:off x="2089" y="1244"/>
              <a:ext cx="32" cy="31"/>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en-US" altLang="en-US"/>
            </a:p>
          </p:txBody>
        </p:sp>
        <p:sp>
          <p:nvSpPr>
            <p:cNvPr id="42" name="Freeform 40"/>
            <p:cNvSpPr>
              <a:spLocks/>
            </p:cNvSpPr>
            <p:nvPr/>
          </p:nvSpPr>
          <p:spPr bwMode="auto">
            <a:xfrm>
              <a:off x="2042" y="1275"/>
              <a:ext cx="110" cy="156"/>
            </a:xfrm>
            <a:custGeom>
              <a:avLst/>
              <a:gdLst>
                <a:gd name="T0" fmla="*/ 63 w 110"/>
                <a:gd name="T1" fmla="*/ 0 h 156"/>
                <a:gd name="T2" fmla="*/ 110 w 110"/>
                <a:gd name="T3" fmla="*/ 0 h 156"/>
                <a:gd name="T4" fmla="*/ 63 w 110"/>
                <a:gd name="T5" fmla="*/ 156 h 156"/>
                <a:gd name="T6" fmla="*/ 0 w 110"/>
                <a:gd name="T7" fmla="*/ 0 h 156"/>
                <a:gd name="T8" fmla="*/ 63 w 110"/>
                <a:gd name="T9" fmla="*/ 0 h 1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0" h="156">
                  <a:moveTo>
                    <a:pt x="63" y="0"/>
                  </a:moveTo>
                  <a:lnTo>
                    <a:pt x="110" y="0"/>
                  </a:lnTo>
                  <a:lnTo>
                    <a:pt x="63" y="156"/>
                  </a:lnTo>
                  <a:lnTo>
                    <a:pt x="0" y="0"/>
                  </a:lnTo>
                  <a:lnTo>
                    <a:pt x="63" y="0"/>
                  </a:lnTo>
                  <a:close/>
                </a:path>
              </a:pathLst>
            </a:custGeom>
            <a:solidFill>
              <a:srgbClr val="000000"/>
            </a:solidFill>
            <a:ln w="36513">
              <a:solidFill>
                <a:srgbClr val="000000"/>
              </a:solidFill>
              <a:prstDash val="solid"/>
              <a:round/>
              <a:headEnd/>
              <a:tailEnd/>
            </a:ln>
          </p:spPr>
          <p:txBody>
            <a:bodyPr/>
            <a:lstStyle/>
            <a:p>
              <a:endParaRPr lang="zh-CN" altLang="en-US"/>
            </a:p>
          </p:txBody>
        </p:sp>
        <p:sp>
          <p:nvSpPr>
            <p:cNvPr id="43" name="Oval 41"/>
            <p:cNvSpPr>
              <a:spLocks noChangeArrowheads="1"/>
            </p:cNvSpPr>
            <p:nvPr/>
          </p:nvSpPr>
          <p:spPr bwMode="auto">
            <a:xfrm>
              <a:off x="3623" y="3512"/>
              <a:ext cx="31" cy="31"/>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en-US" altLang="en-US"/>
            </a:p>
          </p:txBody>
        </p:sp>
        <p:sp>
          <p:nvSpPr>
            <p:cNvPr id="44" name="Freeform 42"/>
            <p:cNvSpPr>
              <a:spLocks/>
            </p:cNvSpPr>
            <p:nvPr/>
          </p:nvSpPr>
          <p:spPr bwMode="auto">
            <a:xfrm>
              <a:off x="3654" y="3480"/>
              <a:ext cx="156" cy="94"/>
            </a:xfrm>
            <a:custGeom>
              <a:avLst/>
              <a:gdLst>
                <a:gd name="T0" fmla="*/ 0 w 156"/>
                <a:gd name="T1" fmla="*/ 47 h 94"/>
                <a:gd name="T2" fmla="*/ 0 w 156"/>
                <a:gd name="T3" fmla="*/ 0 h 94"/>
                <a:gd name="T4" fmla="*/ 156 w 156"/>
                <a:gd name="T5" fmla="*/ 47 h 94"/>
                <a:gd name="T6" fmla="*/ 0 w 156"/>
                <a:gd name="T7" fmla="*/ 94 h 94"/>
                <a:gd name="T8" fmla="*/ 0 w 156"/>
                <a:gd name="T9" fmla="*/ 47 h 9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6" h="94">
                  <a:moveTo>
                    <a:pt x="0" y="47"/>
                  </a:moveTo>
                  <a:lnTo>
                    <a:pt x="0" y="0"/>
                  </a:lnTo>
                  <a:lnTo>
                    <a:pt x="156" y="47"/>
                  </a:lnTo>
                  <a:lnTo>
                    <a:pt x="0" y="94"/>
                  </a:lnTo>
                  <a:lnTo>
                    <a:pt x="0" y="47"/>
                  </a:lnTo>
                  <a:close/>
                </a:path>
              </a:pathLst>
            </a:custGeom>
            <a:solidFill>
              <a:srgbClr val="000000"/>
            </a:solidFill>
            <a:ln w="36513">
              <a:solidFill>
                <a:srgbClr val="000000"/>
              </a:solidFill>
              <a:prstDash val="solid"/>
              <a:round/>
              <a:headEnd/>
              <a:tailEnd/>
            </a:ln>
          </p:spPr>
          <p:txBody>
            <a:bodyPr/>
            <a:lstStyle/>
            <a:p>
              <a:endParaRPr lang="zh-CN" altLang="en-US"/>
            </a:p>
          </p:txBody>
        </p:sp>
        <p:sp>
          <p:nvSpPr>
            <p:cNvPr id="45" name="Rectangle 43"/>
            <p:cNvSpPr>
              <a:spLocks noChangeArrowheads="1"/>
            </p:cNvSpPr>
            <p:nvPr/>
          </p:nvSpPr>
          <p:spPr bwMode="auto">
            <a:xfrm>
              <a:off x="2089" y="3512"/>
              <a:ext cx="1549" cy="3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en-US" altLang="en-US"/>
            </a:p>
          </p:txBody>
        </p:sp>
        <p:sp>
          <p:nvSpPr>
            <p:cNvPr id="46" name="Oval 44"/>
            <p:cNvSpPr>
              <a:spLocks noChangeArrowheads="1"/>
            </p:cNvSpPr>
            <p:nvPr/>
          </p:nvSpPr>
          <p:spPr bwMode="auto">
            <a:xfrm>
              <a:off x="2058" y="3496"/>
              <a:ext cx="78" cy="78"/>
            </a:xfrm>
            <a:prstGeom prst="ellipse">
              <a:avLst/>
            </a:prstGeom>
            <a:solidFill>
              <a:srgbClr val="FFFFFF"/>
            </a:solidFill>
            <a:ln w="36513">
              <a:solidFill>
                <a:srgbClr val="000000"/>
              </a:solidFill>
              <a:round/>
              <a:headEnd/>
              <a:tailEnd/>
            </a:ln>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en-US" altLang="en-US"/>
            </a:p>
          </p:txBody>
        </p:sp>
      </p:grpSp>
    </p:spTree>
    <p:extLst>
      <p:ext uri="{BB962C8B-B14F-4D97-AF65-F5344CB8AC3E}">
        <p14:creationId xmlns:p14="http://schemas.microsoft.com/office/powerpoint/2010/main" val="264106638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1"/>
          </p:nvPr>
        </p:nvSpPr>
        <p:spPr/>
        <p:txBody>
          <a:bodyPr/>
          <a:lstStyle/>
          <a:p>
            <a:fld id="{81527B9D-8B53-C542-B4A4-B7AE274C943D}" type="slidenum">
              <a:rPr lang="en-US" altLang="en-US" smtClean="0"/>
              <a:pPr/>
              <a:t>13</a:t>
            </a:fld>
            <a:endParaRPr lang="en-US" altLang="en-US"/>
          </a:p>
        </p:txBody>
      </p:sp>
      <p:sp>
        <p:nvSpPr>
          <p:cNvPr id="4" name="矩形 3"/>
          <p:cNvSpPr/>
          <p:nvPr/>
        </p:nvSpPr>
        <p:spPr>
          <a:xfrm>
            <a:off x="-53220" y="860097"/>
            <a:ext cx="4855816" cy="523220"/>
          </a:xfrm>
          <a:prstGeom prst="rect">
            <a:avLst/>
          </a:prstGeom>
        </p:spPr>
        <p:txBody>
          <a:bodyPr wrap="none">
            <a:spAutoFit/>
          </a:bodyPr>
          <a:lstStyle/>
          <a:p>
            <a:r>
              <a:rPr lang="en-US" altLang="zh-TW" sz="2800" b="1" i="1" dirty="0">
                <a:solidFill>
                  <a:srgbClr val="000000"/>
                </a:solidFill>
                <a:ea typeface="新細明體" panose="02020500000000000000" pitchFamily="18" charset="-120"/>
              </a:rPr>
              <a:t>ISO/OSI Presentation Layer</a:t>
            </a:r>
            <a:endParaRPr lang="zh-CN" altLang="en-US" sz="2800" b="1" i="1" dirty="0">
              <a:solidFill>
                <a:srgbClr val="000000"/>
              </a:solidFill>
            </a:endParaRPr>
          </a:p>
        </p:txBody>
      </p:sp>
      <p:sp>
        <p:nvSpPr>
          <p:cNvPr id="2" name="矩形 1"/>
          <p:cNvSpPr/>
          <p:nvPr/>
        </p:nvSpPr>
        <p:spPr>
          <a:xfrm>
            <a:off x="197939" y="1676400"/>
            <a:ext cx="4572000" cy="4647426"/>
          </a:xfrm>
          <a:prstGeom prst="rect">
            <a:avLst/>
          </a:prstGeom>
        </p:spPr>
        <p:txBody>
          <a:bodyPr>
            <a:spAutoFit/>
          </a:bodyPr>
          <a:lstStyle/>
          <a:p>
            <a:pPr marL="342900" indent="-342900">
              <a:lnSpc>
                <a:spcPct val="200000"/>
              </a:lnSpc>
              <a:buFont typeface="Wingdings" panose="05000000000000000000" pitchFamily="2" charset="2"/>
              <a:buChar char="Ø"/>
            </a:pPr>
            <a:r>
              <a:rPr lang="en-US" altLang="zh-TW" sz="2000" dirty="0">
                <a:solidFill>
                  <a:srgbClr val="000000"/>
                </a:solidFill>
                <a:ea typeface="新細明體" panose="02020500000000000000" pitchFamily="18" charset="-120"/>
              </a:rPr>
              <a:t>At application layer: complex data types </a:t>
            </a:r>
          </a:p>
          <a:p>
            <a:pPr marL="342900" indent="-342900">
              <a:lnSpc>
                <a:spcPct val="200000"/>
              </a:lnSpc>
              <a:spcBef>
                <a:spcPct val="40000"/>
              </a:spcBef>
              <a:buFont typeface="Wingdings" panose="05000000000000000000" pitchFamily="2" charset="2"/>
              <a:buChar char="Ø"/>
            </a:pPr>
            <a:r>
              <a:rPr lang="en-US" altLang="zh-TW" sz="2000" dirty="0">
                <a:solidFill>
                  <a:srgbClr val="000000"/>
                </a:solidFill>
                <a:ea typeface="新細明體" panose="02020500000000000000" pitchFamily="18" charset="-120"/>
              </a:rPr>
              <a:t>How to transmit complex values through transport layer?</a:t>
            </a:r>
          </a:p>
          <a:p>
            <a:pPr marL="342900" indent="-342900">
              <a:lnSpc>
                <a:spcPct val="200000"/>
              </a:lnSpc>
              <a:spcBef>
                <a:spcPct val="40000"/>
              </a:spcBef>
              <a:buFont typeface="Wingdings" panose="05000000000000000000" pitchFamily="2" charset="2"/>
              <a:buChar char="Ø"/>
            </a:pPr>
            <a:r>
              <a:rPr lang="en-US" altLang="zh-TW" sz="2000" dirty="0">
                <a:solidFill>
                  <a:srgbClr val="000000"/>
                </a:solidFill>
                <a:ea typeface="新細明體" panose="02020500000000000000" pitchFamily="18" charset="-120"/>
              </a:rPr>
              <a:t>Presentation layer issues:</a:t>
            </a:r>
          </a:p>
          <a:p>
            <a:pPr marL="800100" lvl="1" indent="-342900">
              <a:lnSpc>
                <a:spcPct val="200000"/>
              </a:lnSpc>
              <a:buFont typeface="Wingdings" panose="05000000000000000000" pitchFamily="2" charset="2"/>
              <a:buChar char="p"/>
            </a:pPr>
            <a:r>
              <a:rPr lang="en-US" altLang="zh-TW" sz="2000" dirty="0">
                <a:solidFill>
                  <a:srgbClr val="000000"/>
                </a:solidFill>
                <a:ea typeface="新細明體" panose="02020500000000000000" pitchFamily="18" charset="-120"/>
              </a:rPr>
              <a:t>Complex data structures </a:t>
            </a:r>
          </a:p>
          <a:p>
            <a:pPr marL="800100" lvl="1" indent="-342900">
              <a:lnSpc>
                <a:spcPct val="200000"/>
              </a:lnSpc>
              <a:buFont typeface="Wingdings" panose="05000000000000000000" pitchFamily="2" charset="2"/>
              <a:buChar char="p"/>
            </a:pPr>
            <a:r>
              <a:rPr lang="en-US" altLang="zh-TW" sz="2000" dirty="0">
                <a:solidFill>
                  <a:srgbClr val="000000"/>
                </a:solidFill>
                <a:ea typeface="新細明體" panose="02020500000000000000" pitchFamily="18" charset="-120"/>
              </a:rPr>
              <a:t>Heterogeneity.</a:t>
            </a:r>
          </a:p>
        </p:txBody>
      </p:sp>
      <p:sp>
        <p:nvSpPr>
          <p:cNvPr id="118" name="Rectangle 4"/>
          <p:cNvSpPr>
            <a:spLocks noChangeArrowheads="1"/>
          </p:cNvSpPr>
          <p:nvPr/>
        </p:nvSpPr>
        <p:spPr bwMode="auto">
          <a:xfrm>
            <a:off x="4953000" y="5638800"/>
            <a:ext cx="3949700" cy="5969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en-US" altLang="zh-CN" sz="2000" b="1"/>
          </a:p>
        </p:txBody>
      </p:sp>
      <p:sp>
        <p:nvSpPr>
          <p:cNvPr id="119" name="Rectangle 5"/>
          <p:cNvSpPr>
            <a:spLocks noChangeArrowheads="1"/>
          </p:cNvSpPr>
          <p:nvPr/>
        </p:nvSpPr>
        <p:spPr bwMode="auto">
          <a:xfrm>
            <a:off x="4953000" y="1981200"/>
            <a:ext cx="3949700" cy="5969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en-US" altLang="zh-CN" sz="2000" b="1"/>
          </a:p>
        </p:txBody>
      </p:sp>
      <p:sp>
        <p:nvSpPr>
          <p:cNvPr id="120" name="Rectangle 6"/>
          <p:cNvSpPr>
            <a:spLocks noChangeArrowheads="1"/>
          </p:cNvSpPr>
          <p:nvPr/>
        </p:nvSpPr>
        <p:spPr bwMode="auto">
          <a:xfrm>
            <a:off x="4953000" y="2590800"/>
            <a:ext cx="3949700" cy="596900"/>
          </a:xfrm>
          <a:prstGeom prst="rect">
            <a:avLst/>
          </a:prstGeom>
          <a:solidFill>
            <a:schemeClr val="accent1"/>
          </a:solidFill>
          <a:ln w="12700">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en-US" altLang="zh-CN" sz="2000" b="1"/>
          </a:p>
        </p:txBody>
      </p:sp>
      <p:sp>
        <p:nvSpPr>
          <p:cNvPr id="121" name="Rectangle 7"/>
          <p:cNvSpPr>
            <a:spLocks noChangeArrowheads="1"/>
          </p:cNvSpPr>
          <p:nvPr/>
        </p:nvSpPr>
        <p:spPr bwMode="auto">
          <a:xfrm>
            <a:off x="4953000" y="3200400"/>
            <a:ext cx="3949700" cy="5969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en-US" altLang="zh-CN" sz="2000" b="1"/>
          </a:p>
        </p:txBody>
      </p:sp>
      <p:sp>
        <p:nvSpPr>
          <p:cNvPr id="122" name="Rectangle 8"/>
          <p:cNvSpPr>
            <a:spLocks noChangeArrowheads="1"/>
          </p:cNvSpPr>
          <p:nvPr/>
        </p:nvSpPr>
        <p:spPr bwMode="auto">
          <a:xfrm>
            <a:off x="4953000" y="3810000"/>
            <a:ext cx="3949700" cy="5969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en-US" altLang="zh-CN" sz="2000" b="1"/>
          </a:p>
        </p:txBody>
      </p:sp>
      <p:sp>
        <p:nvSpPr>
          <p:cNvPr id="123" name="Rectangle 9"/>
          <p:cNvSpPr>
            <a:spLocks noChangeArrowheads="1"/>
          </p:cNvSpPr>
          <p:nvPr/>
        </p:nvSpPr>
        <p:spPr bwMode="auto">
          <a:xfrm>
            <a:off x="4953000" y="4419600"/>
            <a:ext cx="3949700" cy="5969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en-US" altLang="zh-CN" sz="2000" b="1"/>
          </a:p>
        </p:txBody>
      </p:sp>
      <p:sp>
        <p:nvSpPr>
          <p:cNvPr id="124" name="Rectangle 10"/>
          <p:cNvSpPr>
            <a:spLocks noChangeArrowheads="1"/>
          </p:cNvSpPr>
          <p:nvPr/>
        </p:nvSpPr>
        <p:spPr bwMode="auto">
          <a:xfrm>
            <a:off x="4953000" y="5029200"/>
            <a:ext cx="3949700" cy="5969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en-US" altLang="zh-CN" sz="2000" b="1"/>
          </a:p>
        </p:txBody>
      </p:sp>
      <p:sp>
        <p:nvSpPr>
          <p:cNvPr id="125" name="Rectangle 11"/>
          <p:cNvSpPr>
            <a:spLocks noChangeArrowheads="1"/>
          </p:cNvSpPr>
          <p:nvPr/>
        </p:nvSpPr>
        <p:spPr bwMode="auto">
          <a:xfrm>
            <a:off x="5961063" y="2060575"/>
            <a:ext cx="1578959" cy="397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lang="en-US" altLang="zh-TW" sz="2000" b="1">
                <a:latin typeface="Arial" panose="020B0604020202020204" pitchFamily="34" charset="0"/>
                <a:ea typeface="新細明體" panose="02020500000000000000" pitchFamily="18" charset="-120"/>
              </a:rPr>
              <a:t>Application</a:t>
            </a:r>
          </a:p>
        </p:txBody>
      </p:sp>
      <p:sp>
        <p:nvSpPr>
          <p:cNvPr id="126" name="Rectangle 12"/>
          <p:cNvSpPr>
            <a:spLocks noChangeArrowheads="1"/>
          </p:cNvSpPr>
          <p:nvPr/>
        </p:nvSpPr>
        <p:spPr bwMode="auto">
          <a:xfrm>
            <a:off x="5832475" y="2670175"/>
            <a:ext cx="1736054" cy="397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lang="en-US" altLang="zh-TW" sz="2000" b="1">
                <a:latin typeface="Arial" panose="020B0604020202020204" pitchFamily="34" charset="0"/>
                <a:ea typeface="新細明體" panose="02020500000000000000" pitchFamily="18" charset="-120"/>
              </a:rPr>
              <a:t>Presentation</a:t>
            </a:r>
          </a:p>
        </p:txBody>
      </p:sp>
      <p:sp>
        <p:nvSpPr>
          <p:cNvPr id="127" name="Rectangle 13"/>
          <p:cNvSpPr>
            <a:spLocks noChangeArrowheads="1"/>
          </p:cNvSpPr>
          <p:nvPr/>
        </p:nvSpPr>
        <p:spPr bwMode="auto">
          <a:xfrm>
            <a:off x="6070600" y="3813175"/>
            <a:ext cx="1366016" cy="397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lang="en-US" altLang="zh-TW" sz="2000" b="1">
                <a:latin typeface="Arial" panose="020B0604020202020204" pitchFamily="34" charset="0"/>
                <a:ea typeface="新細明體" panose="02020500000000000000" pitchFamily="18" charset="-120"/>
              </a:rPr>
              <a:t>Transport</a:t>
            </a:r>
          </a:p>
        </p:txBody>
      </p:sp>
      <p:sp>
        <p:nvSpPr>
          <p:cNvPr id="128" name="Rectangle 14"/>
          <p:cNvSpPr>
            <a:spLocks noChangeArrowheads="1"/>
          </p:cNvSpPr>
          <p:nvPr/>
        </p:nvSpPr>
        <p:spPr bwMode="auto">
          <a:xfrm>
            <a:off x="6178550" y="4422775"/>
            <a:ext cx="1194239" cy="397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lang="en-US" altLang="zh-TW" sz="2000" b="1">
                <a:latin typeface="Arial" panose="020B0604020202020204" pitchFamily="34" charset="0"/>
                <a:ea typeface="新細明體" panose="02020500000000000000" pitchFamily="18" charset="-120"/>
              </a:rPr>
              <a:t>Network</a:t>
            </a:r>
          </a:p>
        </p:txBody>
      </p:sp>
      <p:sp>
        <p:nvSpPr>
          <p:cNvPr id="129" name="Rectangle 15"/>
          <p:cNvSpPr>
            <a:spLocks noChangeArrowheads="1"/>
          </p:cNvSpPr>
          <p:nvPr/>
        </p:nvSpPr>
        <p:spPr bwMode="auto">
          <a:xfrm>
            <a:off x="6138863" y="5108575"/>
            <a:ext cx="1250343" cy="397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lang="en-US" altLang="zh-TW" sz="2000" b="1">
                <a:latin typeface="Arial" panose="020B0604020202020204" pitchFamily="34" charset="0"/>
                <a:ea typeface="新細明體" panose="02020500000000000000" pitchFamily="18" charset="-120"/>
              </a:rPr>
              <a:t>Data link</a:t>
            </a:r>
          </a:p>
        </p:txBody>
      </p:sp>
      <p:sp>
        <p:nvSpPr>
          <p:cNvPr id="130" name="Rectangle 16"/>
          <p:cNvSpPr>
            <a:spLocks noChangeArrowheads="1"/>
          </p:cNvSpPr>
          <p:nvPr/>
        </p:nvSpPr>
        <p:spPr bwMode="auto">
          <a:xfrm>
            <a:off x="6169025" y="5718175"/>
            <a:ext cx="1223093" cy="397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lang="en-US" altLang="zh-TW" sz="2000" b="1">
                <a:latin typeface="Arial" panose="020B0604020202020204" pitchFamily="34" charset="0"/>
                <a:ea typeface="新細明體" panose="02020500000000000000" pitchFamily="18" charset="-120"/>
              </a:rPr>
              <a:t>Physical</a:t>
            </a:r>
          </a:p>
        </p:txBody>
      </p:sp>
      <p:sp>
        <p:nvSpPr>
          <p:cNvPr id="131" name="Rectangle 17"/>
          <p:cNvSpPr>
            <a:spLocks noChangeArrowheads="1"/>
          </p:cNvSpPr>
          <p:nvPr/>
        </p:nvSpPr>
        <p:spPr bwMode="auto">
          <a:xfrm>
            <a:off x="6199188" y="3279775"/>
            <a:ext cx="1166987" cy="397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lang="en-US" altLang="zh-TW" sz="2000" b="1">
                <a:latin typeface="Arial" panose="020B0604020202020204" pitchFamily="34" charset="0"/>
                <a:ea typeface="新細明體" panose="02020500000000000000" pitchFamily="18" charset="-120"/>
              </a:rPr>
              <a:t>Session</a:t>
            </a:r>
          </a:p>
        </p:txBody>
      </p:sp>
    </p:spTree>
    <p:extLst>
      <p:ext uri="{BB962C8B-B14F-4D97-AF65-F5344CB8AC3E}">
        <p14:creationId xmlns:p14="http://schemas.microsoft.com/office/powerpoint/2010/main" val="2420775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26"/>
                                        </p:tgtEl>
                                        <p:attrNameLst>
                                          <p:attrName>style.visibility</p:attrName>
                                        </p:attrNameLst>
                                      </p:cBhvr>
                                      <p:to>
                                        <p:strVal val="visible"/>
                                      </p:to>
                                    </p:set>
                                    <p:anim calcmode="lin" valueType="num">
                                      <p:cBhvr additive="base">
                                        <p:cTn id="7" dur="500" fill="hold"/>
                                        <p:tgtEl>
                                          <p:spTgt spid="126"/>
                                        </p:tgtEl>
                                        <p:attrNameLst>
                                          <p:attrName>ppt_x</p:attrName>
                                        </p:attrNameLst>
                                      </p:cBhvr>
                                      <p:tavLst>
                                        <p:tav tm="0">
                                          <p:val>
                                            <p:strVal val="0-#ppt_w/2"/>
                                          </p:val>
                                        </p:tav>
                                        <p:tav tm="100000">
                                          <p:val>
                                            <p:strVal val="#ppt_x"/>
                                          </p:val>
                                        </p:tav>
                                      </p:tavLst>
                                    </p:anim>
                                    <p:anim calcmode="lin" valueType="num">
                                      <p:cBhvr additive="base">
                                        <p:cTn id="8" dur="500" fill="hold"/>
                                        <p:tgtEl>
                                          <p:spTgt spid="12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6" grpId="0" autoUpdateAnimBg="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1"/>
          </p:nvPr>
        </p:nvSpPr>
        <p:spPr/>
        <p:txBody>
          <a:bodyPr/>
          <a:lstStyle/>
          <a:p>
            <a:fld id="{81527B9D-8B53-C542-B4A4-B7AE274C943D}" type="slidenum">
              <a:rPr lang="en-US" altLang="en-US" smtClean="0"/>
              <a:pPr/>
              <a:t>14</a:t>
            </a:fld>
            <a:endParaRPr lang="en-US" altLang="en-US"/>
          </a:p>
        </p:txBody>
      </p:sp>
      <p:sp>
        <p:nvSpPr>
          <p:cNvPr id="4" name="矩形 3"/>
          <p:cNvSpPr/>
          <p:nvPr/>
        </p:nvSpPr>
        <p:spPr>
          <a:xfrm>
            <a:off x="-53220" y="860097"/>
            <a:ext cx="4855816" cy="523220"/>
          </a:xfrm>
          <a:prstGeom prst="rect">
            <a:avLst/>
          </a:prstGeom>
        </p:spPr>
        <p:txBody>
          <a:bodyPr wrap="none">
            <a:spAutoFit/>
          </a:bodyPr>
          <a:lstStyle/>
          <a:p>
            <a:r>
              <a:rPr lang="en-US" altLang="zh-TW" sz="2800" b="1" i="1" dirty="0">
                <a:solidFill>
                  <a:srgbClr val="000000"/>
                </a:solidFill>
                <a:ea typeface="新細明體" panose="02020500000000000000" pitchFamily="18" charset="-120"/>
              </a:rPr>
              <a:t>ISO/OSI Presentation Layer</a:t>
            </a:r>
            <a:endParaRPr lang="zh-CN" altLang="en-US" sz="2800" b="1" i="1" dirty="0">
              <a:solidFill>
                <a:srgbClr val="000000"/>
              </a:solidFill>
            </a:endParaRPr>
          </a:p>
        </p:txBody>
      </p:sp>
      <p:pic>
        <p:nvPicPr>
          <p:cNvPr id="1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905000"/>
            <a:ext cx="8991600" cy="3473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3858675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1"/>
          </p:nvPr>
        </p:nvSpPr>
        <p:spPr/>
        <p:txBody>
          <a:bodyPr/>
          <a:lstStyle/>
          <a:p>
            <a:fld id="{81527B9D-8B53-C542-B4A4-B7AE274C943D}" type="slidenum">
              <a:rPr lang="en-US" altLang="en-US" smtClean="0"/>
              <a:pPr/>
              <a:t>15</a:t>
            </a:fld>
            <a:endParaRPr lang="en-US" altLang="en-US"/>
          </a:p>
        </p:txBody>
      </p:sp>
      <p:sp>
        <p:nvSpPr>
          <p:cNvPr id="4" name="矩形 3"/>
          <p:cNvSpPr/>
          <p:nvPr/>
        </p:nvSpPr>
        <p:spPr>
          <a:xfrm>
            <a:off x="-53220" y="860097"/>
            <a:ext cx="4480714" cy="523220"/>
          </a:xfrm>
          <a:prstGeom prst="rect">
            <a:avLst/>
          </a:prstGeom>
        </p:spPr>
        <p:txBody>
          <a:bodyPr wrap="none">
            <a:spAutoFit/>
          </a:bodyPr>
          <a:lstStyle/>
          <a:p>
            <a:r>
              <a:rPr lang="en-US" altLang="zh-TW" sz="2800" b="1" i="1" dirty="0">
                <a:solidFill>
                  <a:srgbClr val="000000"/>
                </a:solidFill>
                <a:ea typeface="新細明體" panose="02020500000000000000" pitchFamily="18" charset="-120"/>
              </a:rPr>
              <a:t>Complex Data Structures</a:t>
            </a:r>
            <a:endParaRPr lang="zh-CN" altLang="en-US" sz="2800" b="1" i="1" dirty="0">
              <a:solidFill>
                <a:srgbClr val="000000"/>
              </a:solidFill>
            </a:endParaRPr>
          </a:p>
        </p:txBody>
      </p:sp>
      <p:sp>
        <p:nvSpPr>
          <p:cNvPr id="2" name="矩形 1"/>
          <p:cNvSpPr/>
          <p:nvPr/>
        </p:nvSpPr>
        <p:spPr>
          <a:xfrm>
            <a:off x="762000" y="1524000"/>
            <a:ext cx="7916906" cy="2862322"/>
          </a:xfrm>
          <a:prstGeom prst="rect">
            <a:avLst/>
          </a:prstGeom>
        </p:spPr>
        <p:txBody>
          <a:bodyPr wrap="square">
            <a:spAutoFit/>
          </a:bodyPr>
          <a:lstStyle/>
          <a:p>
            <a:pPr marL="342900" indent="-342900">
              <a:lnSpc>
                <a:spcPct val="200000"/>
              </a:lnSpc>
              <a:buFont typeface="Wingdings" panose="05000000000000000000" pitchFamily="2" charset="2"/>
              <a:buChar char="Ø"/>
            </a:pPr>
            <a:r>
              <a:rPr lang="en-US" altLang="zh-TW" sz="2000" dirty="0" smtClean="0">
                <a:solidFill>
                  <a:srgbClr val="000000"/>
                </a:solidFill>
                <a:ea typeface="新細明體" panose="02020500000000000000" pitchFamily="18" charset="-120"/>
              </a:rPr>
              <a:t>Marshaling</a:t>
            </a:r>
            <a:r>
              <a:rPr lang="zh-CN" altLang="en-US" sz="2000" dirty="0" smtClean="0">
                <a:solidFill>
                  <a:srgbClr val="000000"/>
                </a:solidFill>
                <a:ea typeface="新細明體" panose="02020500000000000000" pitchFamily="18" charset="-120"/>
              </a:rPr>
              <a:t>（封装）</a:t>
            </a:r>
            <a:r>
              <a:rPr lang="en-US" altLang="zh-TW" sz="2000" dirty="0" smtClean="0">
                <a:solidFill>
                  <a:srgbClr val="000000"/>
                </a:solidFill>
                <a:ea typeface="新細明體" panose="02020500000000000000" pitchFamily="18" charset="-120"/>
              </a:rPr>
              <a:t>: assemble </a:t>
            </a:r>
            <a:r>
              <a:rPr lang="en-US" altLang="zh-TW" sz="2000" dirty="0">
                <a:solidFill>
                  <a:srgbClr val="000000"/>
                </a:solidFill>
                <a:ea typeface="新細明體" panose="02020500000000000000" pitchFamily="18" charset="-120"/>
              </a:rPr>
              <a:t>data structures into a transmittable form  </a:t>
            </a:r>
          </a:p>
          <a:p>
            <a:pPr marL="342900" indent="-342900">
              <a:lnSpc>
                <a:spcPct val="200000"/>
              </a:lnSpc>
              <a:spcBef>
                <a:spcPct val="100000"/>
              </a:spcBef>
              <a:buFont typeface="Wingdings" panose="05000000000000000000" pitchFamily="2" charset="2"/>
              <a:buChar char="Ø"/>
            </a:pPr>
            <a:r>
              <a:rPr lang="en-US" altLang="zh-TW" sz="2000" dirty="0" err="1" smtClean="0">
                <a:solidFill>
                  <a:srgbClr val="000000"/>
                </a:solidFill>
                <a:ea typeface="新細明體" panose="02020500000000000000" pitchFamily="18" charset="-120"/>
              </a:rPr>
              <a:t>Unmarshaling</a:t>
            </a:r>
            <a:r>
              <a:rPr lang="zh-CN" altLang="en-US" sz="2000" dirty="0" smtClean="0">
                <a:solidFill>
                  <a:srgbClr val="000000"/>
                </a:solidFill>
                <a:ea typeface="新細明體" panose="02020500000000000000" pitchFamily="18" charset="-120"/>
              </a:rPr>
              <a:t>（解封装）</a:t>
            </a:r>
            <a:r>
              <a:rPr lang="en-US" altLang="zh-TW" sz="2000" dirty="0" smtClean="0">
                <a:solidFill>
                  <a:srgbClr val="000000"/>
                </a:solidFill>
                <a:ea typeface="新細明體" panose="02020500000000000000" pitchFamily="18" charset="-120"/>
              </a:rPr>
              <a:t>:  </a:t>
            </a:r>
            <a:r>
              <a:rPr lang="en-US" altLang="zh-TW" sz="2000" dirty="0">
                <a:solidFill>
                  <a:srgbClr val="000000"/>
                </a:solidFill>
                <a:ea typeface="新細明體" panose="02020500000000000000" pitchFamily="18" charset="-120"/>
              </a:rPr>
              <a:t>Re-assemble the complex data structure.</a:t>
            </a:r>
          </a:p>
        </p:txBody>
      </p:sp>
    </p:spTree>
    <p:extLst>
      <p:ext uri="{BB962C8B-B14F-4D97-AF65-F5344CB8AC3E}">
        <p14:creationId xmlns:p14="http://schemas.microsoft.com/office/powerpoint/2010/main" val="414162766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1"/>
          </p:nvPr>
        </p:nvSpPr>
        <p:spPr/>
        <p:txBody>
          <a:bodyPr/>
          <a:lstStyle/>
          <a:p>
            <a:fld id="{81527B9D-8B53-C542-B4A4-B7AE274C943D}" type="slidenum">
              <a:rPr lang="en-US" altLang="en-US" smtClean="0"/>
              <a:pPr/>
              <a:t>16</a:t>
            </a:fld>
            <a:endParaRPr lang="en-US" altLang="en-US"/>
          </a:p>
        </p:txBody>
      </p:sp>
      <p:sp>
        <p:nvSpPr>
          <p:cNvPr id="4" name="矩形 3"/>
          <p:cNvSpPr/>
          <p:nvPr/>
        </p:nvSpPr>
        <p:spPr>
          <a:xfrm>
            <a:off x="-53220" y="860097"/>
            <a:ext cx="2584362" cy="523220"/>
          </a:xfrm>
          <a:prstGeom prst="rect">
            <a:avLst/>
          </a:prstGeom>
        </p:spPr>
        <p:txBody>
          <a:bodyPr wrap="none">
            <a:spAutoFit/>
          </a:bodyPr>
          <a:lstStyle/>
          <a:p>
            <a:r>
              <a:rPr lang="en-US" altLang="zh-TW" sz="2800" b="1" i="1" dirty="0">
                <a:solidFill>
                  <a:srgbClr val="000000"/>
                </a:solidFill>
                <a:ea typeface="新細明體" panose="02020500000000000000" pitchFamily="18" charset="-120"/>
              </a:rPr>
              <a:t>Heterogeneity</a:t>
            </a:r>
            <a:endParaRPr lang="zh-CN" altLang="en-US" sz="2800" b="1" i="1" dirty="0">
              <a:solidFill>
                <a:srgbClr val="000000"/>
              </a:solidFill>
            </a:endParaRPr>
          </a:p>
        </p:txBody>
      </p:sp>
      <p:sp>
        <p:nvSpPr>
          <p:cNvPr id="2" name="矩形 1"/>
          <p:cNvSpPr/>
          <p:nvPr/>
        </p:nvSpPr>
        <p:spPr>
          <a:xfrm>
            <a:off x="457200" y="1383317"/>
            <a:ext cx="8077200" cy="5078313"/>
          </a:xfrm>
          <a:prstGeom prst="rect">
            <a:avLst/>
          </a:prstGeom>
        </p:spPr>
        <p:txBody>
          <a:bodyPr wrap="square">
            <a:spAutoFit/>
          </a:bodyPr>
          <a:lstStyle/>
          <a:p>
            <a:pPr marL="285750" indent="-285750">
              <a:lnSpc>
                <a:spcPct val="200000"/>
              </a:lnSpc>
              <a:buFont typeface="Wingdings" panose="05000000000000000000" pitchFamily="2" charset="2"/>
              <a:buChar char="Ø"/>
            </a:pPr>
            <a:r>
              <a:rPr lang="en-US" altLang="zh-TW" dirty="0">
                <a:solidFill>
                  <a:srgbClr val="000000"/>
                </a:solidFill>
                <a:ea typeface="新細明體" panose="02020500000000000000" pitchFamily="18" charset="-120"/>
              </a:rPr>
              <a:t>Heterogeneous data representation on different hardware platforms.</a:t>
            </a:r>
          </a:p>
          <a:p>
            <a:pPr marL="285750" indent="-285750">
              <a:lnSpc>
                <a:spcPct val="200000"/>
              </a:lnSpc>
              <a:buFont typeface="Wingdings" panose="05000000000000000000" pitchFamily="2" charset="2"/>
              <a:buChar char="Ø"/>
            </a:pPr>
            <a:r>
              <a:rPr lang="en-US" altLang="zh-TW" dirty="0">
                <a:solidFill>
                  <a:srgbClr val="000000"/>
                </a:solidFill>
                <a:ea typeface="新細明體" panose="02020500000000000000" pitchFamily="18" charset="-120"/>
              </a:rPr>
              <a:t>Approach 1 (Example </a:t>
            </a:r>
            <a:r>
              <a:rPr lang="en-US" altLang="zh-TW" dirty="0" smtClean="0">
                <a:solidFill>
                  <a:srgbClr val="000000"/>
                </a:solidFill>
                <a:ea typeface="新細明體" panose="02020500000000000000" pitchFamily="18" charset="-120"/>
              </a:rPr>
              <a:t> CDR</a:t>
            </a:r>
            <a:r>
              <a:rPr lang="zh-CN" altLang="en-US" dirty="0" smtClean="0">
                <a:solidFill>
                  <a:srgbClr val="000000"/>
                </a:solidFill>
                <a:ea typeface="新細明體" panose="02020500000000000000" pitchFamily="18" charset="-120"/>
              </a:rPr>
              <a:t>， </a:t>
            </a:r>
            <a:r>
              <a:rPr lang="en-GB" altLang="zh-CN" b="1" i="1" dirty="0">
                <a:solidFill>
                  <a:srgbClr val="000000"/>
                </a:solidFill>
                <a:ea typeface="宋体" panose="02010600030101010101" pitchFamily="2" charset="-122"/>
              </a:rPr>
              <a:t>Common Data Representation </a:t>
            </a:r>
            <a:r>
              <a:rPr lang="en-US" altLang="zh-TW" dirty="0" smtClean="0">
                <a:solidFill>
                  <a:srgbClr val="000000"/>
                </a:solidFill>
                <a:ea typeface="新細明體" panose="02020500000000000000" pitchFamily="18" charset="-120"/>
              </a:rPr>
              <a:t>): </a:t>
            </a:r>
            <a:endParaRPr lang="en-US" altLang="zh-TW" dirty="0">
              <a:solidFill>
                <a:srgbClr val="000000"/>
              </a:solidFill>
              <a:ea typeface="新細明體" panose="02020500000000000000" pitchFamily="18" charset="-120"/>
            </a:endParaRPr>
          </a:p>
          <a:p>
            <a:pPr marL="742950" lvl="1" indent="-285750">
              <a:lnSpc>
                <a:spcPct val="200000"/>
              </a:lnSpc>
              <a:buFont typeface="Wingdings" panose="05000000000000000000" pitchFamily="2" charset="2"/>
              <a:buChar char="p"/>
            </a:pPr>
            <a:r>
              <a:rPr lang="en-US" altLang="zh-TW" dirty="0">
                <a:solidFill>
                  <a:srgbClr val="000000"/>
                </a:solidFill>
                <a:ea typeface="新細明體" panose="02020500000000000000" pitchFamily="18" charset="-120"/>
              </a:rPr>
              <a:t>Define a shared representation,</a:t>
            </a:r>
          </a:p>
          <a:p>
            <a:pPr marL="742950" lvl="1" indent="-285750">
              <a:lnSpc>
                <a:spcPct val="200000"/>
              </a:lnSpc>
              <a:buFont typeface="Wingdings" panose="05000000000000000000" pitchFamily="2" charset="2"/>
              <a:buChar char="p"/>
            </a:pPr>
            <a:r>
              <a:rPr lang="en-US" altLang="zh-TW" dirty="0">
                <a:solidFill>
                  <a:srgbClr val="000000"/>
                </a:solidFill>
                <a:ea typeface="新細明體" panose="02020500000000000000" pitchFamily="18" charset="-120"/>
              </a:rPr>
              <a:t>For each different platform, provide mapping between common and specific representation.</a:t>
            </a:r>
          </a:p>
          <a:p>
            <a:pPr marL="285750" indent="-285750">
              <a:lnSpc>
                <a:spcPct val="200000"/>
              </a:lnSpc>
              <a:buFont typeface="Wingdings" panose="05000000000000000000" pitchFamily="2" charset="2"/>
              <a:buChar char="Ø"/>
            </a:pPr>
            <a:r>
              <a:rPr lang="en-US" altLang="zh-TW" dirty="0">
                <a:solidFill>
                  <a:srgbClr val="000000"/>
                </a:solidFill>
                <a:ea typeface="新細明體" panose="02020500000000000000" pitchFamily="18" charset="-120"/>
              </a:rPr>
              <a:t>Approach 2 (Example ASN):</a:t>
            </a:r>
          </a:p>
          <a:p>
            <a:pPr marL="742950" lvl="1" indent="-285750">
              <a:lnSpc>
                <a:spcPct val="200000"/>
              </a:lnSpc>
              <a:buFont typeface="Wingdings" panose="05000000000000000000" pitchFamily="2" charset="2"/>
              <a:buChar char="p"/>
            </a:pPr>
            <a:r>
              <a:rPr lang="en-US" altLang="zh-TW" dirty="0">
                <a:solidFill>
                  <a:srgbClr val="000000"/>
                </a:solidFill>
                <a:ea typeface="新細明體" panose="02020500000000000000" pitchFamily="18" charset="-120"/>
              </a:rPr>
              <a:t>Abstract syntax </a:t>
            </a:r>
            <a:r>
              <a:rPr lang="en-US" altLang="zh-TW" dirty="0" smtClean="0">
                <a:solidFill>
                  <a:srgbClr val="000000"/>
                </a:solidFill>
                <a:ea typeface="新細明體" panose="02020500000000000000" pitchFamily="18" charset="-120"/>
              </a:rPr>
              <a:t>notation </a:t>
            </a:r>
            <a:r>
              <a:rPr lang="zh-CN" altLang="en-US" dirty="0" smtClean="0"/>
              <a:t>（抽象</a:t>
            </a:r>
            <a:r>
              <a:rPr lang="zh-CN" altLang="en-US" dirty="0"/>
              <a:t>语法标记定义抽象数据类型形式的标准</a:t>
            </a:r>
            <a:r>
              <a:rPr lang="en-US" altLang="zh-CN" dirty="0"/>
              <a:t>,</a:t>
            </a:r>
            <a:r>
              <a:rPr lang="zh-CN" altLang="en-US" dirty="0"/>
              <a:t>是用于描述数据表示、传输和编码的记法</a:t>
            </a:r>
            <a:r>
              <a:rPr lang="en-US" altLang="zh-TW" dirty="0" smtClean="0">
                <a:solidFill>
                  <a:srgbClr val="000000"/>
                </a:solidFill>
                <a:ea typeface="新細明體" panose="02020500000000000000" pitchFamily="18" charset="-120"/>
              </a:rPr>
              <a:t>.</a:t>
            </a:r>
            <a:r>
              <a:rPr lang="zh-CN" altLang="en-US" dirty="0" smtClean="0">
                <a:solidFill>
                  <a:srgbClr val="000000"/>
                </a:solidFill>
                <a:ea typeface="新細明體" panose="02020500000000000000" pitchFamily="18" charset="-120"/>
              </a:rPr>
              <a:t>）</a:t>
            </a:r>
            <a:endParaRPr lang="en-US" altLang="zh-TW" dirty="0">
              <a:solidFill>
                <a:srgbClr val="000000"/>
              </a:solidFill>
              <a:ea typeface="新細明體" panose="02020500000000000000" pitchFamily="18" charset="-120"/>
            </a:endParaRPr>
          </a:p>
          <a:p>
            <a:pPr marL="742950" lvl="1" indent="-285750">
              <a:lnSpc>
                <a:spcPct val="200000"/>
              </a:lnSpc>
              <a:buFont typeface="Wingdings" panose="05000000000000000000" pitchFamily="2" charset="2"/>
              <a:buChar char="p"/>
            </a:pPr>
            <a:r>
              <a:rPr lang="en-US" altLang="zh-TW" dirty="0">
                <a:solidFill>
                  <a:srgbClr val="000000"/>
                </a:solidFill>
                <a:ea typeface="新細明體" panose="02020500000000000000" pitchFamily="18" charset="-120"/>
              </a:rPr>
              <a:t>Notation to include type definition.</a:t>
            </a:r>
          </a:p>
        </p:txBody>
      </p:sp>
      <p:pic>
        <p:nvPicPr>
          <p:cNvPr id="6" name="图片 5"/>
          <p:cNvPicPr>
            <a:picLocks noChangeAspect="1"/>
          </p:cNvPicPr>
          <p:nvPr/>
        </p:nvPicPr>
        <p:blipFill>
          <a:blip r:embed="rId3"/>
          <a:stretch>
            <a:fillRect/>
          </a:stretch>
        </p:blipFill>
        <p:spPr>
          <a:xfrm>
            <a:off x="2211841" y="2057400"/>
            <a:ext cx="4567918" cy="4284950"/>
          </a:xfrm>
          <a:prstGeom prst="rect">
            <a:avLst/>
          </a:prstGeom>
        </p:spPr>
      </p:pic>
    </p:spTree>
    <p:extLst>
      <p:ext uri="{BB962C8B-B14F-4D97-AF65-F5344CB8AC3E}">
        <p14:creationId xmlns:p14="http://schemas.microsoft.com/office/powerpoint/2010/main" val="27084511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1"/>
          </p:nvPr>
        </p:nvSpPr>
        <p:spPr/>
        <p:txBody>
          <a:bodyPr/>
          <a:lstStyle/>
          <a:p>
            <a:fld id="{81527B9D-8B53-C542-B4A4-B7AE274C943D}" type="slidenum">
              <a:rPr lang="en-US" altLang="en-US" smtClean="0"/>
              <a:pPr/>
              <a:t>17</a:t>
            </a:fld>
            <a:endParaRPr lang="en-US" altLang="en-US"/>
          </a:p>
        </p:txBody>
      </p:sp>
      <p:sp>
        <p:nvSpPr>
          <p:cNvPr id="4" name="矩形 3"/>
          <p:cNvSpPr/>
          <p:nvPr/>
        </p:nvSpPr>
        <p:spPr>
          <a:xfrm>
            <a:off x="-53220" y="860097"/>
            <a:ext cx="6458819" cy="523220"/>
          </a:xfrm>
          <a:prstGeom prst="rect">
            <a:avLst/>
          </a:prstGeom>
        </p:spPr>
        <p:txBody>
          <a:bodyPr wrap="none">
            <a:spAutoFit/>
          </a:bodyPr>
          <a:lstStyle/>
          <a:p>
            <a:r>
              <a:rPr lang="en-GB" altLang="zh-CN" sz="2800" b="1" i="1" dirty="0">
                <a:solidFill>
                  <a:srgbClr val="000000"/>
                </a:solidFill>
                <a:ea typeface="宋体" panose="02010600030101010101" pitchFamily="2" charset="-122"/>
              </a:rPr>
              <a:t>Common Data Representation (CDR)</a:t>
            </a:r>
            <a:endParaRPr lang="zh-CN" altLang="en-US" sz="2800" b="1" i="1" dirty="0">
              <a:solidFill>
                <a:srgbClr val="000000"/>
              </a:solidFill>
            </a:endParaRPr>
          </a:p>
        </p:txBody>
      </p:sp>
      <p:sp>
        <p:nvSpPr>
          <p:cNvPr id="5" name="矩形 4"/>
          <p:cNvSpPr/>
          <p:nvPr/>
        </p:nvSpPr>
        <p:spPr>
          <a:xfrm>
            <a:off x="609600" y="1676400"/>
            <a:ext cx="7772400" cy="3970318"/>
          </a:xfrm>
          <a:prstGeom prst="rect">
            <a:avLst/>
          </a:prstGeom>
        </p:spPr>
        <p:txBody>
          <a:bodyPr wrap="square">
            <a:spAutoFit/>
          </a:bodyPr>
          <a:lstStyle/>
          <a:p>
            <a:pPr marL="373063" indent="-373063">
              <a:lnSpc>
                <a:spcPct val="200000"/>
              </a:lnSpc>
              <a:buFont typeface="Wingdings" panose="05000000000000000000" pitchFamily="2" charset="2"/>
              <a:buChar char="Ø"/>
            </a:pPr>
            <a:r>
              <a:rPr lang="en-GB" altLang="zh-CN" dirty="0">
                <a:solidFill>
                  <a:srgbClr val="000000"/>
                </a:solidFill>
                <a:ea typeface="宋体" panose="02010600030101010101" pitchFamily="2" charset="-122"/>
              </a:rPr>
              <a:t>Presentation layer implementation to support heterogeneity in CORBA (Common Object Request Broker Architecture).</a:t>
            </a:r>
          </a:p>
          <a:p>
            <a:pPr marL="373063" indent="-373063">
              <a:lnSpc>
                <a:spcPct val="200000"/>
              </a:lnSpc>
              <a:buFont typeface="Wingdings" panose="05000000000000000000" pitchFamily="2" charset="2"/>
              <a:buChar char="Ø"/>
            </a:pPr>
            <a:r>
              <a:rPr lang="en-GB" altLang="zh-CN" dirty="0">
                <a:solidFill>
                  <a:srgbClr val="000000"/>
                </a:solidFill>
                <a:ea typeface="宋体" panose="02010600030101010101" pitchFamily="2" charset="-122"/>
              </a:rPr>
              <a:t>Mapping of application layer data types to transport byte stream.</a:t>
            </a:r>
          </a:p>
          <a:p>
            <a:pPr marL="373063" indent="-373063">
              <a:lnSpc>
                <a:spcPct val="200000"/>
              </a:lnSpc>
              <a:buFont typeface="Wingdings" panose="05000000000000000000" pitchFamily="2" charset="2"/>
              <a:buChar char="Ø"/>
            </a:pPr>
            <a:r>
              <a:rPr lang="en-GB" altLang="zh-CN" dirty="0">
                <a:solidFill>
                  <a:srgbClr val="000000"/>
                </a:solidFill>
                <a:ea typeface="宋体" panose="02010600030101010101" pitchFamily="2" charset="-122"/>
              </a:rPr>
              <a:t>Encodings of </a:t>
            </a:r>
          </a:p>
          <a:p>
            <a:pPr marL="1120775" lvl="1" indent="-285750">
              <a:lnSpc>
                <a:spcPct val="200000"/>
              </a:lnSpc>
              <a:buFont typeface="Wingdings" panose="05000000000000000000" pitchFamily="2" charset="2"/>
              <a:buChar char="p"/>
            </a:pPr>
            <a:r>
              <a:rPr lang="en-GB" altLang="zh-CN" dirty="0">
                <a:solidFill>
                  <a:srgbClr val="000000"/>
                </a:solidFill>
                <a:ea typeface="宋体" panose="02010600030101010101" pitchFamily="2" charset="-122"/>
              </a:rPr>
              <a:t>primitive types</a:t>
            </a:r>
          </a:p>
          <a:p>
            <a:pPr marL="1120775" lvl="1" indent="-285750">
              <a:lnSpc>
                <a:spcPct val="200000"/>
              </a:lnSpc>
              <a:buFont typeface="Wingdings" panose="05000000000000000000" pitchFamily="2" charset="2"/>
              <a:buChar char="p"/>
            </a:pPr>
            <a:r>
              <a:rPr lang="en-GB" altLang="zh-CN" dirty="0">
                <a:solidFill>
                  <a:srgbClr val="000000"/>
                </a:solidFill>
                <a:ea typeface="宋体" panose="02010600030101010101" pitchFamily="2" charset="-122"/>
              </a:rPr>
              <a:t>constructed types</a:t>
            </a:r>
          </a:p>
          <a:p>
            <a:pPr marL="1120775" lvl="1" indent="-285750">
              <a:lnSpc>
                <a:spcPct val="200000"/>
              </a:lnSpc>
              <a:buFont typeface="Wingdings" panose="05000000000000000000" pitchFamily="2" charset="2"/>
              <a:buChar char="p"/>
            </a:pPr>
            <a:r>
              <a:rPr lang="en-GB" altLang="zh-CN" dirty="0">
                <a:solidFill>
                  <a:srgbClr val="000000"/>
                </a:solidFill>
                <a:ea typeface="宋体" panose="02010600030101010101" pitchFamily="2" charset="-122"/>
              </a:rPr>
              <a:t>interoperable object references</a:t>
            </a:r>
          </a:p>
        </p:txBody>
      </p:sp>
    </p:spTree>
    <p:extLst>
      <p:ext uri="{BB962C8B-B14F-4D97-AF65-F5344CB8AC3E}">
        <p14:creationId xmlns:p14="http://schemas.microsoft.com/office/powerpoint/2010/main" val="106984247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1"/>
          </p:nvPr>
        </p:nvSpPr>
        <p:spPr/>
        <p:txBody>
          <a:bodyPr/>
          <a:lstStyle/>
          <a:p>
            <a:fld id="{81527B9D-8B53-C542-B4A4-B7AE274C943D}" type="slidenum">
              <a:rPr lang="en-US" altLang="en-US" smtClean="0"/>
              <a:pPr/>
              <a:t>18</a:t>
            </a:fld>
            <a:endParaRPr lang="en-US" altLang="en-US"/>
          </a:p>
        </p:txBody>
      </p:sp>
      <p:sp>
        <p:nvSpPr>
          <p:cNvPr id="4" name="矩形 3"/>
          <p:cNvSpPr/>
          <p:nvPr/>
        </p:nvSpPr>
        <p:spPr>
          <a:xfrm>
            <a:off x="-53220" y="860097"/>
            <a:ext cx="2584362" cy="523220"/>
          </a:xfrm>
          <a:prstGeom prst="rect">
            <a:avLst/>
          </a:prstGeom>
        </p:spPr>
        <p:txBody>
          <a:bodyPr wrap="none">
            <a:spAutoFit/>
          </a:bodyPr>
          <a:lstStyle/>
          <a:p>
            <a:r>
              <a:rPr lang="en-GB" altLang="zh-TW" sz="2800" b="1" i="1" dirty="0">
                <a:solidFill>
                  <a:srgbClr val="000000"/>
                </a:solidFill>
                <a:ea typeface="新細明體" panose="02020500000000000000" pitchFamily="18" charset="-120"/>
              </a:rPr>
              <a:t>CDR Message</a:t>
            </a:r>
            <a:endParaRPr lang="zh-CN" altLang="en-US" sz="2800" b="1" i="1" dirty="0">
              <a:solidFill>
                <a:srgbClr val="000000"/>
              </a:solidFill>
            </a:endParaRPr>
          </a:p>
        </p:txBody>
      </p:sp>
      <p:sp>
        <p:nvSpPr>
          <p:cNvPr id="6" name="Rectangle 3"/>
          <p:cNvSpPr>
            <a:spLocks noChangeArrowheads="1"/>
          </p:cNvSpPr>
          <p:nvPr/>
        </p:nvSpPr>
        <p:spPr bwMode="auto">
          <a:xfrm>
            <a:off x="817562" y="5432425"/>
            <a:ext cx="8153400" cy="2809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en-US" altLang="en-US"/>
          </a:p>
        </p:txBody>
      </p:sp>
      <p:grpSp>
        <p:nvGrpSpPr>
          <p:cNvPr id="7" name="Group 4"/>
          <p:cNvGrpSpPr>
            <a:grpSpLocks/>
          </p:cNvGrpSpPr>
          <p:nvPr/>
        </p:nvGrpSpPr>
        <p:grpSpPr bwMode="auto">
          <a:xfrm>
            <a:off x="838200" y="1905000"/>
            <a:ext cx="7308850" cy="3735388"/>
            <a:chOff x="879" y="978"/>
            <a:chExt cx="4604" cy="2353"/>
          </a:xfrm>
        </p:grpSpPr>
        <p:sp>
          <p:nvSpPr>
            <p:cNvPr id="8" name="Rectangle 5"/>
            <p:cNvSpPr>
              <a:spLocks noChangeArrowheads="1"/>
            </p:cNvSpPr>
            <p:nvPr/>
          </p:nvSpPr>
          <p:spPr bwMode="auto">
            <a:xfrm>
              <a:off x="879" y="3177"/>
              <a:ext cx="1821"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lang="en-GB" altLang="zh-TW" sz="1600">
                  <a:solidFill>
                    <a:srgbClr val="000000"/>
                  </a:solidFill>
                  <a:latin typeface="Arial" panose="020B0604020202020204" pitchFamily="34" charset="0"/>
                  <a:ea typeface="新細明體" panose="02020500000000000000" pitchFamily="18" charset="-120"/>
                </a:rPr>
                <a:t>The flattened form represents a </a:t>
              </a:r>
              <a:endParaRPr lang="en-GB" altLang="zh-TW" sz="1600">
                <a:latin typeface="Arial" panose="020B0604020202020204" pitchFamily="34" charset="0"/>
                <a:ea typeface="新細明體" panose="02020500000000000000" pitchFamily="18" charset="-120"/>
              </a:endParaRPr>
            </a:p>
          </p:txBody>
        </p:sp>
        <p:sp>
          <p:nvSpPr>
            <p:cNvPr id="9" name="Rectangle 6"/>
            <p:cNvSpPr>
              <a:spLocks noChangeArrowheads="1"/>
            </p:cNvSpPr>
            <p:nvPr/>
          </p:nvSpPr>
          <p:spPr bwMode="auto">
            <a:xfrm>
              <a:off x="2680" y="3177"/>
              <a:ext cx="406"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lang="en-GB" altLang="zh-TW" sz="1600" i="1">
                  <a:solidFill>
                    <a:srgbClr val="000000"/>
                  </a:solidFill>
                  <a:latin typeface="Arial" panose="020B0604020202020204" pitchFamily="34" charset="0"/>
                  <a:ea typeface="新細明體" panose="02020500000000000000" pitchFamily="18" charset="-120"/>
                </a:rPr>
                <a:t>Person</a:t>
              </a:r>
              <a:endParaRPr lang="en-GB" altLang="zh-TW" sz="1600">
                <a:latin typeface="Arial" panose="020B0604020202020204" pitchFamily="34" charset="0"/>
                <a:ea typeface="新細明體" panose="02020500000000000000" pitchFamily="18" charset="-120"/>
              </a:endParaRPr>
            </a:p>
          </p:txBody>
        </p:sp>
        <p:sp>
          <p:nvSpPr>
            <p:cNvPr id="10" name="Rectangle 7"/>
            <p:cNvSpPr>
              <a:spLocks noChangeArrowheads="1"/>
            </p:cNvSpPr>
            <p:nvPr/>
          </p:nvSpPr>
          <p:spPr bwMode="auto">
            <a:xfrm>
              <a:off x="3078" y="3177"/>
              <a:ext cx="2405"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lang="zh-TW" altLang="en-GB" sz="1600">
                  <a:solidFill>
                    <a:srgbClr val="000000"/>
                  </a:solidFill>
                  <a:latin typeface="Arial" panose="020B0604020202020204" pitchFamily="34" charset="0"/>
                  <a:ea typeface="新細明體" panose="02020500000000000000" pitchFamily="18" charset="-120"/>
                </a:rPr>
                <a:t> </a:t>
              </a:r>
              <a:r>
                <a:rPr lang="en-GB" altLang="zh-TW" sz="1600">
                  <a:solidFill>
                    <a:srgbClr val="000000"/>
                  </a:solidFill>
                  <a:latin typeface="Arial" panose="020B0604020202020204" pitchFamily="34" charset="0"/>
                  <a:ea typeface="新細明體" panose="02020500000000000000" pitchFamily="18" charset="-120"/>
                </a:rPr>
                <a:t>struct with value: {‘Smith’, ‘London’, 1934}</a:t>
              </a:r>
              <a:endParaRPr lang="en-GB" altLang="zh-TW" sz="1600">
                <a:latin typeface="Arial" panose="020B0604020202020204" pitchFamily="34" charset="0"/>
                <a:ea typeface="新細明體" panose="02020500000000000000" pitchFamily="18" charset="-120"/>
              </a:endParaRPr>
            </a:p>
          </p:txBody>
        </p:sp>
        <p:sp>
          <p:nvSpPr>
            <p:cNvPr id="11" name="Rectangle 8"/>
            <p:cNvSpPr>
              <a:spLocks noChangeArrowheads="1"/>
            </p:cNvSpPr>
            <p:nvPr/>
          </p:nvSpPr>
          <p:spPr bwMode="auto">
            <a:xfrm>
              <a:off x="1249" y="1340"/>
              <a:ext cx="2569" cy="1550"/>
            </a:xfrm>
            <a:prstGeom prst="rect">
              <a:avLst/>
            </a:prstGeom>
            <a:noFill/>
            <a:ln w="349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en-US" altLang="en-US"/>
            </a:p>
          </p:txBody>
        </p:sp>
        <p:sp>
          <p:nvSpPr>
            <p:cNvPr id="12" name="Rectangle 9"/>
            <p:cNvSpPr>
              <a:spLocks noChangeArrowheads="1"/>
            </p:cNvSpPr>
            <p:nvPr/>
          </p:nvSpPr>
          <p:spPr bwMode="auto">
            <a:xfrm>
              <a:off x="1360" y="1406"/>
              <a:ext cx="228"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lang="en-GB" altLang="zh-TW" sz="1900">
                  <a:solidFill>
                    <a:srgbClr val="000000"/>
                  </a:solidFill>
                  <a:latin typeface="Times" panose="02020603050405020304" pitchFamily="18" charset="0"/>
                  <a:ea typeface="新細明體" panose="02020500000000000000" pitchFamily="18" charset="-120"/>
                </a:rPr>
                <a:t>0–3</a:t>
              </a:r>
              <a:endParaRPr lang="en-GB" altLang="zh-TW">
                <a:latin typeface="Times" panose="02020603050405020304" pitchFamily="18" charset="0"/>
                <a:ea typeface="新細明體" panose="02020500000000000000" pitchFamily="18" charset="-120"/>
              </a:endParaRPr>
            </a:p>
          </p:txBody>
        </p:sp>
        <p:sp>
          <p:nvSpPr>
            <p:cNvPr id="13" name="Rectangle 10"/>
            <p:cNvSpPr>
              <a:spLocks noChangeArrowheads="1"/>
            </p:cNvSpPr>
            <p:nvPr/>
          </p:nvSpPr>
          <p:spPr bwMode="auto">
            <a:xfrm>
              <a:off x="1360" y="1613"/>
              <a:ext cx="228"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lang="en-GB" altLang="zh-TW" sz="1900">
                  <a:solidFill>
                    <a:srgbClr val="000000"/>
                  </a:solidFill>
                  <a:latin typeface="Times" panose="02020603050405020304" pitchFamily="18" charset="0"/>
                  <a:ea typeface="新細明體" panose="02020500000000000000" pitchFamily="18" charset="-120"/>
                </a:rPr>
                <a:t>4–7</a:t>
              </a:r>
              <a:endParaRPr lang="en-GB" altLang="zh-TW">
                <a:latin typeface="Times" panose="02020603050405020304" pitchFamily="18" charset="0"/>
                <a:ea typeface="新細明體" panose="02020500000000000000" pitchFamily="18" charset="-120"/>
              </a:endParaRPr>
            </a:p>
          </p:txBody>
        </p:sp>
        <p:sp>
          <p:nvSpPr>
            <p:cNvPr id="14" name="Rectangle 11"/>
            <p:cNvSpPr>
              <a:spLocks noChangeArrowheads="1"/>
            </p:cNvSpPr>
            <p:nvPr/>
          </p:nvSpPr>
          <p:spPr bwMode="auto">
            <a:xfrm>
              <a:off x="1360" y="1819"/>
              <a:ext cx="304"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lang="en-GB" altLang="zh-TW" sz="1900">
                  <a:solidFill>
                    <a:srgbClr val="000000"/>
                  </a:solidFill>
                  <a:latin typeface="Times" panose="02020603050405020304" pitchFamily="18" charset="0"/>
                  <a:ea typeface="新細明體" panose="02020500000000000000" pitchFamily="18" charset="-120"/>
                </a:rPr>
                <a:t>8–11</a:t>
              </a:r>
              <a:endParaRPr lang="en-GB" altLang="zh-TW">
                <a:latin typeface="Times" panose="02020603050405020304" pitchFamily="18" charset="0"/>
                <a:ea typeface="新細明體" panose="02020500000000000000" pitchFamily="18" charset="-120"/>
              </a:endParaRPr>
            </a:p>
          </p:txBody>
        </p:sp>
        <p:sp>
          <p:nvSpPr>
            <p:cNvPr id="15" name="Rectangle 12"/>
            <p:cNvSpPr>
              <a:spLocks noChangeArrowheads="1"/>
            </p:cNvSpPr>
            <p:nvPr/>
          </p:nvSpPr>
          <p:spPr bwMode="auto">
            <a:xfrm>
              <a:off x="1360" y="2026"/>
              <a:ext cx="380"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lang="en-GB" altLang="zh-TW" sz="1900">
                  <a:solidFill>
                    <a:srgbClr val="000000"/>
                  </a:solidFill>
                  <a:latin typeface="Times" panose="02020603050405020304" pitchFamily="18" charset="0"/>
                  <a:ea typeface="新細明體" panose="02020500000000000000" pitchFamily="18" charset="-120"/>
                </a:rPr>
                <a:t>12–15</a:t>
              </a:r>
              <a:endParaRPr lang="en-GB" altLang="zh-TW">
                <a:latin typeface="Times" panose="02020603050405020304" pitchFamily="18" charset="0"/>
                <a:ea typeface="新細明體" panose="02020500000000000000" pitchFamily="18" charset="-120"/>
              </a:endParaRPr>
            </a:p>
          </p:txBody>
        </p:sp>
        <p:sp>
          <p:nvSpPr>
            <p:cNvPr id="16" name="Rectangle 13"/>
            <p:cNvSpPr>
              <a:spLocks noChangeArrowheads="1"/>
            </p:cNvSpPr>
            <p:nvPr/>
          </p:nvSpPr>
          <p:spPr bwMode="auto">
            <a:xfrm>
              <a:off x="1360" y="2262"/>
              <a:ext cx="380"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lang="en-GB" altLang="zh-TW" sz="1900">
                  <a:solidFill>
                    <a:srgbClr val="000000"/>
                  </a:solidFill>
                  <a:latin typeface="Times" panose="02020603050405020304" pitchFamily="18" charset="0"/>
                  <a:ea typeface="新細明體" panose="02020500000000000000" pitchFamily="18" charset="-120"/>
                </a:rPr>
                <a:t>16–19</a:t>
              </a:r>
              <a:endParaRPr lang="en-GB" altLang="zh-TW">
                <a:latin typeface="Times" panose="02020603050405020304" pitchFamily="18" charset="0"/>
                <a:ea typeface="新細明體" panose="02020500000000000000" pitchFamily="18" charset="-120"/>
              </a:endParaRPr>
            </a:p>
          </p:txBody>
        </p:sp>
        <p:sp>
          <p:nvSpPr>
            <p:cNvPr id="17" name="Rectangle 14"/>
            <p:cNvSpPr>
              <a:spLocks noChangeArrowheads="1"/>
            </p:cNvSpPr>
            <p:nvPr/>
          </p:nvSpPr>
          <p:spPr bwMode="auto">
            <a:xfrm>
              <a:off x="1360" y="2483"/>
              <a:ext cx="355"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lang="en-GB" altLang="zh-TW" sz="1900">
                  <a:solidFill>
                    <a:srgbClr val="000000"/>
                  </a:solidFill>
                  <a:latin typeface="Times" panose="02020603050405020304" pitchFamily="18" charset="0"/>
                  <a:ea typeface="新細明體" panose="02020500000000000000" pitchFamily="18" charset="-120"/>
                </a:rPr>
                <a:t>20-23</a:t>
              </a:r>
              <a:endParaRPr lang="en-GB" altLang="zh-TW">
                <a:latin typeface="Times" panose="02020603050405020304" pitchFamily="18" charset="0"/>
                <a:ea typeface="新細明體" panose="02020500000000000000" pitchFamily="18" charset="-120"/>
              </a:endParaRPr>
            </a:p>
          </p:txBody>
        </p:sp>
        <p:sp>
          <p:nvSpPr>
            <p:cNvPr id="18" name="Rectangle 15"/>
            <p:cNvSpPr>
              <a:spLocks noChangeArrowheads="1"/>
            </p:cNvSpPr>
            <p:nvPr/>
          </p:nvSpPr>
          <p:spPr bwMode="auto">
            <a:xfrm>
              <a:off x="1360" y="2705"/>
              <a:ext cx="380"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lang="en-GB" altLang="zh-TW" sz="1900">
                  <a:solidFill>
                    <a:srgbClr val="000000"/>
                  </a:solidFill>
                  <a:latin typeface="Times" panose="02020603050405020304" pitchFamily="18" charset="0"/>
                  <a:ea typeface="新細明體" panose="02020500000000000000" pitchFamily="18" charset="-120"/>
                </a:rPr>
                <a:t>24–27</a:t>
              </a:r>
              <a:endParaRPr lang="en-GB" altLang="zh-TW">
                <a:latin typeface="Times" panose="02020603050405020304" pitchFamily="18" charset="0"/>
                <a:ea typeface="新細明體" panose="02020500000000000000" pitchFamily="18" charset="-120"/>
              </a:endParaRPr>
            </a:p>
          </p:txBody>
        </p:sp>
        <p:sp>
          <p:nvSpPr>
            <p:cNvPr id="19" name="Rectangle 16"/>
            <p:cNvSpPr>
              <a:spLocks noChangeArrowheads="1"/>
            </p:cNvSpPr>
            <p:nvPr/>
          </p:nvSpPr>
          <p:spPr bwMode="auto">
            <a:xfrm>
              <a:off x="2796" y="1376"/>
              <a:ext cx="91"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lang="en-GB" altLang="zh-TW" sz="1900">
                  <a:solidFill>
                    <a:srgbClr val="000000"/>
                  </a:solidFill>
                  <a:latin typeface="Courier" charset="0"/>
                  <a:ea typeface="新細明體" panose="02020500000000000000" pitchFamily="18" charset="-120"/>
                </a:rPr>
                <a:t>5</a:t>
              </a:r>
              <a:endParaRPr lang="en-GB" altLang="zh-TW">
                <a:latin typeface="Times" panose="02020603050405020304" pitchFamily="18" charset="0"/>
                <a:ea typeface="新細明體" panose="02020500000000000000" pitchFamily="18" charset="-120"/>
              </a:endParaRPr>
            </a:p>
          </p:txBody>
        </p:sp>
        <p:sp>
          <p:nvSpPr>
            <p:cNvPr id="20" name="Rectangle 17"/>
            <p:cNvSpPr>
              <a:spLocks noChangeArrowheads="1"/>
            </p:cNvSpPr>
            <p:nvPr/>
          </p:nvSpPr>
          <p:spPr bwMode="auto">
            <a:xfrm>
              <a:off x="2796" y="1598"/>
              <a:ext cx="547"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lang="en-GB" altLang="zh-TW" sz="1900">
                  <a:solidFill>
                    <a:srgbClr val="000000"/>
                  </a:solidFill>
                  <a:latin typeface="Courier" charset="0"/>
                  <a:ea typeface="新細明體" panose="02020500000000000000" pitchFamily="18" charset="-120"/>
                </a:rPr>
                <a:t>"Smit"</a:t>
              </a:r>
              <a:endParaRPr lang="en-GB" altLang="zh-TW">
                <a:latin typeface="Times" panose="02020603050405020304" pitchFamily="18" charset="0"/>
                <a:ea typeface="新細明體" panose="02020500000000000000" pitchFamily="18" charset="-120"/>
              </a:endParaRPr>
            </a:p>
          </p:txBody>
        </p:sp>
        <p:sp>
          <p:nvSpPr>
            <p:cNvPr id="21" name="Rectangle 18"/>
            <p:cNvSpPr>
              <a:spLocks noChangeArrowheads="1"/>
            </p:cNvSpPr>
            <p:nvPr/>
          </p:nvSpPr>
          <p:spPr bwMode="auto">
            <a:xfrm>
              <a:off x="2796" y="1804"/>
              <a:ext cx="547"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lang="en-GB" altLang="zh-TW" sz="1900">
                  <a:solidFill>
                    <a:srgbClr val="000000"/>
                  </a:solidFill>
                  <a:latin typeface="Courier" charset="0"/>
                  <a:ea typeface="新細明體" panose="02020500000000000000" pitchFamily="18" charset="-120"/>
                </a:rPr>
                <a:t>"h___"</a:t>
              </a:r>
              <a:endParaRPr lang="en-GB" altLang="zh-TW">
                <a:latin typeface="Times" panose="02020603050405020304" pitchFamily="18" charset="0"/>
                <a:ea typeface="新細明體" panose="02020500000000000000" pitchFamily="18" charset="-120"/>
              </a:endParaRPr>
            </a:p>
          </p:txBody>
        </p:sp>
        <p:sp>
          <p:nvSpPr>
            <p:cNvPr id="22" name="Rectangle 19"/>
            <p:cNvSpPr>
              <a:spLocks noChangeArrowheads="1"/>
            </p:cNvSpPr>
            <p:nvPr/>
          </p:nvSpPr>
          <p:spPr bwMode="auto">
            <a:xfrm>
              <a:off x="2796" y="2026"/>
              <a:ext cx="182"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lang="zh-TW" altLang="en-GB" sz="1900">
                  <a:solidFill>
                    <a:srgbClr val="000000"/>
                  </a:solidFill>
                  <a:latin typeface="Courier" charset="0"/>
                  <a:ea typeface="新細明體" panose="02020500000000000000" pitchFamily="18" charset="-120"/>
                </a:rPr>
                <a:t> </a:t>
              </a:r>
              <a:r>
                <a:rPr lang="en-GB" altLang="zh-TW" sz="1900">
                  <a:solidFill>
                    <a:srgbClr val="000000"/>
                  </a:solidFill>
                  <a:latin typeface="Courier" charset="0"/>
                  <a:ea typeface="新細明體" panose="02020500000000000000" pitchFamily="18" charset="-120"/>
                </a:rPr>
                <a:t>6</a:t>
              </a:r>
              <a:endParaRPr lang="en-GB" altLang="zh-TW">
                <a:latin typeface="Times" panose="02020603050405020304" pitchFamily="18" charset="0"/>
                <a:ea typeface="新細明體" panose="02020500000000000000" pitchFamily="18" charset="-120"/>
              </a:endParaRPr>
            </a:p>
          </p:txBody>
        </p:sp>
        <p:sp>
          <p:nvSpPr>
            <p:cNvPr id="23" name="Rectangle 20"/>
            <p:cNvSpPr>
              <a:spLocks noChangeArrowheads="1"/>
            </p:cNvSpPr>
            <p:nvPr/>
          </p:nvSpPr>
          <p:spPr bwMode="auto">
            <a:xfrm>
              <a:off x="2796" y="2233"/>
              <a:ext cx="547"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lang="en-GB" altLang="zh-TW" sz="1900">
                  <a:solidFill>
                    <a:srgbClr val="000000"/>
                  </a:solidFill>
                  <a:latin typeface="Courier" charset="0"/>
                  <a:ea typeface="新細明體" panose="02020500000000000000" pitchFamily="18" charset="-120"/>
                </a:rPr>
                <a:t>"Lond"</a:t>
              </a:r>
              <a:endParaRPr lang="en-GB" altLang="zh-TW">
                <a:latin typeface="Times" panose="02020603050405020304" pitchFamily="18" charset="0"/>
                <a:ea typeface="新細明體" panose="02020500000000000000" pitchFamily="18" charset="-120"/>
              </a:endParaRPr>
            </a:p>
          </p:txBody>
        </p:sp>
        <p:sp>
          <p:nvSpPr>
            <p:cNvPr id="24" name="Rectangle 21"/>
            <p:cNvSpPr>
              <a:spLocks noChangeArrowheads="1"/>
            </p:cNvSpPr>
            <p:nvPr/>
          </p:nvSpPr>
          <p:spPr bwMode="auto">
            <a:xfrm>
              <a:off x="2796" y="2454"/>
              <a:ext cx="547"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lang="en-GB" altLang="zh-TW" sz="1900">
                  <a:solidFill>
                    <a:srgbClr val="000000"/>
                  </a:solidFill>
                  <a:latin typeface="Courier" charset="0"/>
                  <a:ea typeface="新細明體" panose="02020500000000000000" pitchFamily="18" charset="-120"/>
                </a:rPr>
                <a:t>"on__"</a:t>
              </a:r>
              <a:endParaRPr lang="en-GB" altLang="zh-TW">
                <a:latin typeface="Times" panose="02020603050405020304" pitchFamily="18" charset="0"/>
                <a:ea typeface="新細明體" panose="02020500000000000000" pitchFamily="18" charset="-120"/>
              </a:endParaRPr>
            </a:p>
          </p:txBody>
        </p:sp>
        <p:sp>
          <p:nvSpPr>
            <p:cNvPr id="25" name="Rectangle 22"/>
            <p:cNvSpPr>
              <a:spLocks noChangeArrowheads="1"/>
            </p:cNvSpPr>
            <p:nvPr/>
          </p:nvSpPr>
          <p:spPr bwMode="auto">
            <a:xfrm>
              <a:off x="2796" y="2675"/>
              <a:ext cx="365"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lang="en-GB" altLang="zh-TW" sz="1900">
                  <a:solidFill>
                    <a:srgbClr val="000000"/>
                  </a:solidFill>
                  <a:latin typeface="Courier" charset="0"/>
                  <a:ea typeface="新細明體" panose="02020500000000000000" pitchFamily="18" charset="-120"/>
                </a:rPr>
                <a:t>1934</a:t>
              </a:r>
              <a:endParaRPr lang="en-GB" altLang="zh-TW">
                <a:latin typeface="Times" panose="02020603050405020304" pitchFamily="18" charset="0"/>
                <a:ea typeface="新細明體" panose="02020500000000000000" pitchFamily="18" charset="-120"/>
              </a:endParaRPr>
            </a:p>
          </p:txBody>
        </p:sp>
        <p:sp>
          <p:nvSpPr>
            <p:cNvPr id="26" name="Rectangle 23"/>
            <p:cNvSpPr>
              <a:spLocks noChangeArrowheads="1"/>
            </p:cNvSpPr>
            <p:nvPr/>
          </p:nvSpPr>
          <p:spPr bwMode="auto">
            <a:xfrm>
              <a:off x="1350" y="993"/>
              <a:ext cx="523"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lang="en-GB" altLang="zh-TW" sz="1900" i="1">
                  <a:solidFill>
                    <a:srgbClr val="000000"/>
                  </a:solidFill>
                  <a:latin typeface="Times" panose="02020603050405020304" pitchFamily="18" charset="0"/>
                  <a:ea typeface="新細明體" panose="02020500000000000000" pitchFamily="18" charset="-120"/>
                </a:rPr>
                <a:t>index in </a:t>
              </a:r>
              <a:endParaRPr lang="en-GB" altLang="zh-TW">
                <a:latin typeface="Times" panose="02020603050405020304" pitchFamily="18" charset="0"/>
                <a:ea typeface="新細明體" panose="02020500000000000000" pitchFamily="18" charset="-120"/>
              </a:endParaRPr>
            </a:p>
          </p:txBody>
        </p:sp>
        <p:sp>
          <p:nvSpPr>
            <p:cNvPr id="27" name="Rectangle 24"/>
            <p:cNvSpPr>
              <a:spLocks noChangeArrowheads="1"/>
            </p:cNvSpPr>
            <p:nvPr/>
          </p:nvSpPr>
          <p:spPr bwMode="auto">
            <a:xfrm>
              <a:off x="1350" y="1155"/>
              <a:ext cx="1064"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lang="en-GB" altLang="zh-TW" sz="1900" i="1">
                  <a:solidFill>
                    <a:srgbClr val="000000"/>
                  </a:solidFill>
                  <a:latin typeface="Times" panose="02020603050405020304" pitchFamily="18" charset="0"/>
                  <a:ea typeface="新細明體" panose="02020500000000000000" pitchFamily="18" charset="-120"/>
                </a:rPr>
                <a:t>sequence of bytes</a:t>
              </a:r>
              <a:endParaRPr lang="en-GB" altLang="zh-TW">
                <a:latin typeface="Times" panose="02020603050405020304" pitchFamily="18" charset="0"/>
                <a:ea typeface="新細明體" panose="02020500000000000000" pitchFamily="18" charset="-120"/>
              </a:endParaRPr>
            </a:p>
          </p:txBody>
        </p:sp>
        <p:sp>
          <p:nvSpPr>
            <p:cNvPr id="28" name="Rectangle 25"/>
            <p:cNvSpPr>
              <a:spLocks noChangeArrowheads="1"/>
            </p:cNvSpPr>
            <p:nvPr/>
          </p:nvSpPr>
          <p:spPr bwMode="auto">
            <a:xfrm>
              <a:off x="2990" y="1155"/>
              <a:ext cx="435"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lang="en-GB" altLang="zh-TW" sz="1900">
                  <a:solidFill>
                    <a:srgbClr val="000000"/>
                  </a:solidFill>
                  <a:latin typeface="Times" panose="02020603050405020304" pitchFamily="18" charset="0"/>
                  <a:ea typeface="新細明體" panose="02020500000000000000" pitchFamily="18" charset="-120"/>
                </a:rPr>
                <a:t>4 bytes</a:t>
              </a:r>
              <a:endParaRPr lang="en-GB" altLang="zh-TW">
                <a:latin typeface="Times" panose="02020603050405020304" pitchFamily="18" charset="0"/>
                <a:ea typeface="新細明體" panose="02020500000000000000" pitchFamily="18" charset="-120"/>
              </a:endParaRPr>
            </a:p>
          </p:txBody>
        </p:sp>
        <p:sp>
          <p:nvSpPr>
            <p:cNvPr id="29" name="Freeform 26"/>
            <p:cNvSpPr>
              <a:spLocks/>
            </p:cNvSpPr>
            <p:nvPr/>
          </p:nvSpPr>
          <p:spPr bwMode="auto">
            <a:xfrm>
              <a:off x="2607" y="1192"/>
              <a:ext cx="89" cy="59"/>
            </a:xfrm>
            <a:custGeom>
              <a:avLst/>
              <a:gdLst>
                <a:gd name="T0" fmla="*/ 89 w 89"/>
                <a:gd name="T1" fmla="*/ 30 h 59"/>
                <a:gd name="T2" fmla="*/ 89 w 89"/>
                <a:gd name="T3" fmla="*/ 59 h 59"/>
                <a:gd name="T4" fmla="*/ 0 w 89"/>
                <a:gd name="T5" fmla="*/ 30 h 59"/>
                <a:gd name="T6" fmla="*/ 89 w 89"/>
                <a:gd name="T7" fmla="*/ 0 h 59"/>
                <a:gd name="T8" fmla="*/ 89 w 89"/>
                <a:gd name="T9" fmla="*/ 30 h 5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9" h="59">
                  <a:moveTo>
                    <a:pt x="89" y="30"/>
                  </a:moveTo>
                  <a:lnTo>
                    <a:pt x="89" y="59"/>
                  </a:lnTo>
                  <a:lnTo>
                    <a:pt x="0" y="30"/>
                  </a:lnTo>
                  <a:lnTo>
                    <a:pt x="89" y="0"/>
                  </a:lnTo>
                  <a:lnTo>
                    <a:pt x="89" y="30"/>
                  </a:lnTo>
                  <a:close/>
                </a:path>
              </a:pathLst>
            </a:custGeom>
            <a:solidFill>
              <a:srgbClr val="000000"/>
            </a:solidFill>
            <a:ln w="34925">
              <a:solidFill>
                <a:srgbClr val="000000"/>
              </a:solidFill>
              <a:prstDash val="solid"/>
              <a:round/>
              <a:headEnd/>
              <a:tailEnd/>
            </a:ln>
          </p:spPr>
          <p:txBody>
            <a:bodyPr/>
            <a:lstStyle/>
            <a:p>
              <a:endParaRPr lang="zh-CN" altLang="en-US"/>
            </a:p>
          </p:txBody>
        </p:sp>
        <p:sp>
          <p:nvSpPr>
            <p:cNvPr id="30" name="Line 27"/>
            <p:cNvSpPr>
              <a:spLocks noChangeShapeType="1"/>
            </p:cNvSpPr>
            <p:nvPr/>
          </p:nvSpPr>
          <p:spPr bwMode="auto">
            <a:xfrm flipH="1">
              <a:off x="2711" y="1222"/>
              <a:ext cx="103" cy="1"/>
            </a:xfrm>
            <a:prstGeom prst="line">
              <a:avLst/>
            </a:prstGeom>
            <a:noFill/>
            <a:ln w="349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 name="Freeform 28"/>
            <p:cNvSpPr>
              <a:spLocks/>
            </p:cNvSpPr>
            <p:nvPr/>
          </p:nvSpPr>
          <p:spPr bwMode="auto">
            <a:xfrm>
              <a:off x="3655" y="1207"/>
              <a:ext cx="89" cy="59"/>
            </a:xfrm>
            <a:custGeom>
              <a:avLst/>
              <a:gdLst>
                <a:gd name="T0" fmla="*/ 0 w 89"/>
                <a:gd name="T1" fmla="*/ 30 h 59"/>
                <a:gd name="T2" fmla="*/ 0 w 89"/>
                <a:gd name="T3" fmla="*/ 0 h 59"/>
                <a:gd name="T4" fmla="*/ 89 w 89"/>
                <a:gd name="T5" fmla="*/ 30 h 59"/>
                <a:gd name="T6" fmla="*/ 0 w 89"/>
                <a:gd name="T7" fmla="*/ 59 h 59"/>
                <a:gd name="T8" fmla="*/ 0 w 89"/>
                <a:gd name="T9" fmla="*/ 30 h 5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9" h="59">
                  <a:moveTo>
                    <a:pt x="0" y="30"/>
                  </a:moveTo>
                  <a:lnTo>
                    <a:pt x="0" y="0"/>
                  </a:lnTo>
                  <a:lnTo>
                    <a:pt x="89" y="30"/>
                  </a:lnTo>
                  <a:lnTo>
                    <a:pt x="0" y="59"/>
                  </a:lnTo>
                  <a:lnTo>
                    <a:pt x="0" y="30"/>
                  </a:lnTo>
                  <a:close/>
                </a:path>
              </a:pathLst>
            </a:custGeom>
            <a:solidFill>
              <a:srgbClr val="000000"/>
            </a:solidFill>
            <a:ln w="34925">
              <a:solidFill>
                <a:srgbClr val="000000"/>
              </a:solidFill>
              <a:prstDash val="solid"/>
              <a:round/>
              <a:headEnd/>
              <a:tailEnd/>
            </a:ln>
          </p:spPr>
          <p:txBody>
            <a:bodyPr/>
            <a:lstStyle/>
            <a:p>
              <a:endParaRPr lang="zh-CN" altLang="en-US"/>
            </a:p>
          </p:txBody>
        </p:sp>
        <p:sp>
          <p:nvSpPr>
            <p:cNvPr id="32" name="Line 29"/>
            <p:cNvSpPr>
              <a:spLocks noChangeShapeType="1"/>
            </p:cNvSpPr>
            <p:nvPr/>
          </p:nvSpPr>
          <p:spPr bwMode="auto">
            <a:xfrm>
              <a:off x="3508" y="1237"/>
              <a:ext cx="133" cy="1"/>
            </a:xfrm>
            <a:prstGeom prst="line">
              <a:avLst/>
            </a:prstGeom>
            <a:noFill/>
            <a:ln w="349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3" name="Rectangle 30"/>
            <p:cNvSpPr>
              <a:spLocks noChangeArrowheads="1"/>
            </p:cNvSpPr>
            <p:nvPr/>
          </p:nvSpPr>
          <p:spPr bwMode="auto">
            <a:xfrm>
              <a:off x="3977" y="978"/>
              <a:ext cx="359"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lang="en-GB" altLang="zh-TW" sz="1900" i="1">
                  <a:solidFill>
                    <a:srgbClr val="000000"/>
                  </a:solidFill>
                  <a:latin typeface="Times" panose="02020603050405020304" pitchFamily="18" charset="0"/>
                  <a:ea typeface="新細明體" panose="02020500000000000000" pitchFamily="18" charset="-120"/>
                </a:rPr>
                <a:t>notes </a:t>
              </a:r>
              <a:endParaRPr lang="en-GB" altLang="zh-TW">
                <a:latin typeface="Times" panose="02020603050405020304" pitchFamily="18" charset="0"/>
                <a:ea typeface="新細明體" panose="02020500000000000000" pitchFamily="18" charset="-120"/>
              </a:endParaRPr>
            </a:p>
          </p:txBody>
        </p:sp>
        <p:sp>
          <p:nvSpPr>
            <p:cNvPr id="34" name="Rectangle 31"/>
            <p:cNvSpPr>
              <a:spLocks noChangeArrowheads="1"/>
            </p:cNvSpPr>
            <p:nvPr/>
          </p:nvSpPr>
          <p:spPr bwMode="auto">
            <a:xfrm>
              <a:off x="3977" y="1125"/>
              <a:ext cx="1077"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lang="en-GB" altLang="zh-TW" sz="1900" i="1">
                  <a:solidFill>
                    <a:srgbClr val="000000"/>
                  </a:solidFill>
                  <a:latin typeface="Times" panose="02020603050405020304" pitchFamily="18" charset="0"/>
                  <a:ea typeface="新細明體" panose="02020500000000000000" pitchFamily="18" charset="-120"/>
                </a:rPr>
                <a:t>on representation</a:t>
              </a:r>
              <a:endParaRPr lang="en-GB" altLang="zh-TW">
                <a:latin typeface="Times" panose="02020603050405020304" pitchFamily="18" charset="0"/>
                <a:ea typeface="新細明體" panose="02020500000000000000" pitchFamily="18" charset="-120"/>
              </a:endParaRPr>
            </a:p>
          </p:txBody>
        </p:sp>
        <p:sp>
          <p:nvSpPr>
            <p:cNvPr id="35" name="Rectangle 32"/>
            <p:cNvSpPr>
              <a:spLocks noChangeArrowheads="1"/>
            </p:cNvSpPr>
            <p:nvPr/>
          </p:nvSpPr>
          <p:spPr bwMode="auto">
            <a:xfrm>
              <a:off x="3958" y="1362"/>
              <a:ext cx="929"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lang="en-GB" altLang="zh-TW" sz="1900" i="1">
                  <a:solidFill>
                    <a:srgbClr val="000000"/>
                  </a:solidFill>
                  <a:latin typeface="Times" panose="02020603050405020304" pitchFamily="18" charset="0"/>
                  <a:ea typeface="新細明體" panose="02020500000000000000" pitchFamily="18" charset="-120"/>
                </a:rPr>
                <a:t>length of string</a:t>
              </a:r>
              <a:endParaRPr lang="en-GB" altLang="zh-TW">
                <a:latin typeface="Times" panose="02020603050405020304" pitchFamily="18" charset="0"/>
                <a:ea typeface="新細明體" panose="02020500000000000000" pitchFamily="18" charset="-120"/>
              </a:endParaRPr>
            </a:p>
          </p:txBody>
        </p:sp>
        <p:sp>
          <p:nvSpPr>
            <p:cNvPr id="36" name="Rectangle 33"/>
            <p:cNvSpPr>
              <a:spLocks noChangeArrowheads="1"/>
            </p:cNvSpPr>
            <p:nvPr/>
          </p:nvSpPr>
          <p:spPr bwMode="auto">
            <a:xfrm>
              <a:off x="3958" y="1627"/>
              <a:ext cx="447"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lang="zh-TW" altLang="en-GB" sz="1900" i="1">
                  <a:solidFill>
                    <a:srgbClr val="000000"/>
                  </a:solidFill>
                  <a:latin typeface="Times" panose="02020603050405020304" pitchFamily="18" charset="0"/>
                  <a:ea typeface="新細明體" panose="02020500000000000000" pitchFamily="18" charset="-120"/>
                </a:rPr>
                <a:t>‘</a:t>
              </a:r>
              <a:r>
                <a:rPr lang="en-GB" altLang="zh-TW" sz="1900" i="1">
                  <a:solidFill>
                    <a:srgbClr val="000000"/>
                  </a:solidFill>
                  <a:latin typeface="Times" panose="02020603050405020304" pitchFamily="18" charset="0"/>
                  <a:ea typeface="新細明體" panose="02020500000000000000" pitchFamily="18" charset="-120"/>
                </a:rPr>
                <a:t>Smith’</a:t>
              </a:r>
              <a:endParaRPr lang="en-GB" altLang="zh-TW">
                <a:latin typeface="Times" panose="02020603050405020304" pitchFamily="18" charset="0"/>
                <a:ea typeface="新細明體" panose="02020500000000000000" pitchFamily="18" charset="-120"/>
              </a:endParaRPr>
            </a:p>
          </p:txBody>
        </p:sp>
        <p:sp>
          <p:nvSpPr>
            <p:cNvPr id="37" name="Rectangle 34"/>
            <p:cNvSpPr>
              <a:spLocks noChangeArrowheads="1"/>
            </p:cNvSpPr>
            <p:nvPr/>
          </p:nvSpPr>
          <p:spPr bwMode="auto">
            <a:xfrm>
              <a:off x="3958" y="2055"/>
              <a:ext cx="929"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lang="en-GB" altLang="zh-TW" sz="1900" i="1">
                  <a:solidFill>
                    <a:srgbClr val="000000"/>
                  </a:solidFill>
                  <a:latin typeface="Times" panose="02020603050405020304" pitchFamily="18" charset="0"/>
                  <a:ea typeface="新細明體" panose="02020500000000000000" pitchFamily="18" charset="-120"/>
                </a:rPr>
                <a:t>length of string</a:t>
              </a:r>
              <a:endParaRPr lang="en-GB" altLang="zh-TW">
                <a:latin typeface="Times" panose="02020603050405020304" pitchFamily="18" charset="0"/>
                <a:ea typeface="新細明體" panose="02020500000000000000" pitchFamily="18" charset="-120"/>
              </a:endParaRPr>
            </a:p>
          </p:txBody>
        </p:sp>
        <p:sp>
          <p:nvSpPr>
            <p:cNvPr id="38" name="Rectangle 35"/>
            <p:cNvSpPr>
              <a:spLocks noChangeArrowheads="1"/>
            </p:cNvSpPr>
            <p:nvPr/>
          </p:nvSpPr>
          <p:spPr bwMode="auto">
            <a:xfrm>
              <a:off x="3958" y="2277"/>
              <a:ext cx="566"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lang="zh-TW" altLang="en-GB" sz="1900" i="1">
                  <a:solidFill>
                    <a:srgbClr val="000000"/>
                  </a:solidFill>
                  <a:latin typeface="Times" panose="02020603050405020304" pitchFamily="18" charset="0"/>
                  <a:ea typeface="新細明體" panose="02020500000000000000" pitchFamily="18" charset="-120"/>
                </a:rPr>
                <a:t>‘</a:t>
              </a:r>
              <a:r>
                <a:rPr lang="en-GB" altLang="zh-TW" sz="1900" i="1">
                  <a:solidFill>
                    <a:srgbClr val="000000"/>
                  </a:solidFill>
                  <a:latin typeface="Times" panose="02020603050405020304" pitchFamily="18" charset="0"/>
                  <a:ea typeface="新細明體" panose="02020500000000000000" pitchFamily="18" charset="-120"/>
                </a:rPr>
                <a:t>London’</a:t>
              </a:r>
              <a:endParaRPr lang="en-GB" altLang="zh-TW">
                <a:latin typeface="Times" panose="02020603050405020304" pitchFamily="18" charset="0"/>
                <a:ea typeface="新細明體" panose="02020500000000000000" pitchFamily="18" charset="-120"/>
              </a:endParaRPr>
            </a:p>
          </p:txBody>
        </p:sp>
        <p:sp>
          <p:nvSpPr>
            <p:cNvPr id="39" name="Rectangle 36"/>
            <p:cNvSpPr>
              <a:spLocks noChangeArrowheads="1"/>
            </p:cNvSpPr>
            <p:nvPr/>
          </p:nvSpPr>
          <p:spPr bwMode="auto">
            <a:xfrm>
              <a:off x="3958" y="2705"/>
              <a:ext cx="857"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lang="en-GB" altLang="zh-TW" sz="1900" i="1">
                  <a:solidFill>
                    <a:srgbClr val="000000"/>
                  </a:solidFill>
                  <a:latin typeface="Times" panose="02020603050405020304" pitchFamily="18" charset="0"/>
                  <a:ea typeface="新細明體" panose="02020500000000000000" pitchFamily="18" charset="-120"/>
                </a:rPr>
                <a:t>unsigned long</a:t>
              </a:r>
              <a:endParaRPr lang="en-GB" altLang="zh-TW">
                <a:latin typeface="Times" panose="02020603050405020304" pitchFamily="18" charset="0"/>
                <a:ea typeface="新細明體" panose="02020500000000000000" pitchFamily="18" charset="-120"/>
              </a:endParaRPr>
            </a:p>
          </p:txBody>
        </p:sp>
        <p:sp>
          <p:nvSpPr>
            <p:cNvPr id="40" name="Line 37"/>
            <p:cNvSpPr>
              <a:spLocks noChangeShapeType="1"/>
            </p:cNvSpPr>
            <p:nvPr/>
          </p:nvSpPr>
          <p:spPr bwMode="auto">
            <a:xfrm>
              <a:off x="1249" y="1576"/>
              <a:ext cx="2539" cy="1"/>
            </a:xfrm>
            <a:prstGeom prst="line">
              <a:avLst/>
            </a:prstGeom>
            <a:noFill/>
            <a:ln w="349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 name="Line 38"/>
            <p:cNvSpPr>
              <a:spLocks noChangeShapeType="1"/>
            </p:cNvSpPr>
            <p:nvPr/>
          </p:nvSpPr>
          <p:spPr bwMode="auto">
            <a:xfrm>
              <a:off x="1249" y="1783"/>
              <a:ext cx="2539" cy="1"/>
            </a:xfrm>
            <a:prstGeom prst="line">
              <a:avLst/>
            </a:prstGeom>
            <a:noFill/>
            <a:ln w="349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 name="Line 39"/>
            <p:cNvSpPr>
              <a:spLocks noChangeShapeType="1"/>
            </p:cNvSpPr>
            <p:nvPr/>
          </p:nvSpPr>
          <p:spPr bwMode="auto">
            <a:xfrm>
              <a:off x="1279" y="1990"/>
              <a:ext cx="2539" cy="1"/>
            </a:xfrm>
            <a:prstGeom prst="line">
              <a:avLst/>
            </a:prstGeom>
            <a:noFill/>
            <a:ln w="349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3" name="Line 40"/>
            <p:cNvSpPr>
              <a:spLocks noChangeShapeType="1"/>
            </p:cNvSpPr>
            <p:nvPr/>
          </p:nvSpPr>
          <p:spPr bwMode="auto">
            <a:xfrm>
              <a:off x="1279" y="2226"/>
              <a:ext cx="2539" cy="1"/>
            </a:xfrm>
            <a:prstGeom prst="line">
              <a:avLst/>
            </a:prstGeom>
            <a:noFill/>
            <a:ln w="349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4" name="Line 41"/>
            <p:cNvSpPr>
              <a:spLocks noChangeShapeType="1"/>
            </p:cNvSpPr>
            <p:nvPr/>
          </p:nvSpPr>
          <p:spPr bwMode="auto">
            <a:xfrm>
              <a:off x="1279" y="2432"/>
              <a:ext cx="2539" cy="1"/>
            </a:xfrm>
            <a:prstGeom prst="line">
              <a:avLst/>
            </a:prstGeom>
            <a:noFill/>
            <a:ln w="349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5" name="Line 42"/>
            <p:cNvSpPr>
              <a:spLocks noChangeShapeType="1"/>
            </p:cNvSpPr>
            <p:nvPr/>
          </p:nvSpPr>
          <p:spPr bwMode="auto">
            <a:xfrm>
              <a:off x="1264" y="2639"/>
              <a:ext cx="2539" cy="1"/>
            </a:xfrm>
            <a:prstGeom prst="line">
              <a:avLst/>
            </a:prstGeom>
            <a:noFill/>
            <a:ln w="349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6" name="Line 43"/>
            <p:cNvSpPr>
              <a:spLocks noChangeShapeType="1"/>
            </p:cNvSpPr>
            <p:nvPr/>
          </p:nvSpPr>
          <p:spPr bwMode="auto">
            <a:xfrm>
              <a:off x="2548" y="1355"/>
              <a:ext cx="1" cy="1520"/>
            </a:xfrm>
            <a:prstGeom prst="line">
              <a:avLst/>
            </a:prstGeom>
            <a:noFill/>
            <a:ln w="349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Tree>
    <p:extLst>
      <p:ext uri="{BB962C8B-B14F-4D97-AF65-F5344CB8AC3E}">
        <p14:creationId xmlns:p14="http://schemas.microsoft.com/office/powerpoint/2010/main" val="936831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1"/>
          </p:nvPr>
        </p:nvSpPr>
        <p:spPr/>
        <p:txBody>
          <a:bodyPr/>
          <a:lstStyle/>
          <a:p>
            <a:fld id="{81527B9D-8B53-C542-B4A4-B7AE274C943D}" type="slidenum">
              <a:rPr lang="en-US" altLang="en-US" smtClean="0"/>
              <a:pPr/>
              <a:t>19</a:t>
            </a:fld>
            <a:endParaRPr lang="en-US" altLang="en-US"/>
          </a:p>
        </p:txBody>
      </p:sp>
      <p:sp>
        <p:nvSpPr>
          <p:cNvPr id="4" name="矩形 3"/>
          <p:cNvSpPr/>
          <p:nvPr/>
        </p:nvSpPr>
        <p:spPr>
          <a:xfrm>
            <a:off x="-53220" y="860097"/>
            <a:ext cx="6402715" cy="523220"/>
          </a:xfrm>
          <a:prstGeom prst="rect">
            <a:avLst/>
          </a:prstGeom>
        </p:spPr>
        <p:txBody>
          <a:bodyPr wrap="none">
            <a:spAutoFit/>
          </a:bodyPr>
          <a:lstStyle/>
          <a:p>
            <a:r>
              <a:rPr lang="en-US" altLang="zh-TW" sz="2800" b="1" i="1" dirty="0">
                <a:solidFill>
                  <a:srgbClr val="000000"/>
                </a:solidFill>
                <a:ea typeface="新細明體" panose="02020500000000000000" pitchFamily="18" charset="-120"/>
              </a:rPr>
              <a:t>Heterogeneous Data Representation</a:t>
            </a:r>
            <a:endParaRPr lang="zh-CN" altLang="en-US" sz="2800" b="1" i="1" dirty="0">
              <a:solidFill>
                <a:srgbClr val="000000"/>
              </a:solidFill>
            </a:endParaRPr>
          </a:p>
        </p:txBody>
      </p:sp>
      <p:sp>
        <p:nvSpPr>
          <p:cNvPr id="6" name="Rectangle 3"/>
          <p:cNvSpPr>
            <a:spLocks noChangeArrowheads="1"/>
          </p:cNvSpPr>
          <p:nvPr/>
        </p:nvSpPr>
        <p:spPr bwMode="auto">
          <a:xfrm>
            <a:off x="817562" y="5432425"/>
            <a:ext cx="8153400" cy="2809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en-US" altLang="en-US"/>
          </a:p>
        </p:txBody>
      </p:sp>
      <p:sp>
        <p:nvSpPr>
          <p:cNvPr id="2" name="矩形 1"/>
          <p:cNvSpPr/>
          <p:nvPr/>
        </p:nvSpPr>
        <p:spPr>
          <a:xfrm>
            <a:off x="533400" y="1586766"/>
            <a:ext cx="7924800" cy="3970318"/>
          </a:xfrm>
          <a:prstGeom prst="rect">
            <a:avLst/>
          </a:prstGeom>
        </p:spPr>
        <p:txBody>
          <a:bodyPr wrap="square">
            <a:spAutoFit/>
          </a:bodyPr>
          <a:lstStyle/>
          <a:p>
            <a:pPr marL="373063" indent="-373063">
              <a:lnSpc>
                <a:spcPct val="200000"/>
              </a:lnSpc>
              <a:buFont typeface="Wingdings" panose="05000000000000000000" pitchFamily="2" charset="2"/>
              <a:buChar char="Ø"/>
            </a:pPr>
            <a:r>
              <a:rPr lang="en-US" altLang="zh-TW" dirty="0">
                <a:solidFill>
                  <a:srgbClr val="000000"/>
                </a:solidFill>
                <a:ea typeface="新細明體" panose="02020500000000000000" pitchFamily="18" charset="-120"/>
              </a:rPr>
              <a:t>Examples of Heterogeneity</a:t>
            </a:r>
          </a:p>
          <a:p>
            <a:pPr marL="1120775" lvl="1" indent="-285750">
              <a:lnSpc>
                <a:spcPct val="200000"/>
              </a:lnSpc>
              <a:buFont typeface="Wingdings" panose="05000000000000000000" pitchFamily="2" charset="2"/>
              <a:buChar char="p"/>
            </a:pPr>
            <a:r>
              <a:rPr lang="en-US" altLang="zh-TW" dirty="0" smtClean="0">
                <a:solidFill>
                  <a:srgbClr val="000000"/>
                </a:solidFill>
                <a:ea typeface="新細明體" panose="02020500000000000000" pitchFamily="18" charset="-120"/>
              </a:rPr>
              <a:t>Different </a:t>
            </a:r>
            <a:r>
              <a:rPr lang="en-US" altLang="zh-TW" dirty="0">
                <a:solidFill>
                  <a:srgbClr val="000000"/>
                </a:solidFill>
                <a:ea typeface="新細明體" panose="02020500000000000000" pitchFamily="18" charset="-120"/>
              </a:rPr>
              <a:t>encoding schemes for character set </a:t>
            </a:r>
          </a:p>
          <a:p>
            <a:pPr marL="1120775" lvl="1" indent="-285750">
              <a:lnSpc>
                <a:spcPct val="200000"/>
              </a:lnSpc>
              <a:buFont typeface="Wingdings" panose="05000000000000000000" pitchFamily="2" charset="2"/>
              <a:buChar char="p"/>
            </a:pPr>
            <a:r>
              <a:rPr lang="en-US" altLang="zh-TW" dirty="0">
                <a:solidFill>
                  <a:srgbClr val="000000"/>
                </a:solidFill>
                <a:ea typeface="新細明體" panose="02020500000000000000" pitchFamily="18" charset="-120"/>
              </a:rPr>
              <a:t>Different ways complex data types are implemented by run-time environment of programming languages</a:t>
            </a:r>
          </a:p>
          <a:p>
            <a:pPr marL="373063" indent="-373063">
              <a:lnSpc>
                <a:spcPct val="200000"/>
              </a:lnSpc>
              <a:buFont typeface="Wingdings" panose="05000000000000000000" pitchFamily="2" charset="2"/>
              <a:buChar char="Ø"/>
            </a:pPr>
            <a:r>
              <a:rPr lang="en-US" altLang="zh-TW" dirty="0">
                <a:solidFill>
                  <a:srgbClr val="000000"/>
                </a:solidFill>
                <a:ea typeface="新細明體" panose="02020500000000000000" pitchFamily="18" charset="-120"/>
              </a:rPr>
              <a:t>Resolution: Standardized Data Representation</a:t>
            </a:r>
          </a:p>
          <a:p>
            <a:pPr marL="373063" indent="-373063">
              <a:lnSpc>
                <a:spcPct val="200000"/>
              </a:lnSpc>
              <a:buFont typeface="Wingdings" panose="05000000000000000000" pitchFamily="2" charset="2"/>
              <a:buChar char="Ø"/>
            </a:pPr>
            <a:r>
              <a:rPr lang="en-US" altLang="zh-TW" dirty="0">
                <a:solidFill>
                  <a:srgbClr val="000000"/>
                </a:solidFill>
                <a:ea typeface="新細明體" panose="02020500000000000000" pitchFamily="18" charset="-120"/>
              </a:rPr>
              <a:t>Resolution: Application-Level Transport </a:t>
            </a:r>
            <a:r>
              <a:rPr lang="en-US" altLang="zh-TW" dirty="0" smtClean="0">
                <a:solidFill>
                  <a:srgbClr val="000000"/>
                </a:solidFill>
                <a:ea typeface="新細明體" panose="02020500000000000000" pitchFamily="18" charset="-120"/>
              </a:rPr>
              <a:t>Protocol  (xml,  </a:t>
            </a:r>
            <a:r>
              <a:rPr lang="en-US" altLang="zh-TW" dirty="0" err="1" smtClean="0">
                <a:solidFill>
                  <a:srgbClr val="000000"/>
                </a:solidFill>
                <a:ea typeface="新細明體" panose="02020500000000000000" pitchFamily="18" charset="-120"/>
              </a:rPr>
              <a:t>json</a:t>
            </a:r>
            <a:r>
              <a:rPr lang="en-US" altLang="zh-TW" dirty="0" smtClean="0">
                <a:solidFill>
                  <a:srgbClr val="000000"/>
                </a:solidFill>
                <a:ea typeface="新細明體" panose="02020500000000000000" pitchFamily="18" charset="-120"/>
              </a:rPr>
              <a:t>, SGML)</a:t>
            </a:r>
            <a:endParaRPr lang="en-US" altLang="zh-TW" dirty="0">
              <a:solidFill>
                <a:srgbClr val="000000"/>
              </a:solidFill>
              <a:ea typeface="新細明體" panose="02020500000000000000" pitchFamily="18" charset="-120"/>
            </a:endParaRPr>
          </a:p>
          <a:p>
            <a:pPr marL="373063" indent="-373063">
              <a:lnSpc>
                <a:spcPct val="200000"/>
              </a:lnSpc>
              <a:buFont typeface="Wingdings" panose="05000000000000000000" pitchFamily="2" charset="2"/>
              <a:buChar char="Ø"/>
            </a:pPr>
            <a:r>
              <a:rPr lang="en-US" altLang="zh-TW" dirty="0">
                <a:solidFill>
                  <a:srgbClr val="000000"/>
                </a:solidFill>
                <a:ea typeface="新細明體" panose="02020500000000000000" pitchFamily="18" charset="-120"/>
              </a:rPr>
              <a:t>Resolution: Virtual </a:t>
            </a:r>
            <a:r>
              <a:rPr lang="en-US" altLang="zh-TW" dirty="0" smtClean="0">
                <a:solidFill>
                  <a:srgbClr val="000000"/>
                </a:solidFill>
                <a:ea typeface="新細明體" panose="02020500000000000000" pitchFamily="18" charset="-120"/>
              </a:rPr>
              <a:t>Machines  </a:t>
            </a:r>
            <a:r>
              <a:rPr lang="zh-CN" altLang="en-US" dirty="0" smtClean="0">
                <a:solidFill>
                  <a:srgbClr val="000000"/>
                </a:solidFill>
                <a:ea typeface="新細明體" panose="02020500000000000000" pitchFamily="18" charset="-120"/>
              </a:rPr>
              <a:t>（</a:t>
            </a:r>
            <a:r>
              <a:rPr lang="en-US" altLang="zh-CN" dirty="0" smtClean="0">
                <a:solidFill>
                  <a:srgbClr val="000000"/>
                </a:solidFill>
                <a:ea typeface="新細明體" panose="02020500000000000000" pitchFamily="18" charset="-120"/>
              </a:rPr>
              <a:t>JVM</a:t>
            </a:r>
            <a:r>
              <a:rPr lang="zh-CN" altLang="en-US" dirty="0" smtClean="0">
                <a:solidFill>
                  <a:srgbClr val="000000"/>
                </a:solidFill>
                <a:ea typeface="新細明體" panose="02020500000000000000" pitchFamily="18" charset="-120"/>
              </a:rPr>
              <a:t>）</a:t>
            </a:r>
            <a:endParaRPr lang="en-US" altLang="zh-TW" dirty="0">
              <a:solidFill>
                <a:srgbClr val="000000"/>
              </a:solidFill>
              <a:ea typeface="新細明體" panose="02020500000000000000" pitchFamily="18" charset="-120"/>
            </a:endParaRPr>
          </a:p>
        </p:txBody>
      </p:sp>
    </p:spTree>
    <p:extLst>
      <p:ext uri="{BB962C8B-B14F-4D97-AF65-F5344CB8AC3E}">
        <p14:creationId xmlns:p14="http://schemas.microsoft.com/office/powerpoint/2010/main" val="141869112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p:cNvSpPr txBox="1"/>
          <p:nvPr/>
        </p:nvSpPr>
        <p:spPr>
          <a:xfrm>
            <a:off x="76200" y="2895600"/>
            <a:ext cx="8915400" cy="646331"/>
          </a:xfrm>
          <a:prstGeom prst="rect">
            <a:avLst/>
          </a:prstGeom>
          <a:noFill/>
        </p:spPr>
        <p:txBody>
          <a:bodyPr wrap="square" rtlCol="0">
            <a:spAutoFit/>
          </a:bodyPr>
          <a:lstStyle/>
          <a:p>
            <a:pPr algn="ctr"/>
            <a:r>
              <a:rPr kumimoji="1" lang="en-US" altLang="zh-CN" sz="3600" b="1">
                <a:solidFill>
                  <a:srgbClr val="000000"/>
                </a:solidFill>
              </a:rPr>
              <a:t>Lecture </a:t>
            </a:r>
            <a:r>
              <a:rPr kumimoji="1" lang="en-US" altLang="zh-CN" sz="3600" b="1" smtClean="0">
                <a:solidFill>
                  <a:srgbClr val="000000"/>
                </a:solidFill>
              </a:rPr>
              <a:t>13 </a:t>
            </a:r>
            <a:r>
              <a:rPr kumimoji="1" lang="en-US" altLang="zh-CN" sz="3600" b="1" dirty="0">
                <a:solidFill>
                  <a:srgbClr val="000000"/>
                </a:solidFill>
              </a:rPr>
              <a:t>— </a:t>
            </a:r>
            <a:r>
              <a:rPr lang="en-US" altLang="zh-TW" sz="3600" b="1" dirty="0" smtClean="0">
                <a:solidFill>
                  <a:srgbClr val="000000"/>
                </a:solidFill>
                <a:ea typeface="新細明體" panose="02020500000000000000" pitchFamily="18" charset="-120"/>
              </a:rPr>
              <a:t>Communicatio</a:t>
            </a:r>
            <a:r>
              <a:rPr lang="en-US" altLang="zh-TW" sz="3600" b="1" dirty="0">
                <a:solidFill>
                  <a:srgbClr val="000000"/>
                </a:solidFill>
                <a:ea typeface="新細明體" panose="02020500000000000000" pitchFamily="18" charset="-120"/>
              </a:rPr>
              <a:t>n</a:t>
            </a:r>
          </a:p>
        </p:txBody>
      </p:sp>
      <p:sp>
        <p:nvSpPr>
          <p:cNvPr id="13" name="矩形 12"/>
          <p:cNvSpPr/>
          <p:nvPr/>
        </p:nvSpPr>
        <p:spPr>
          <a:xfrm>
            <a:off x="3423864" y="4812268"/>
            <a:ext cx="1685078" cy="369332"/>
          </a:xfrm>
          <a:prstGeom prst="rect">
            <a:avLst/>
          </a:prstGeom>
        </p:spPr>
        <p:txBody>
          <a:bodyPr wrap="none">
            <a:spAutoFit/>
          </a:bodyPr>
          <a:lstStyle/>
          <a:p>
            <a:pPr algn="ctr"/>
            <a:r>
              <a:rPr lang="en-US" altLang="zh-CN" b="1" dirty="0">
                <a:solidFill>
                  <a:srgbClr val="000000"/>
                </a:solidFill>
              </a:rPr>
              <a:t>June</a:t>
            </a:r>
            <a:r>
              <a:rPr lang="en-US" altLang="zh-CN" b="1" dirty="0" smtClean="0">
                <a:solidFill>
                  <a:srgbClr val="000000"/>
                </a:solidFill>
              </a:rPr>
              <a:t> 06, </a:t>
            </a:r>
            <a:r>
              <a:rPr lang="en-US" altLang="zh-CN" b="1" dirty="0">
                <a:solidFill>
                  <a:srgbClr val="000000"/>
                </a:solidFill>
              </a:rPr>
              <a:t>2018</a:t>
            </a:r>
          </a:p>
        </p:txBody>
      </p:sp>
      <p:sp>
        <p:nvSpPr>
          <p:cNvPr id="14" name="矩形 13"/>
          <p:cNvSpPr/>
          <p:nvPr/>
        </p:nvSpPr>
        <p:spPr>
          <a:xfrm>
            <a:off x="3352800" y="3886200"/>
            <a:ext cx="1659604" cy="369332"/>
          </a:xfrm>
          <a:prstGeom prst="rect">
            <a:avLst/>
          </a:prstGeom>
        </p:spPr>
        <p:txBody>
          <a:bodyPr wrap="none">
            <a:spAutoFit/>
          </a:bodyPr>
          <a:lstStyle/>
          <a:p>
            <a:pPr algn="ctr"/>
            <a:r>
              <a:rPr lang="en-US" altLang="zh-CN" b="1" dirty="0" err="1">
                <a:solidFill>
                  <a:srgbClr val="000000"/>
                </a:solidFill>
              </a:rPr>
              <a:t>Pengfei</a:t>
            </a:r>
            <a:r>
              <a:rPr lang="en-US" altLang="zh-CN" b="1" dirty="0">
                <a:solidFill>
                  <a:srgbClr val="000000"/>
                </a:solidFill>
              </a:rPr>
              <a:t> Chen</a:t>
            </a:r>
          </a:p>
        </p:txBody>
      </p:sp>
      <p:sp>
        <p:nvSpPr>
          <p:cNvPr id="15" name="矩形 14"/>
          <p:cNvSpPr/>
          <p:nvPr/>
        </p:nvSpPr>
        <p:spPr>
          <a:xfrm>
            <a:off x="2133600" y="4355068"/>
            <a:ext cx="4366024" cy="369332"/>
          </a:xfrm>
          <a:prstGeom prst="rect">
            <a:avLst/>
          </a:prstGeom>
        </p:spPr>
        <p:txBody>
          <a:bodyPr wrap="none">
            <a:spAutoFit/>
          </a:bodyPr>
          <a:lstStyle/>
          <a:p>
            <a:pPr algn="ctr"/>
            <a:r>
              <a:rPr lang="en-US" altLang="zh-CN" b="1" dirty="0">
                <a:solidFill>
                  <a:srgbClr val="000000"/>
                </a:solidFill>
              </a:rPr>
              <a:t>School of Data and Computer Science</a:t>
            </a:r>
          </a:p>
        </p:txBody>
      </p:sp>
      <p:sp>
        <p:nvSpPr>
          <p:cNvPr id="16" name="幻灯片编号占位符 15"/>
          <p:cNvSpPr>
            <a:spLocks noGrp="1"/>
          </p:cNvSpPr>
          <p:nvPr>
            <p:ph type="sldNum" sz="quarter" idx="11"/>
          </p:nvPr>
        </p:nvSpPr>
        <p:spPr/>
        <p:txBody>
          <a:bodyPr/>
          <a:lstStyle/>
          <a:p>
            <a:fld id="{81527B9D-8B53-C542-B4A4-B7AE274C943D}" type="slidenum">
              <a:rPr lang="en-US" altLang="en-US" smtClean="0"/>
              <a:pPr/>
              <a:t>2</a:t>
            </a:fld>
            <a:endParaRPr lang="en-US" altLang="en-US"/>
          </a:p>
        </p:txBody>
      </p:sp>
      <p:sp>
        <p:nvSpPr>
          <p:cNvPr id="7" name="矩形 6">
            <a:extLst>
              <a:ext uri="{FF2B5EF4-FFF2-40B4-BE49-F238E27FC236}">
                <a16:creationId xmlns:a16="http://schemas.microsoft.com/office/drawing/2014/main" id="{D3B135FD-8E28-4596-91EE-4873CBBFD730}"/>
              </a:ext>
            </a:extLst>
          </p:cNvPr>
          <p:cNvSpPr/>
          <p:nvPr/>
        </p:nvSpPr>
        <p:spPr>
          <a:xfrm>
            <a:off x="2699839" y="5291177"/>
            <a:ext cx="3153428" cy="369332"/>
          </a:xfrm>
          <a:prstGeom prst="rect">
            <a:avLst/>
          </a:prstGeom>
        </p:spPr>
        <p:txBody>
          <a:bodyPr wrap="none">
            <a:spAutoFit/>
          </a:bodyPr>
          <a:lstStyle/>
          <a:p>
            <a:pPr algn="ctr"/>
            <a:r>
              <a:rPr lang="en-US" altLang="zh-CN" b="1" dirty="0">
                <a:solidFill>
                  <a:srgbClr val="000000"/>
                </a:solidFill>
              </a:rPr>
              <a:t>chenpf7@mail.sysu.edu.cn</a:t>
            </a:r>
          </a:p>
        </p:txBody>
      </p:sp>
    </p:spTree>
    <p:extLst>
      <p:ext uri="{BB962C8B-B14F-4D97-AF65-F5344CB8AC3E}">
        <p14:creationId xmlns:p14="http://schemas.microsoft.com/office/powerpoint/2010/main" val="278577483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1"/>
          </p:nvPr>
        </p:nvSpPr>
        <p:spPr/>
        <p:txBody>
          <a:bodyPr/>
          <a:lstStyle/>
          <a:p>
            <a:fld id="{81527B9D-8B53-C542-B4A4-B7AE274C943D}" type="slidenum">
              <a:rPr lang="en-US" altLang="en-US" smtClean="0"/>
              <a:pPr/>
              <a:t>20</a:t>
            </a:fld>
            <a:endParaRPr lang="en-US" altLang="en-US"/>
          </a:p>
        </p:txBody>
      </p:sp>
      <p:sp>
        <p:nvSpPr>
          <p:cNvPr id="4" name="矩形 3"/>
          <p:cNvSpPr/>
          <p:nvPr/>
        </p:nvSpPr>
        <p:spPr>
          <a:xfrm>
            <a:off x="-53220" y="860097"/>
            <a:ext cx="4439036" cy="523220"/>
          </a:xfrm>
          <a:prstGeom prst="rect">
            <a:avLst/>
          </a:prstGeom>
        </p:spPr>
        <p:txBody>
          <a:bodyPr wrap="none">
            <a:spAutoFit/>
          </a:bodyPr>
          <a:lstStyle/>
          <a:p>
            <a:r>
              <a:rPr lang="en-US" altLang="zh-TW" sz="2800" b="1" i="1" dirty="0">
                <a:solidFill>
                  <a:srgbClr val="000000"/>
                </a:solidFill>
                <a:ea typeface="新細明體" panose="02020500000000000000" pitchFamily="18" charset="-120"/>
              </a:rPr>
              <a:t>Communication Patterns</a:t>
            </a:r>
            <a:endParaRPr lang="zh-CN" altLang="en-US" sz="2800" b="1" i="1" dirty="0">
              <a:solidFill>
                <a:srgbClr val="000000"/>
              </a:solidFill>
            </a:endParaRPr>
          </a:p>
        </p:txBody>
      </p:sp>
      <p:sp>
        <p:nvSpPr>
          <p:cNvPr id="6" name="Rectangle 3"/>
          <p:cNvSpPr>
            <a:spLocks noChangeArrowheads="1"/>
          </p:cNvSpPr>
          <p:nvPr/>
        </p:nvSpPr>
        <p:spPr bwMode="auto">
          <a:xfrm>
            <a:off x="817562" y="5432425"/>
            <a:ext cx="8153400" cy="2809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en-US" altLang="en-US"/>
          </a:p>
        </p:txBody>
      </p:sp>
      <p:sp>
        <p:nvSpPr>
          <p:cNvPr id="5" name="矩形 4"/>
          <p:cNvSpPr/>
          <p:nvPr/>
        </p:nvSpPr>
        <p:spPr>
          <a:xfrm>
            <a:off x="817562" y="1469810"/>
            <a:ext cx="7716838" cy="4641271"/>
          </a:xfrm>
          <a:prstGeom prst="rect">
            <a:avLst/>
          </a:prstGeom>
        </p:spPr>
        <p:txBody>
          <a:bodyPr wrap="square">
            <a:spAutoFit/>
          </a:bodyPr>
          <a:lstStyle/>
          <a:p>
            <a:pPr marL="342900" indent="-342900">
              <a:lnSpc>
                <a:spcPct val="200000"/>
              </a:lnSpc>
              <a:spcBef>
                <a:spcPct val="100000"/>
              </a:spcBef>
              <a:buFont typeface="Wingdings" panose="05000000000000000000" pitchFamily="2" charset="2"/>
              <a:buChar char="Ø"/>
            </a:pPr>
            <a:r>
              <a:rPr lang="en-US" altLang="zh-TW" sz="2000" dirty="0">
                <a:solidFill>
                  <a:srgbClr val="000000"/>
                </a:solidFill>
                <a:ea typeface="新細明體" panose="02020500000000000000" pitchFamily="18" charset="-120"/>
              </a:rPr>
              <a:t>Basic operations: send and receive messages (as in UDP).</a:t>
            </a:r>
          </a:p>
          <a:p>
            <a:pPr marL="342900" indent="-342900">
              <a:lnSpc>
                <a:spcPct val="200000"/>
              </a:lnSpc>
              <a:spcBef>
                <a:spcPct val="39000"/>
              </a:spcBef>
              <a:buFont typeface="Wingdings" panose="05000000000000000000" pitchFamily="2" charset="2"/>
              <a:buChar char="Ø"/>
            </a:pPr>
            <a:r>
              <a:rPr lang="en-US" altLang="zh-TW" sz="2000" dirty="0">
                <a:solidFill>
                  <a:srgbClr val="000000"/>
                </a:solidFill>
                <a:ea typeface="新細明體" panose="02020500000000000000" pitchFamily="18" charset="-120"/>
              </a:rPr>
              <a:t>Message delivery:</a:t>
            </a:r>
          </a:p>
          <a:p>
            <a:pPr marL="800100" lvl="1" indent="-342900">
              <a:lnSpc>
                <a:spcPct val="200000"/>
              </a:lnSpc>
              <a:buFont typeface="Wingdings" panose="05000000000000000000" pitchFamily="2" charset="2"/>
              <a:buChar char="p"/>
            </a:pPr>
            <a:r>
              <a:rPr lang="en-US" altLang="zh-TW" sz="2000" dirty="0">
                <a:solidFill>
                  <a:srgbClr val="000000"/>
                </a:solidFill>
                <a:ea typeface="新細明體" panose="02020500000000000000" pitchFamily="18" charset="-120"/>
              </a:rPr>
              <a:t>Synchronous or</a:t>
            </a:r>
          </a:p>
          <a:p>
            <a:pPr marL="800100" lvl="1" indent="-342900">
              <a:lnSpc>
                <a:spcPct val="200000"/>
              </a:lnSpc>
              <a:buFont typeface="Wingdings" panose="05000000000000000000" pitchFamily="2" charset="2"/>
              <a:buChar char="p"/>
            </a:pPr>
            <a:r>
              <a:rPr lang="en-US" altLang="zh-TW" sz="2000" dirty="0">
                <a:solidFill>
                  <a:srgbClr val="000000"/>
                </a:solidFill>
                <a:ea typeface="新細明體" panose="02020500000000000000" pitchFamily="18" charset="-120"/>
              </a:rPr>
              <a:t>Asynchronous</a:t>
            </a:r>
          </a:p>
          <a:p>
            <a:pPr marL="342900" indent="-342900">
              <a:lnSpc>
                <a:spcPct val="200000"/>
              </a:lnSpc>
              <a:spcBef>
                <a:spcPct val="39000"/>
              </a:spcBef>
              <a:buFont typeface="Wingdings" panose="05000000000000000000" pitchFamily="2" charset="2"/>
              <a:buChar char="Ø"/>
            </a:pPr>
            <a:r>
              <a:rPr lang="en-US" altLang="zh-TW" sz="2000" dirty="0">
                <a:solidFill>
                  <a:srgbClr val="000000"/>
                </a:solidFill>
                <a:ea typeface="新細明體" panose="02020500000000000000" pitchFamily="18" charset="-120"/>
              </a:rPr>
              <a:t>Messages are used to model:</a:t>
            </a:r>
          </a:p>
          <a:p>
            <a:pPr marL="800100" lvl="1" indent="-342900">
              <a:lnSpc>
                <a:spcPct val="200000"/>
              </a:lnSpc>
              <a:buFont typeface="Wingdings" panose="05000000000000000000" pitchFamily="2" charset="2"/>
              <a:buChar char="p"/>
            </a:pPr>
            <a:r>
              <a:rPr lang="en-US" altLang="zh-TW" sz="2000" dirty="0">
                <a:solidFill>
                  <a:srgbClr val="000000"/>
                </a:solidFill>
                <a:ea typeface="新細明體" panose="02020500000000000000" pitchFamily="18" charset="-120"/>
              </a:rPr>
              <a:t>Notification </a:t>
            </a:r>
            <a:r>
              <a:rPr lang="en-US" altLang="zh-TW" sz="2000" dirty="0" smtClean="0">
                <a:solidFill>
                  <a:srgbClr val="000000"/>
                </a:solidFill>
                <a:ea typeface="新細明體" panose="02020500000000000000" pitchFamily="18" charset="-120"/>
              </a:rPr>
              <a:t>and </a:t>
            </a:r>
            <a:r>
              <a:rPr lang="zh-CN" altLang="en-US" sz="2000" dirty="0" smtClean="0">
                <a:solidFill>
                  <a:srgbClr val="000000"/>
                </a:solidFill>
                <a:ea typeface="新細明體" panose="02020500000000000000" pitchFamily="18" charset="-120"/>
              </a:rPr>
              <a:t>（</a:t>
            </a:r>
            <a:r>
              <a:rPr lang="en-US" altLang="zh-CN" sz="2000" dirty="0" smtClean="0">
                <a:solidFill>
                  <a:srgbClr val="000000"/>
                </a:solidFill>
                <a:ea typeface="新細明體" panose="02020500000000000000" pitchFamily="18" charset="-120"/>
              </a:rPr>
              <a:t>Single-way</a:t>
            </a:r>
            <a:r>
              <a:rPr lang="zh-CN" altLang="en-US" sz="2000" dirty="0" smtClean="0">
                <a:solidFill>
                  <a:srgbClr val="000000"/>
                </a:solidFill>
                <a:ea typeface="新細明體" panose="02020500000000000000" pitchFamily="18" charset="-120"/>
              </a:rPr>
              <a:t>）</a:t>
            </a:r>
            <a:endParaRPr lang="en-US" altLang="zh-TW" sz="2000" dirty="0">
              <a:solidFill>
                <a:srgbClr val="000000"/>
              </a:solidFill>
              <a:ea typeface="新細明體" panose="02020500000000000000" pitchFamily="18" charset="-120"/>
            </a:endParaRPr>
          </a:p>
          <a:p>
            <a:pPr marL="800100" lvl="1" indent="-342900">
              <a:lnSpc>
                <a:spcPct val="200000"/>
              </a:lnSpc>
              <a:buFont typeface="Wingdings" panose="05000000000000000000" pitchFamily="2" charset="2"/>
              <a:buChar char="p"/>
            </a:pPr>
            <a:r>
              <a:rPr lang="en-US" altLang="zh-TW" sz="2000" dirty="0">
                <a:solidFill>
                  <a:srgbClr val="000000"/>
                </a:solidFill>
                <a:ea typeface="新細明體" panose="02020500000000000000" pitchFamily="18" charset="-120"/>
              </a:rPr>
              <a:t>Request</a:t>
            </a:r>
            <a:r>
              <a:rPr lang="en-US" altLang="zh-TW" sz="2000" dirty="0" smtClean="0">
                <a:solidFill>
                  <a:srgbClr val="000000"/>
                </a:solidFill>
                <a:ea typeface="新細明體" panose="02020500000000000000" pitchFamily="18" charset="-120"/>
              </a:rPr>
              <a:t>.  (Two way)</a:t>
            </a:r>
            <a:endParaRPr lang="en-US" altLang="zh-TW" sz="2000" dirty="0">
              <a:solidFill>
                <a:srgbClr val="000000"/>
              </a:solidFill>
              <a:ea typeface="新細明體" panose="02020500000000000000" pitchFamily="18" charset="-120"/>
            </a:endParaRPr>
          </a:p>
        </p:txBody>
      </p:sp>
    </p:spTree>
    <p:extLst>
      <p:ext uri="{BB962C8B-B14F-4D97-AF65-F5344CB8AC3E}">
        <p14:creationId xmlns:p14="http://schemas.microsoft.com/office/powerpoint/2010/main" val="379215503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1"/>
          </p:nvPr>
        </p:nvSpPr>
        <p:spPr/>
        <p:txBody>
          <a:bodyPr/>
          <a:lstStyle/>
          <a:p>
            <a:fld id="{81527B9D-8B53-C542-B4A4-B7AE274C943D}" type="slidenum">
              <a:rPr lang="en-US" altLang="en-US" smtClean="0"/>
              <a:pPr/>
              <a:t>21</a:t>
            </a:fld>
            <a:endParaRPr lang="en-US" altLang="en-US"/>
          </a:p>
        </p:txBody>
      </p:sp>
      <p:sp>
        <p:nvSpPr>
          <p:cNvPr id="4" name="矩形 3"/>
          <p:cNvSpPr/>
          <p:nvPr/>
        </p:nvSpPr>
        <p:spPr>
          <a:xfrm>
            <a:off x="-53220" y="860097"/>
            <a:ext cx="5296643" cy="523220"/>
          </a:xfrm>
          <a:prstGeom prst="rect">
            <a:avLst/>
          </a:prstGeom>
        </p:spPr>
        <p:txBody>
          <a:bodyPr wrap="none">
            <a:spAutoFit/>
          </a:bodyPr>
          <a:lstStyle/>
          <a:p>
            <a:r>
              <a:rPr lang="en-US" altLang="zh-TW" sz="2800" b="1" i="1" dirty="0">
                <a:solidFill>
                  <a:srgbClr val="000000"/>
                </a:solidFill>
                <a:ea typeface="新細明體" panose="02020500000000000000" pitchFamily="18" charset="-120"/>
              </a:rPr>
              <a:t>Synchronous Communication</a:t>
            </a:r>
            <a:endParaRPr lang="zh-CN" altLang="en-US" sz="2800" b="1" i="1" dirty="0">
              <a:solidFill>
                <a:srgbClr val="000000"/>
              </a:solidFill>
            </a:endParaRPr>
          </a:p>
        </p:txBody>
      </p:sp>
      <p:sp>
        <p:nvSpPr>
          <p:cNvPr id="6" name="Rectangle 3"/>
          <p:cNvSpPr>
            <a:spLocks noChangeArrowheads="1"/>
          </p:cNvSpPr>
          <p:nvPr/>
        </p:nvSpPr>
        <p:spPr bwMode="auto">
          <a:xfrm>
            <a:off x="817562" y="5432425"/>
            <a:ext cx="8153400" cy="2809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en-US" altLang="en-US"/>
          </a:p>
        </p:txBody>
      </p:sp>
      <p:grpSp>
        <p:nvGrpSpPr>
          <p:cNvPr id="7" name="Group 3"/>
          <p:cNvGrpSpPr>
            <a:grpSpLocks/>
          </p:cNvGrpSpPr>
          <p:nvPr/>
        </p:nvGrpSpPr>
        <p:grpSpPr bwMode="auto">
          <a:xfrm>
            <a:off x="304800" y="1676400"/>
            <a:ext cx="8174037" cy="4493859"/>
            <a:chOff x="35" y="947"/>
            <a:chExt cx="5728" cy="2940"/>
          </a:xfrm>
        </p:grpSpPr>
        <p:sp>
          <p:nvSpPr>
            <p:cNvPr id="8" name="Rectangle 4"/>
            <p:cNvSpPr>
              <a:spLocks noChangeArrowheads="1"/>
            </p:cNvSpPr>
            <p:nvPr/>
          </p:nvSpPr>
          <p:spPr bwMode="auto">
            <a:xfrm>
              <a:off x="518" y="2918"/>
              <a:ext cx="83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en-US" altLang="zh-CN">
                <a:solidFill>
                  <a:srgbClr val="000000"/>
                </a:solidFill>
              </a:endParaRPr>
            </a:p>
          </p:txBody>
        </p:sp>
        <p:sp>
          <p:nvSpPr>
            <p:cNvPr id="9" name="Line 5"/>
            <p:cNvSpPr>
              <a:spLocks noChangeShapeType="1"/>
            </p:cNvSpPr>
            <p:nvPr/>
          </p:nvSpPr>
          <p:spPr bwMode="auto">
            <a:xfrm>
              <a:off x="2596" y="3600"/>
              <a:ext cx="1096"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solidFill>
                  <a:srgbClr val="000000"/>
                </a:solidFill>
              </a:endParaRPr>
            </a:p>
          </p:txBody>
        </p:sp>
        <p:sp>
          <p:nvSpPr>
            <p:cNvPr id="10" name="Rectangle 6"/>
            <p:cNvSpPr>
              <a:spLocks noChangeArrowheads="1"/>
            </p:cNvSpPr>
            <p:nvPr/>
          </p:nvSpPr>
          <p:spPr bwMode="auto">
            <a:xfrm>
              <a:off x="2627" y="3587"/>
              <a:ext cx="600"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marL="330200" indent="-330200" defTabSz="879475">
                <a:defRPr sz="2400">
                  <a:solidFill>
                    <a:schemeClr val="tx1"/>
                  </a:solidFill>
                  <a:latin typeface="Times New Roman" panose="02020603050405020304" pitchFamily="18" charset="0"/>
                  <a:ea typeface="宋体" panose="02010600030101010101" pitchFamily="2" charset="-122"/>
                </a:defRPr>
              </a:lvl1pPr>
              <a:lvl2pPr marL="742950" indent="-285750" defTabSz="879475">
                <a:defRPr sz="2400">
                  <a:solidFill>
                    <a:schemeClr val="tx1"/>
                  </a:solidFill>
                  <a:latin typeface="Times New Roman" panose="02020603050405020304" pitchFamily="18" charset="0"/>
                  <a:ea typeface="宋体" panose="02010600030101010101" pitchFamily="2" charset="-122"/>
                </a:defRPr>
              </a:lvl2pPr>
              <a:lvl3pPr marL="1143000" indent="-228600" defTabSz="879475">
                <a:defRPr sz="2400">
                  <a:solidFill>
                    <a:schemeClr val="tx1"/>
                  </a:solidFill>
                  <a:latin typeface="Times New Roman" panose="02020603050405020304" pitchFamily="18" charset="0"/>
                  <a:ea typeface="宋体" panose="02010600030101010101" pitchFamily="2" charset="-122"/>
                </a:defRPr>
              </a:lvl3pPr>
              <a:lvl4pPr marL="1600200" indent="-228600" defTabSz="879475">
                <a:defRPr sz="2400">
                  <a:solidFill>
                    <a:schemeClr val="tx1"/>
                  </a:solidFill>
                  <a:latin typeface="Times New Roman" panose="02020603050405020304" pitchFamily="18" charset="0"/>
                  <a:ea typeface="宋体" panose="02010600030101010101" pitchFamily="2" charset="-122"/>
                </a:defRPr>
              </a:lvl4pPr>
              <a:lvl5pPr marL="2057400" indent="-228600" defTabSz="879475">
                <a:defRPr sz="2400">
                  <a:solidFill>
                    <a:schemeClr val="tx1"/>
                  </a:solidFill>
                  <a:latin typeface="Times New Roman" panose="02020603050405020304" pitchFamily="18" charset="0"/>
                  <a:ea typeface="宋体" panose="02010600030101010101" pitchFamily="2" charset="-122"/>
                </a:defRPr>
              </a:lvl5pPr>
              <a:lvl6pPr marL="2514600" indent="-228600" defTabSz="879475"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defTabSz="879475"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defTabSz="879475"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defTabSz="879475"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spcBef>
                  <a:spcPct val="20000"/>
                </a:spcBef>
              </a:pPr>
              <a:r>
                <a:rPr lang="en-US" altLang="zh-TW">
                  <a:solidFill>
                    <a:srgbClr val="000000"/>
                  </a:solidFill>
                  <a:latin typeface="Arial" panose="020B0604020202020204" pitchFamily="34" charset="0"/>
                  <a:ea typeface="新細明體" panose="02020500000000000000" pitchFamily="18" charset="-120"/>
                </a:rPr>
                <a:t>Time</a:t>
              </a:r>
            </a:p>
          </p:txBody>
        </p:sp>
        <p:sp>
          <p:nvSpPr>
            <p:cNvPr id="11" name="Rectangle 7"/>
            <p:cNvSpPr>
              <a:spLocks noChangeArrowheads="1"/>
            </p:cNvSpPr>
            <p:nvPr/>
          </p:nvSpPr>
          <p:spPr bwMode="auto">
            <a:xfrm>
              <a:off x="83" y="1571"/>
              <a:ext cx="789"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marL="330200" indent="-330200" defTabSz="879475">
                <a:defRPr sz="2400">
                  <a:solidFill>
                    <a:schemeClr val="tx1"/>
                  </a:solidFill>
                  <a:latin typeface="Times New Roman" panose="02020603050405020304" pitchFamily="18" charset="0"/>
                  <a:ea typeface="宋体" panose="02010600030101010101" pitchFamily="2" charset="-122"/>
                </a:defRPr>
              </a:lvl1pPr>
              <a:lvl2pPr marL="742950" indent="-285750" defTabSz="879475">
                <a:defRPr sz="2400">
                  <a:solidFill>
                    <a:schemeClr val="tx1"/>
                  </a:solidFill>
                  <a:latin typeface="Times New Roman" panose="02020603050405020304" pitchFamily="18" charset="0"/>
                  <a:ea typeface="宋体" panose="02010600030101010101" pitchFamily="2" charset="-122"/>
                </a:defRPr>
              </a:lvl2pPr>
              <a:lvl3pPr marL="1143000" indent="-228600" defTabSz="879475">
                <a:defRPr sz="2400">
                  <a:solidFill>
                    <a:schemeClr val="tx1"/>
                  </a:solidFill>
                  <a:latin typeface="Times New Roman" panose="02020603050405020304" pitchFamily="18" charset="0"/>
                  <a:ea typeface="宋体" panose="02010600030101010101" pitchFamily="2" charset="-122"/>
                </a:defRPr>
              </a:lvl3pPr>
              <a:lvl4pPr marL="1600200" indent="-228600" defTabSz="879475">
                <a:defRPr sz="2400">
                  <a:solidFill>
                    <a:schemeClr val="tx1"/>
                  </a:solidFill>
                  <a:latin typeface="Times New Roman" panose="02020603050405020304" pitchFamily="18" charset="0"/>
                  <a:ea typeface="宋体" panose="02010600030101010101" pitchFamily="2" charset="-122"/>
                </a:defRPr>
              </a:lvl4pPr>
              <a:lvl5pPr marL="2057400" indent="-228600" defTabSz="879475">
                <a:defRPr sz="2400">
                  <a:solidFill>
                    <a:schemeClr val="tx1"/>
                  </a:solidFill>
                  <a:latin typeface="Times New Roman" panose="02020603050405020304" pitchFamily="18" charset="0"/>
                  <a:ea typeface="宋体" panose="02010600030101010101" pitchFamily="2" charset="-122"/>
                </a:defRPr>
              </a:lvl5pPr>
              <a:lvl6pPr marL="2514600" indent="-228600" defTabSz="879475"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defTabSz="879475"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defTabSz="879475"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defTabSz="879475"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spcBef>
                  <a:spcPct val="20000"/>
                </a:spcBef>
              </a:pPr>
              <a:r>
                <a:rPr lang="en-US" altLang="zh-TW">
                  <a:solidFill>
                    <a:srgbClr val="000000"/>
                  </a:solidFill>
                  <a:latin typeface="Arial" panose="020B0604020202020204" pitchFamily="34" charset="0"/>
                  <a:ea typeface="新細明體" panose="02020500000000000000" pitchFamily="18" charset="-120"/>
                </a:rPr>
                <a:t>sender</a:t>
              </a:r>
            </a:p>
          </p:txBody>
        </p:sp>
        <p:sp>
          <p:nvSpPr>
            <p:cNvPr id="12" name="Line 8"/>
            <p:cNvSpPr>
              <a:spLocks noChangeShapeType="1"/>
            </p:cNvSpPr>
            <p:nvPr/>
          </p:nvSpPr>
          <p:spPr bwMode="auto">
            <a:xfrm>
              <a:off x="820" y="1776"/>
              <a:ext cx="568"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00"/>
                </a:solidFill>
              </a:endParaRPr>
            </a:p>
          </p:txBody>
        </p:sp>
        <p:sp>
          <p:nvSpPr>
            <p:cNvPr id="13" name="Rectangle 9"/>
            <p:cNvSpPr>
              <a:spLocks noChangeArrowheads="1"/>
            </p:cNvSpPr>
            <p:nvPr/>
          </p:nvSpPr>
          <p:spPr bwMode="auto">
            <a:xfrm>
              <a:off x="851" y="1811"/>
              <a:ext cx="596"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marL="330200" indent="-330200" defTabSz="879475">
                <a:defRPr sz="2400">
                  <a:solidFill>
                    <a:schemeClr val="tx1"/>
                  </a:solidFill>
                  <a:latin typeface="Times New Roman" panose="02020603050405020304" pitchFamily="18" charset="0"/>
                  <a:ea typeface="宋体" panose="02010600030101010101" pitchFamily="2" charset="-122"/>
                </a:defRPr>
              </a:lvl1pPr>
              <a:lvl2pPr marL="742950" indent="-285750" defTabSz="879475">
                <a:defRPr sz="2400">
                  <a:solidFill>
                    <a:schemeClr val="tx1"/>
                  </a:solidFill>
                  <a:latin typeface="Times New Roman" panose="02020603050405020304" pitchFamily="18" charset="0"/>
                  <a:ea typeface="宋体" panose="02010600030101010101" pitchFamily="2" charset="-122"/>
                </a:defRPr>
              </a:lvl2pPr>
              <a:lvl3pPr marL="1143000" indent="-228600" defTabSz="879475">
                <a:defRPr sz="2400">
                  <a:solidFill>
                    <a:schemeClr val="tx1"/>
                  </a:solidFill>
                  <a:latin typeface="Times New Roman" panose="02020603050405020304" pitchFamily="18" charset="0"/>
                  <a:ea typeface="宋体" panose="02010600030101010101" pitchFamily="2" charset="-122"/>
                </a:defRPr>
              </a:lvl3pPr>
              <a:lvl4pPr marL="1600200" indent="-228600" defTabSz="879475">
                <a:defRPr sz="2400">
                  <a:solidFill>
                    <a:schemeClr val="tx1"/>
                  </a:solidFill>
                  <a:latin typeface="Times New Roman" panose="02020603050405020304" pitchFamily="18" charset="0"/>
                  <a:ea typeface="宋体" panose="02010600030101010101" pitchFamily="2" charset="-122"/>
                </a:defRPr>
              </a:lvl4pPr>
              <a:lvl5pPr marL="2057400" indent="-228600" defTabSz="879475">
                <a:defRPr sz="2400">
                  <a:solidFill>
                    <a:schemeClr val="tx1"/>
                  </a:solidFill>
                  <a:latin typeface="Times New Roman" panose="02020603050405020304" pitchFamily="18" charset="0"/>
                  <a:ea typeface="宋体" panose="02010600030101010101" pitchFamily="2" charset="-122"/>
                </a:defRPr>
              </a:lvl5pPr>
              <a:lvl6pPr marL="2514600" indent="-228600" defTabSz="879475"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defTabSz="879475"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defTabSz="879475"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defTabSz="879475"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spcBef>
                  <a:spcPct val="20000"/>
                </a:spcBef>
              </a:pPr>
              <a:r>
                <a:rPr lang="en-US" altLang="zh-TW">
                  <a:solidFill>
                    <a:srgbClr val="000000"/>
                  </a:solidFill>
                  <a:latin typeface="Arial" panose="020B0604020202020204" pitchFamily="34" charset="0"/>
                  <a:ea typeface="新細明體" panose="02020500000000000000" pitchFamily="18" charset="-120"/>
                </a:rPr>
                <a:t>send</a:t>
              </a:r>
            </a:p>
          </p:txBody>
        </p:sp>
        <p:sp>
          <p:nvSpPr>
            <p:cNvPr id="14" name="Rectangle 10"/>
            <p:cNvSpPr>
              <a:spLocks noChangeArrowheads="1"/>
            </p:cNvSpPr>
            <p:nvPr/>
          </p:nvSpPr>
          <p:spPr bwMode="auto">
            <a:xfrm>
              <a:off x="35" y="3011"/>
              <a:ext cx="896"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marL="330200" indent="-330200" defTabSz="879475">
                <a:defRPr sz="2400">
                  <a:solidFill>
                    <a:schemeClr val="tx1"/>
                  </a:solidFill>
                  <a:latin typeface="Times New Roman" panose="02020603050405020304" pitchFamily="18" charset="0"/>
                  <a:ea typeface="宋体" panose="02010600030101010101" pitchFamily="2" charset="-122"/>
                </a:defRPr>
              </a:lvl1pPr>
              <a:lvl2pPr marL="742950" indent="-285750" defTabSz="879475">
                <a:defRPr sz="2400">
                  <a:solidFill>
                    <a:schemeClr val="tx1"/>
                  </a:solidFill>
                  <a:latin typeface="Times New Roman" panose="02020603050405020304" pitchFamily="18" charset="0"/>
                  <a:ea typeface="宋体" panose="02010600030101010101" pitchFamily="2" charset="-122"/>
                </a:defRPr>
              </a:lvl2pPr>
              <a:lvl3pPr marL="1143000" indent="-228600" defTabSz="879475">
                <a:defRPr sz="2400">
                  <a:solidFill>
                    <a:schemeClr val="tx1"/>
                  </a:solidFill>
                  <a:latin typeface="Times New Roman" panose="02020603050405020304" pitchFamily="18" charset="0"/>
                  <a:ea typeface="宋体" panose="02010600030101010101" pitchFamily="2" charset="-122"/>
                </a:defRPr>
              </a:lvl3pPr>
              <a:lvl4pPr marL="1600200" indent="-228600" defTabSz="879475">
                <a:defRPr sz="2400">
                  <a:solidFill>
                    <a:schemeClr val="tx1"/>
                  </a:solidFill>
                  <a:latin typeface="Times New Roman" panose="02020603050405020304" pitchFamily="18" charset="0"/>
                  <a:ea typeface="宋体" panose="02010600030101010101" pitchFamily="2" charset="-122"/>
                </a:defRPr>
              </a:lvl4pPr>
              <a:lvl5pPr marL="2057400" indent="-228600" defTabSz="879475">
                <a:defRPr sz="2400">
                  <a:solidFill>
                    <a:schemeClr val="tx1"/>
                  </a:solidFill>
                  <a:latin typeface="Times New Roman" panose="02020603050405020304" pitchFamily="18" charset="0"/>
                  <a:ea typeface="宋体" panose="02010600030101010101" pitchFamily="2" charset="-122"/>
                </a:defRPr>
              </a:lvl5pPr>
              <a:lvl6pPr marL="2514600" indent="-228600" defTabSz="879475"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defTabSz="879475"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defTabSz="879475"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defTabSz="879475"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spcBef>
                  <a:spcPct val="20000"/>
                </a:spcBef>
              </a:pPr>
              <a:r>
                <a:rPr lang="en-US" altLang="zh-TW">
                  <a:solidFill>
                    <a:srgbClr val="000000"/>
                  </a:solidFill>
                  <a:latin typeface="Arial" panose="020B0604020202020204" pitchFamily="34" charset="0"/>
                  <a:ea typeface="新細明體" panose="02020500000000000000" pitchFamily="18" charset="-120"/>
                </a:rPr>
                <a:t>receiver</a:t>
              </a:r>
            </a:p>
          </p:txBody>
        </p:sp>
        <p:sp>
          <p:nvSpPr>
            <p:cNvPr id="15" name="Line 11"/>
            <p:cNvSpPr>
              <a:spLocks noChangeShapeType="1"/>
            </p:cNvSpPr>
            <p:nvPr/>
          </p:nvSpPr>
          <p:spPr bwMode="auto">
            <a:xfrm>
              <a:off x="820" y="1632"/>
              <a:ext cx="568"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00"/>
                </a:solidFill>
              </a:endParaRPr>
            </a:p>
          </p:txBody>
        </p:sp>
        <p:sp>
          <p:nvSpPr>
            <p:cNvPr id="16" name="Line 12"/>
            <p:cNvSpPr>
              <a:spLocks noChangeShapeType="1"/>
            </p:cNvSpPr>
            <p:nvPr/>
          </p:nvSpPr>
          <p:spPr bwMode="auto">
            <a:xfrm>
              <a:off x="3988" y="1776"/>
              <a:ext cx="1768"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00"/>
                </a:solidFill>
              </a:endParaRPr>
            </a:p>
          </p:txBody>
        </p:sp>
        <p:sp>
          <p:nvSpPr>
            <p:cNvPr id="17" name="Line 13"/>
            <p:cNvSpPr>
              <a:spLocks noChangeShapeType="1"/>
            </p:cNvSpPr>
            <p:nvPr/>
          </p:nvSpPr>
          <p:spPr bwMode="auto">
            <a:xfrm>
              <a:off x="3988" y="1632"/>
              <a:ext cx="1768"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00"/>
                </a:solidFill>
              </a:endParaRPr>
            </a:p>
          </p:txBody>
        </p:sp>
        <p:sp>
          <p:nvSpPr>
            <p:cNvPr id="18" name="Rectangle 14"/>
            <p:cNvSpPr>
              <a:spLocks noChangeArrowheads="1"/>
            </p:cNvSpPr>
            <p:nvPr/>
          </p:nvSpPr>
          <p:spPr bwMode="auto">
            <a:xfrm>
              <a:off x="2099" y="1571"/>
              <a:ext cx="873"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marL="330200" indent="-330200" defTabSz="879475">
                <a:defRPr sz="2400">
                  <a:solidFill>
                    <a:schemeClr val="tx1"/>
                  </a:solidFill>
                  <a:latin typeface="Times New Roman" panose="02020603050405020304" pitchFamily="18" charset="0"/>
                  <a:ea typeface="宋体" panose="02010600030101010101" pitchFamily="2" charset="-122"/>
                </a:defRPr>
              </a:lvl1pPr>
              <a:lvl2pPr marL="742950" indent="-285750" defTabSz="879475">
                <a:defRPr sz="2400">
                  <a:solidFill>
                    <a:schemeClr val="tx1"/>
                  </a:solidFill>
                  <a:latin typeface="Times New Roman" panose="02020603050405020304" pitchFamily="18" charset="0"/>
                  <a:ea typeface="宋体" panose="02010600030101010101" pitchFamily="2" charset="-122"/>
                </a:defRPr>
              </a:lvl2pPr>
              <a:lvl3pPr marL="1143000" indent="-228600" defTabSz="879475">
                <a:defRPr sz="2400">
                  <a:solidFill>
                    <a:schemeClr val="tx1"/>
                  </a:solidFill>
                  <a:latin typeface="Times New Roman" panose="02020603050405020304" pitchFamily="18" charset="0"/>
                  <a:ea typeface="宋体" panose="02010600030101010101" pitchFamily="2" charset="-122"/>
                </a:defRPr>
              </a:lvl3pPr>
              <a:lvl4pPr marL="1600200" indent="-228600" defTabSz="879475">
                <a:defRPr sz="2400">
                  <a:solidFill>
                    <a:schemeClr val="tx1"/>
                  </a:solidFill>
                  <a:latin typeface="Times New Roman" panose="02020603050405020304" pitchFamily="18" charset="0"/>
                  <a:ea typeface="宋体" panose="02010600030101010101" pitchFamily="2" charset="-122"/>
                </a:defRPr>
              </a:lvl4pPr>
              <a:lvl5pPr marL="2057400" indent="-228600" defTabSz="879475">
                <a:defRPr sz="2400">
                  <a:solidFill>
                    <a:schemeClr val="tx1"/>
                  </a:solidFill>
                  <a:latin typeface="Times New Roman" panose="02020603050405020304" pitchFamily="18" charset="0"/>
                  <a:ea typeface="宋体" panose="02010600030101010101" pitchFamily="2" charset="-122"/>
                </a:defRPr>
              </a:lvl5pPr>
              <a:lvl6pPr marL="2514600" indent="-228600" defTabSz="879475"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defTabSz="879475"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defTabSz="879475"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defTabSz="879475"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spcBef>
                  <a:spcPct val="20000"/>
                </a:spcBef>
              </a:pPr>
              <a:r>
                <a:rPr lang="en-US" altLang="zh-TW">
                  <a:solidFill>
                    <a:srgbClr val="000000"/>
                  </a:solidFill>
                  <a:latin typeface="Arial" panose="020B0604020202020204" pitchFamily="34" charset="0"/>
                  <a:ea typeface="新細明體" panose="02020500000000000000" pitchFamily="18" charset="-120"/>
                </a:rPr>
                <a:t>blocked</a:t>
              </a:r>
            </a:p>
          </p:txBody>
        </p:sp>
        <p:sp>
          <p:nvSpPr>
            <p:cNvPr id="19" name="Line 15"/>
            <p:cNvSpPr>
              <a:spLocks noChangeShapeType="1"/>
            </p:cNvSpPr>
            <p:nvPr/>
          </p:nvSpPr>
          <p:spPr bwMode="auto">
            <a:xfrm>
              <a:off x="820" y="3216"/>
              <a:ext cx="2488"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00"/>
                </a:solidFill>
              </a:endParaRPr>
            </a:p>
          </p:txBody>
        </p:sp>
        <p:sp>
          <p:nvSpPr>
            <p:cNvPr id="20" name="Line 16"/>
            <p:cNvSpPr>
              <a:spLocks noChangeShapeType="1"/>
            </p:cNvSpPr>
            <p:nvPr/>
          </p:nvSpPr>
          <p:spPr bwMode="auto">
            <a:xfrm>
              <a:off x="820" y="3072"/>
              <a:ext cx="2488"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00"/>
                </a:solidFill>
              </a:endParaRPr>
            </a:p>
          </p:txBody>
        </p:sp>
        <p:sp>
          <p:nvSpPr>
            <p:cNvPr id="21" name="Line 17"/>
            <p:cNvSpPr>
              <a:spLocks noChangeShapeType="1"/>
            </p:cNvSpPr>
            <p:nvPr/>
          </p:nvSpPr>
          <p:spPr bwMode="auto">
            <a:xfrm>
              <a:off x="820" y="2784"/>
              <a:ext cx="4936"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00"/>
                </a:solidFill>
              </a:endParaRPr>
            </a:p>
          </p:txBody>
        </p:sp>
        <p:sp>
          <p:nvSpPr>
            <p:cNvPr id="22" name="Line 18"/>
            <p:cNvSpPr>
              <a:spLocks noChangeShapeType="1"/>
            </p:cNvSpPr>
            <p:nvPr/>
          </p:nvSpPr>
          <p:spPr bwMode="auto">
            <a:xfrm>
              <a:off x="820" y="2160"/>
              <a:ext cx="4936"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00"/>
                </a:solidFill>
              </a:endParaRPr>
            </a:p>
          </p:txBody>
        </p:sp>
        <p:sp>
          <p:nvSpPr>
            <p:cNvPr id="23" name="Line 19"/>
            <p:cNvSpPr>
              <a:spLocks noChangeShapeType="1"/>
            </p:cNvSpPr>
            <p:nvPr/>
          </p:nvSpPr>
          <p:spPr bwMode="auto">
            <a:xfrm>
              <a:off x="1392" y="1636"/>
              <a:ext cx="0" cy="52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solidFill>
                  <a:srgbClr val="000000"/>
                </a:solidFill>
              </a:endParaRPr>
            </a:p>
          </p:txBody>
        </p:sp>
        <p:sp>
          <p:nvSpPr>
            <p:cNvPr id="24" name="Rectangle 20"/>
            <p:cNvSpPr>
              <a:spLocks noChangeArrowheads="1"/>
            </p:cNvSpPr>
            <p:nvPr/>
          </p:nvSpPr>
          <p:spPr bwMode="auto">
            <a:xfrm>
              <a:off x="4217" y="2195"/>
              <a:ext cx="1546" cy="5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488" tIns="44450" rIns="90488" bIns="44450">
              <a:spAutoFit/>
            </a:bodyPr>
            <a:lstStyle>
              <a:lvl1pPr defTabSz="879475">
                <a:defRPr sz="2400">
                  <a:solidFill>
                    <a:schemeClr val="tx1"/>
                  </a:solidFill>
                  <a:latin typeface="Times New Roman" panose="02020603050405020304" pitchFamily="18" charset="0"/>
                  <a:ea typeface="宋体" panose="02010600030101010101" pitchFamily="2" charset="-122"/>
                </a:defRPr>
              </a:lvl1pPr>
              <a:lvl2pPr marL="742950" indent="-285750" defTabSz="879475">
                <a:defRPr sz="2400">
                  <a:solidFill>
                    <a:schemeClr val="tx1"/>
                  </a:solidFill>
                  <a:latin typeface="Times New Roman" panose="02020603050405020304" pitchFamily="18" charset="0"/>
                  <a:ea typeface="宋体" panose="02010600030101010101" pitchFamily="2" charset="-122"/>
                </a:defRPr>
              </a:lvl2pPr>
              <a:lvl3pPr marL="1143000" indent="-228600" defTabSz="879475">
                <a:defRPr sz="2400">
                  <a:solidFill>
                    <a:schemeClr val="tx1"/>
                  </a:solidFill>
                  <a:latin typeface="Times New Roman" panose="02020603050405020304" pitchFamily="18" charset="0"/>
                  <a:ea typeface="宋体" panose="02010600030101010101" pitchFamily="2" charset="-122"/>
                </a:defRPr>
              </a:lvl3pPr>
              <a:lvl4pPr marL="1600200" indent="-228600" defTabSz="879475">
                <a:defRPr sz="2400">
                  <a:solidFill>
                    <a:schemeClr val="tx1"/>
                  </a:solidFill>
                  <a:latin typeface="Times New Roman" panose="02020603050405020304" pitchFamily="18" charset="0"/>
                  <a:ea typeface="宋体" panose="02010600030101010101" pitchFamily="2" charset="-122"/>
                </a:defRPr>
              </a:lvl4pPr>
              <a:lvl5pPr marL="2057400" indent="-228600" defTabSz="879475">
                <a:defRPr sz="2400">
                  <a:solidFill>
                    <a:schemeClr val="tx1"/>
                  </a:solidFill>
                  <a:latin typeface="Times New Roman" panose="02020603050405020304" pitchFamily="18" charset="0"/>
                  <a:ea typeface="宋体" panose="02010600030101010101" pitchFamily="2" charset="-122"/>
                </a:defRPr>
              </a:lvl5pPr>
              <a:lvl6pPr marL="2514600" indent="-228600" defTabSz="879475"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defTabSz="879475"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defTabSz="879475"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defTabSz="879475"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r">
                <a:spcBef>
                  <a:spcPct val="20000"/>
                </a:spcBef>
              </a:pPr>
              <a:r>
                <a:rPr lang="en-US" altLang="zh-TW" dirty="0">
                  <a:solidFill>
                    <a:srgbClr val="000000"/>
                  </a:solidFill>
                  <a:latin typeface="Arial" panose="020B0604020202020204" pitchFamily="34" charset="0"/>
                  <a:ea typeface="新細明體" panose="02020500000000000000" pitchFamily="18" charset="-120"/>
                </a:rPr>
                <a:t>Transport Layer</a:t>
              </a:r>
            </a:p>
          </p:txBody>
        </p:sp>
        <p:sp>
          <p:nvSpPr>
            <p:cNvPr id="25" name="Line 21"/>
            <p:cNvSpPr>
              <a:spLocks noChangeShapeType="1"/>
            </p:cNvSpPr>
            <p:nvPr/>
          </p:nvSpPr>
          <p:spPr bwMode="auto">
            <a:xfrm>
              <a:off x="1588" y="2164"/>
              <a:ext cx="472" cy="616"/>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solidFill>
                  <a:srgbClr val="000000"/>
                </a:solidFill>
              </a:endParaRPr>
            </a:p>
          </p:txBody>
        </p:sp>
        <p:sp>
          <p:nvSpPr>
            <p:cNvPr id="26" name="Line 22"/>
            <p:cNvSpPr>
              <a:spLocks noChangeShapeType="1"/>
            </p:cNvSpPr>
            <p:nvPr/>
          </p:nvSpPr>
          <p:spPr bwMode="auto">
            <a:xfrm>
              <a:off x="3312" y="2788"/>
              <a:ext cx="0" cy="28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solidFill>
                  <a:srgbClr val="000000"/>
                </a:solidFill>
              </a:endParaRPr>
            </a:p>
          </p:txBody>
        </p:sp>
        <p:sp>
          <p:nvSpPr>
            <p:cNvPr id="27" name="Rectangle 23"/>
            <p:cNvSpPr>
              <a:spLocks noChangeArrowheads="1"/>
            </p:cNvSpPr>
            <p:nvPr/>
          </p:nvSpPr>
          <p:spPr bwMode="auto">
            <a:xfrm>
              <a:off x="2579" y="2771"/>
              <a:ext cx="825"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marL="330200" indent="-330200" defTabSz="879475">
                <a:defRPr sz="2400">
                  <a:solidFill>
                    <a:schemeClr val="tx1"/>
                  </a:solidFill>
                  <a:latin typeface="Times New Roman" panose="02020603050405020304" pitchFamily="18" charset="0"/>
                  <a:ea typeface="宋体" panose="02010600030101010101" pitchFamily="2" charset="-122"/>
                </a:defRPr>
              </a:lvl1pPr>
              <a:lvl2pPr marL="742950" indent="-285750" defTabSz="879475">
                <a:defRPr sz="2400">
                  <a:solidFill>
                    <a:schemeClr val="tx1"/>
                  </a:solidFill>
                  <a:latin typeface="Times New Roman" panose="02020603050405020304" pitchFamily="18" charset="0"/>
                  <a:ea typeface="宋体" panose="02010600030101010101" pitchFamily="2" charset="-122"/>
                </a:defRPr>
              </a:lvl2pPr>
              <a:lvl3pPr marL="1143000" indent="-228600" defTabSz="879475">
                <a:defRPr sz="2400">
                  <a:solidFill>
                    <a:schemeClr val="tx1"/>
                  </a:solidFill>
                  <a:latin typeface="Times New Roman" panose="02020603050405020304" pitchFamily="18" charset="0"/>
                  <a:ea typeface="宋体" panose="02010600030101010101" pitchFamily="2" charset="-122"/>
                </a:defRPr>
              </a:lvl3pPr>
              <a:lvl4pPr marL="1600200" indent="-228600" defTabSz="879475">
                <a:defRPr sz="2400">
                  <a:solidFill>
                    <a:schemeClr val="tx1"/>
                  </a:solidFill>
                  <a:latin typeface="Times New Roman" panose="02020603050405020304" pitchFamily="18" charset="0"/>
                  <a:ea typeface="宋体" panose="02010600030101010101" pitchFamily="2" charset="-122"/>
                </a:defRPr>
              </a:lvl4pPr>
              <a:lvl5pPr marL="2057400" indent="-228600" defTabSz="879475">
                <a:defRPr sz="2400">
                  <a:solidFill>
                    <a:schemeClr val="tx1"/>
                  </a:solidFill>
                  <a:latin typeface="Times New Roman" panose="02020603050405020304" pitchFamily="18" charset="0"/>
                  <a:ea typeface="宋体" panose="02010600030101010101" pitchFamily="2" charset="-122"/>
                </a:defRPr>
              </a:lvl5pPr>
              <a:lvl6pPr marL="2514600" indent="-228600" defTabSz="879475"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defTabSz="879475"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defTabSz="879475"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defTabSz="879475"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spcBef>
                  <a:spcPct val="20000"/>
                </a:spcBef>
              </a:pPr>
              <a:r>
                <a:rPr lang="en-US" altLang="zh-TW">
                  <a:solidFill>
                    <a:srgbClr val="000000"/>
                  </a:solidFill>
                  <a:latin typeface="Arial" panose="020B0604020202020204" pitchFamily="34" charset="0"/>
                  <a:ea typeface="新細明體" panose="02020500000000000000" pitchFamily="18" charset="-120"/>
                </a:rPr>
                <a:t>receive</a:t>
              </a:r>
            </a:p>
          </p:txBody>
        </p:sp>
        <p:sp>
          <p:nvSpPr>
            <p:cNvPr id="28" name="Line 24"/>
            <p:cNvSpPr>
              <a:spLocks noChangeShapeType="1"/>
            </p:cNvSpPr>
            <p:nvPr/>
          </p:nvSpPr>
          <p:spPr bwMode="auto">
            <a:xfrm flipV="1">
              <a:off x="3268" y="2156"/>
              <a:ext cx="712" cy="632"/>
            </a:xfrm>
            <a:prstGeom prst="line">
              <a:avLst/>
            </a:prstGeom>
            <a:noFill/>
            <a:ln w="12700">
              <a:solidFill>
                <a:schemeClr val="tx1"/>
              </a:solidFill>
              <a:prstDash val="lgDash"/>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solidFill>
                  <a:srgbClr val="000000"/>
                </a:solidFill>
              </a:endParaRPr>
            </a:p>
          </p:txBody>
        </p:sp>
        <p:sp>
          <p:nvSpPr>
            <p:cNvPr id="29" name="Line 25"/>
            <p:cNvSpPr>
              <a:spLocks noChangeShapeType="1"/>
            </p:cNvSpPr>
            <p:nvPr/>
          </p:nvSpPr>
          <p:spPr bwMode="auto">
            <a:xfrm>
              <a:off x="1396" y="1728"/>
              <a:ext cx="712" cy="0"/>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00"/>
                </a:solidFill>
              </a:endParaRPr>
            </a:p>
          </p:txBody>
        </p:sp>
        <p:sp>
          <p:nvSpPr>
            <p:cNvPr id="30" name="Line 26"/>
            <p:cNvSpPr>
              <a:spLocks noChangeShapeType="1"/>
            </p:cNvSpPr>
            <p:nvPr/>
          </p:nvSpPr>
          <p:spPr bwMode="auto">
            <a:xfrm>
              <a:off x="2884" y="1728"/>
              <a:ext cx="1096" cy="0"/>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00"/>
                </a:solidFill>
              </a:endParaRPr>
            </a:p>
          </p:txBody>
        </p:sp>
        <p:sp>
          <p:nvSpPr>
            <p:cNvPr id="31" name="Line 27"/>
            <p:cNvSpPr>
              <a:spLocks noChangeShapeType="1"/>
            </p:cNvSpPr>
            <p:nvPr/>
          </p:nvSpPr>
          <p:spPr bwMode="auto">
            <a:xfrm flipV="1">
              <a:off x="3984" y="1772"/>
              <a:ext cx="0" cy="392"/>
            </a:xfrm>
            <a:prstGeom prst="line">
              <a:avLst/>
            </a:prstGeom>
            <a:noFill/>
            <a:ln w="12700">
              <a:solidFill>
                <a:schemeClr val="tx1"/>
              </a:solidFill>
              <a:prstDash val="lgDash"/>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solidFill>
                  <a:srgbClr val="000000"/>
                </a:solidFill>
              </a:endParaRPr>
            </a:p>
          </p:txBody>
        </p:sp>
        <p:sp>
          <p:nvSpPr>
            <p:cNvPr id="32" name="Rectangle 28"/>
            <p:cNvSpPr>
              <a:spLocks noChangeArrowheads="1"/>
            </p:cNvSpPr>
            <p:nvPr/>
          </p:nvSpPr>
          <p:spPr bwMode="auto">
            <a:xfrm>
              <a:off x="3539" y="3011"/>
              <a:ext cx="873"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marL="330200" indent="-330200" defTabSz="879475">
                <a:defRPr sz="2400">
                  <a:solidFill>
                    <a:schemeClr val="tx1"/>
                  </a:solidFill>
                  <a:latin typeface="Times New Roman" panose="02020603050405020304" pitchFamily="18" charset="0"/>
                  <a:ea typeface="宋体" panose="02010600030101010101" pitchFamily="2" charset="-122"/>
                </a:defRPr>
              </a:lvl1pPr>
              <a:lvl2pPr marL="742950" indent="-285750" defTabSz="879475">
                <a:defRPr sz="2400">
                  <a:solidFill>
                    <a:schemeClr val="tx1"/>
                  </a:solidFill>
                  <a:latin typeface="Times New Roman" panose="02020603050405020304" pitchFamily="18" charset="0"/>
                  <a:ea typeface="宋体" panose="02010600030101010101" pitchFamily="2" charset="-122"/>
                </a:defRPr>
              </a:lvl2pPr>
              <a:lvl3pPr marL="1143000" indent="-228600" defTabSz="879475">
                <a:defRPr sz="2400">
                  <a:solidFill>
                    <a:schemeClr val="tx1"/>
                  </a:solidFill>
                  <a:latin typeface="Times New Roman" panose="02020603050405020304" pitchFamily="18" charset="0"/>
                  <a:ea typeface="宋体" panose="02010600030101010101" pitchFamily="2" charset="-122"/>
                </a:defRPr>
              </a:lvl3pPr>
              <a:lvl4pPr marL="1600200" indent="-228600" defTabSz="879475">
                <a:defRPr sz="2400">
                  <a:solidFill>
                    <a:schemeClr val="tx1"/>
                  </a:solidFill>
                  <a:latin typeface="Times New Roman" panose="02020603050405020304" pitchFamily="18" charset="0"/>
                  <a:ea typeface="宋体" panose="02010600030101010101" pitchFamily="2" charset="-122"/>
                </a:defRPr>
              </a:lvl4pPr>
              <a:lvl5pPr marL="2057400" indent="-228600" defTabSz="879475">
                <a:defRPr sz="2400">
                  <a:solidFill>
                    <a:schemeClr val="tx1"/>
                  </a:solidFill>
                  <a:latin typeface="Times New Roman" panose="02020603050405020304" pitchFamily="18" charset="0"/>
                  <a:ea typeface="宋体" panose="02010600030101010101" pitchFamily="2" charset="-122"/>
                </a:defRPr>
              </a:lvl5pPr>
              <a:lvl6pPr marL="2514600" indent="-228600" defTabSz="879475"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defTabSz="879475"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defTabSz="879475"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defTabSz="879475"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spcBef>
                  <a:spcPct val="20000"/>
                </a:spcBef>
              </a:pPr>
              <a:r>
                <a:rPr lang="en-US" altLang="zh-TW">
                  <a:solidFill>
                    <a:srgbClr val="000000"/>
                  </a:solidFill>
                  <a:latin typeface="Arial" panose="020B0604020202020204" pitchFamily="34" charset="0"/>
                  <a:ea typeface="新細明體" panose="02020500000000000000" pitchFamily="18" charset="-120"/>
                </a:rPr>
                <a:t>blocked</a:t>
              </a:r>
            </a:p>
          </p:txBody>
        </p:sp>
        <p:sp>
          <p:nvSpPr>
            <p:cNvPr id="33" name="Line 29"/>
            <p:cNvSpPr>
              <a:spLocks noChangeShapeType="1"/>
            </p:cNvSpPr>
            <p:nvPr/>
          </p:nvSpPr>
          <p:spPr bwMode="auto">
            <a:xfrm>
              <a:off x="3316" y="3120"/>
              <a:ext cx="232" cy="0"/>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00"/>
                </a:solidFill>
              </a:endParaRPr>
            </a:p>
          </p:txBody>
        </p:sp>
        <p:sp>
          <p:nvSpPr>
            <p:cNvPr id="34" name="Line 30"/>
            <p:cNvSpPr>
              <a:spLocks noChangeShapeType="1"/>
            </p:cNvSpPr>
            <p:nvPr/>
          </p:nvSpPr>
          <p:spPr bwMode="auto">
            <a:xfrm>
              <a:off x="4372" y="3120"/>
              <a:ext cx="232" cy="0"/>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00"/>
                </a:solidFill>
              </a:endParaRPr>
            </a:p>
          </p:txBody>
        </p:sp>
        <p:sp>
          <p:nvSpPr>
            <p:cNvPr id="35" name="Line 31"/>
            <p:cNvSpPr>
              <a:spLocks noChangeShapeType="1"/>
            </p:cNvSpPr>
            <p:nvPr/>
          </p:nvSpPr>
          <p:spPr bwMode="auto">
            <a:xfrm>
              <a:off x="4612" y="3216"/>
              <a:ext cx="1144"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00"/>
                </a:solidFill>
              </a:endParaRPr>
            </a:p>
          </p:txBody>
        </p:sp>
        <p:sp>
          <p:nvSpPr>
            <p:cNvPr id="36" name="Line 32"/>
            <p:cNvSpPr>
              <a:spLocks noChangeShapeType="1"/>
            </p:cNvSpPr>
            <p:nvPr/>
          </p:nvSpPr>
          <p:spPr bwMode="auto">
            <a:xfrm>
              <a:off x="4612" y="3072"/>
              <a:ext cx="1144"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00"/>
                </a:solidFill>
              </a:endParaRPr>
            </a:p>
          </p:txBody>
        </p:sp>
        <p:sp>
          <p:nvSpPr>
            <p:cNvPr id="37" name="Line 33"/>
            <p:cNvSpPr>
              <a:spLocks noChangeShapeType="1"/>
            </p:cNvSpPr>
            <p:nvPr/>
          </p:nvSpPr>
          <p:spPr bwMode="auto">
            <a:xfrm>
              <a:off x="1392" y="1204"/>
              <a:ext cx="0" cy="472"/>
            </a:xfrm>
            <a:prstGeom prst="line">
              <a:avLst/>
            </a:prstGeom>
            <a:noFill/>
            <a:ln w="12700">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00"/>
                </a:solidFill>
              </a:endParaRPr>
            </a:p>
          </p:txBody>
        </p:sp>
        <p:sp>
          <p:nvSpPr>
            <p:cNvPr id="38" name="Line 34"/>
            <p:cNvSpPr>
              <a:spLocks noChangeShapeType="1"/>
            </p:cNvSpPr>
            <p:nvPr/>
          </p:nvSpPr>
          <p:spPr bwMode="auto">
            <a:xfrm>
              <a:off x="2064" y="1204"/>
              <a:ext cx="0" cy="1672"/>
            </a:xfrm>
            <a:prstGeom prst="line">
              <a:avLst/>
            </a:prstGeom>
            <a:noFill/>
            <a:ln w="12700">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00"/>
                </a:solidFill>
              </a:endParaRPr>
            </a:p>
          </p:txBody>
        </p:sp>
        <p:sp>
          <p:nvSpPr>
            <p:cNvPr id="39" name="Line 35"/>
            <p:cNvSpPr>
              <a:spLocks noChangeShapeType="1"/>
            </p:cNvSpPr>
            <p:nvPr/>
          </p:nvSpPr>
          <p:spPr bwMode="auto">
            <a:xfrm>
              <a:off x="3312" y="1204"/>
              <a:ext cx="0" cy="2200"/>
            </a:xfrm>
            <a:prstGeom prst="line">
              <a:avLst/>
            </a:prstGeom>
            <a:noFill/>
            <a:ln w="12700">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00"/>
                </a:solidFill>
              </a:endParaRPr>
            </a:p>
          </p:txBody>
        </p:sp>
        <p:sp>
          <p:nvSpPr>
            <p:cNvPr id="40" name="Line 36"/>
            <p:cNvSpPr>
              <a:spLocks noChangeShapeType="1"/>
            </p:cNvSpPr>
            <p:nvPr/>
          </p:nvSpPr>
          <p:spPr bwMode="auto">
            <a:xfrm>
              <a:off x="3984" y="1252"/>
              <a:ext cx="0" cy="1144"/>
            </a:xfrm>
            <a:prstGeom prst="line">
              <a:avLst/>
            </a:prstGeom>
            <a:noFill/>
            <a:ln w="12700">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00"/>
                </a:solidFill>
              </a:endParaRPr>
            </a:p>
          </p:txBody>
        </p:sp>
        <p:sp>
          <p:nvSpPr>
            <p:cNvPr id="41" name="Rectangle 37"/>
            <p:cNvSpPr>
              <a:spLocks noChangeArrowheads="1"/>
            </p:cNvSpPr>
            <p:nvPr/>
          </p:nvSpPr>
          <p:spPr bwMode="auto">
            <a:xfrm>
              <a:off x="1139" y="947"/>
              <a:ext cx="392"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marL="330200" indent="-330200" defTabSz="879475">
                <a:defRPr sz="2400">
                  <a:solidFill>
                    <a:schemeClr val="tx1"/>
                  </a:solidFill>
                  <a:latin typeface="Times New Roman" panose="02020603050405020304" pitchFamily="18" charset="0"/>
                  <a:ea typeface="宋体" panose="02010600030101010101" pitchFamily="2" charset="-122"/>
                </a:defRPr>
              </a:lvl1pPr>
              <a:lvl2pPr marL="742950" indent="-285750" defTabSz="879475">
                <a:defRPr sz="2400">
                  <a:solidFill>
                    <a:schemeClr val="tx1"/>
                  </a:solidFill>
                  <a:latin typeface="Times New Roman" panose="02020603050405020304" pitchFamily="18" charset="0"/>
                  <a:ea typeface="宋体" panose="02010600030101010101" pitchFamily="2" charset="-122"/>
                </a:defRPr>
              </a:lvl2pPr>
              <a:lvl3pPr marL="1143000" indent="-228600" defTabSz="879475">
                <a:defRPr sz="2400">
                  <a:solidFill>
                    <a:schemeClr val="tx1"/>
                  </a:solidFill>
                  <a:latin typeface="Times New Roman" panose="02020603050405020304" pitchFamily="18" charset="0"/>
                  <a:ea typeface="宋体" panose="02010600030101010101" pitchFamily="2" charset="-122"/>
                </a:defRPr>
              </a:lvl3pPr>
              <a:lvl4pPr marL="1600200" indent="-228600" defTabSz="879475">
                <a:defRPr sz="2400">
                  <a:solidFill>
                    <a:schemeClr val="tx1"/>
                  </a:solidFill>
                  <a:latin typeface="Times New Roman" panose="02020603050405020304" pitchFamily="18" charset="0"/>
                  <a:ea typeface="宋体" panose="02010600030101010101" pitchFamily="2" charset="-122"/>
                </a:defRPr>
              </a:lvl4pPr>
              <a:lvl5pPr marL="2057400" indent="-228600" defTabSz="879475">
                <a:defRPr sz="2400">
                  <a:solidFill>
                    <a:schemeClr val="tx1"/>
                  </a:solidFill>
                  <a:latin typeface="Times New Roman" panose="02020603050405020304" pitchFamily="18" charset="0"/>
                  <a:ea typeface="宋体" panose="02010600030101010101" pitchFamily="2" charset="-122"/>
                </a:defRPr>
              </a:lvl5pPr>
              <a:lvl6pPr marL="2514600" indent="-228600" defTabSz="879475"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defTabSz="879475"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defTabSz="879475"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defTabSz="879475"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spcBef>
                  <a:spcPct val="20000"/>
                </a:spcBef>
              </a:pPr>
              <a:r>
                <a:rPr lang="zh-TW" altLang="en-US">
                  <a:solidFill>
                    <a:srgbClr val="000000"/>
                  </a:solidFill>
                  <a:latin typeface="Arial" panose="020B0604020202020204" pitchFamily="34" charset="0"/>
                  <a:ea typeface="新細明體" panose="02020500000000000000" pitchFamily="18" charset="-120"/>
                </a:rPr>
                <a:t>(1)</a:t>
              </a:r>
            </a:p>
          </p:txBody>
        </p:sp>
        <p:sp>
          <p:nvSpPr>
            <p:cNvPr id="42" name="Rectangle 38"/>
            <p:cNvSpPr>
              <a:spLocks noChangeArrowheads="1"/>
            </p:cNvSpPr>
            <p:nvPr/>
          </p:nvSpPr>
          <p:spPr bwMode="auto">
            <a:xfrm>
              <a:off x="1859" y="947"/>
              <a:ext cx="392"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marL="330200" indent="-330200" defTabSz="879475">
                <a:defRPr sz="2400">
                  <a:solidFill>
                    <a:schemeClr val="tx1"/>
                  </a:solidFill>
                  <a:latin typeface="Times New Roman" panose="02020603050405020304" pitchFamily="18" charset="0"/>
                  <a:ea typeface="宋体" panose="02010600030101010101" pitchFamily="2" charset="-122"/>
                </a:defRPr>
              </a:lvl1pPr>
              <a:lvl2pPr marL="742950" indent="-285750" defTabSz="879475">
                <a:defRPr sz="2400">
                  <a:solidFill>
                    <a:schemeClr val="tx1"/>
                  </a:solidFill>
                  <a:latin typeface="Times New Roman" panose="02020603050405020304" pitchFamily="18" charset="0"/>
                  <a:ea typeface="宋体" panose="02010600030101010101" pitchFamily="2" charset="-122"/>
                </a:defRPr>
              </a:lvl2pPr>
              <a:lvl3pPr marL="1143000" indent="-228600" defTabSz="879475">
                <a:defRPr sz="2400">
                  <a:solidFill>
                    <a:schemeClr val="tx1"/>
                  </a:solidFill>
                  <a:latin typeface="Times New Roman" panose="02020603050405020304" pitchFamily="18" charset="0"/>
                  <a:ea typeface="宋体" panose="02010600030101010101" pitchFamily="2" charset="-122"/>
                </a:defRPr>
              </a:lvl3pPr>
              <a:lvl4pPr marL="1600200" indent="-228600" defTabSz="879475">
                <a:defRPr sz="2400">
                  <a:solidFill>
                    <a:schemeClr val="tx1"/>
                  </a:solidFill>
                  <a:latin typeface="Times New Roman" panose="02020603050405020304" pitchFamily="18" charset="0"/>
                  <a:ea typeface="宋体" panose="02010600030101010101" pitchFamily="2" charset="-122"/>
                </a:defRPr>
              </a:lvl4pPr>
              <a:lvl5pPr marL="2057400" indent="-228600" defTabSz="879475">
                <a:defRPr sz="2400">
                  <a:solidFill>
                    <a:schemeClr val="tx1"/>
                  </a:solidFill>
                  <a:latin typeface="Times New Roman" panose="02020603050405020304" pitchFamily="18" charset="0"/>
                  <a:ea typeface="宋体" panose="02010600030101010101" pitchFamily="2" charset="-122"/>
                </a:defRPr>
              </a:lvl5pPr>
              <a:lvl6pPr marL="2514600" indent="-228600" defTabSz="879475"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defTabSz="879475"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defTabSz="879475"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defTabSz="879475"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spcBef>
                  <a:spcPct val="20000"/>
                </a:spcBef>
              </a:pPr>
              <a:r>
                <a:rPr lang="zh-TW" altLang="en-US">
                  <a:solidFill>
                    <a:srgbClr val="000000"/>
                  </a:solidFill>
                  <a:latin typeface="Arial" panose="020B0604020202020204" pitchFamily="34" charset="0"/>
                  <a:ea typeface="新細明體" panose="02020500000000000000" pitchFamily="18" charset="-120"/>
                </a:rPr>
                <a:t>(3)</a:t>
              </a:r>
            </a:p>
          </p:txBody>
        </p:sp>
        <p:sp>
          <p:nvSpPr>
            <p:cNvPr id="43" name="Rectangle 39"/>
            <p:cNvSpPr>
              <a:spLocks noChangeArrowheads="1"/>
            </p:cNvSpPr>
            <p:nvPr/>
          </p:nvSpPr>
          <p:spPr bwMode="auto">
            <a:xfrm>
              <a:off x="3107" y="947"/>
              <a:ext cx="392"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marL="330200" indent="-330200" defTabSz="879475">
                <a:defRPr sz="2400">
                  <a:solidFill>
                    <a:schemeClr val="tx1"/>
                  </a:solidFill>
                  <a:latin typeface="Times New Roman" panose="02020603050405020304" pitchFamily="18" charset="0"/>
                  <a:ea typeface="宋体" panose="02010600030101010101" pitchFamily="2" charset="-122"/>
                </a:defRPr>
              </a:lvl1pPr>
              <a:lvl2pPr marL="742950" indent="-285750" defTabSz="879475">
                <a:defRPr sz="2400">
                  <a:solidFill>
                    <a:schemeClr val="tx1"/>
                  </a:solidFill>
                  <a:latin typeface="Times New Roman" panose="02020603050405020304" pitchFamily="18" charset="0"/>
                  <a:ea typeface="宋体" panose="02010600030101010101" pitchFamily="2" charset="-122"/>
                </a:defRPr>
              </a:lvl2pPr>
              <a:lvl3pPr marL="1143000" indent="-228600" defTabSz="879475">
                <a:defRPr sz="2400">
                  <a:solidFill>
                    <a:schemeClr val="tx1"/>
                  </a:solidFill>
                  <a:latin typeface="Times New Roman" panose="02020603050405020304" pitchFamily="18" charset="0"/>
                  <a:ea typeface="宋体" panose="02010600030101010101" pitchFamily="2" charset="-122"/>
                </a:defRPr>
              </a:lvl3pPr>
              <a:lvl4pPr marL="1600200" indent="-228600" defTabSz="879475">
                <a:defRPr sz="2400">
                  <a:solidFill>
                    <a:schemeClr val="tx1"/>
                  </a:solidFill>
                  <a:latin typeface="Times New Roman" panose="02020603050405020304" pitchFamily="18" charset="0"/>
                  <a:ea typeface="宋体" panose="02010600030101010101" pitchFamily="2" charset="-122"/>
                </a:defRPr>
              </a:lvl4pPr>
              <a:lvl5pPr marL="2057400" indent="-228600" defTabSz="879475">
                <a:defRPr sz="2400">
                  <a:solidFill>
                    <a:schemeClr val="tx1"/>
                  </a:solidFill>
                  <a:latin typeface="Times New Roman" panose="02020603050405020304" pitchFamily="18" charset="0"/>
                  <a:ea typeface="宋体" panose="02010600030101010101" pitchFamily="2" charset="-122"/>
                </a:defRPr>
              </a:lvl5pPr>
              <a:lvl6pPr marL="2514600" indent="-228600" defTabSz="879475"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defTabSz="879475"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defTabSz="879475"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defTabSz="879475"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spcBef>
                  <a:spcPct val="20000"/>
                </a:spcBef>
              </a:pPr>
              <a:r>
                <a:rPr lang="zh-TW" altLang="en-US">
                  <a:solidFill>
                    <a:srgbClr val="000000"/>
                  </a:solidFill>
                  <a:latin typeface="Arial" panose="020B0604020202020204" pitchFamily="34" charset="0"/>
                  <a:ea typeface="新細明體" panose="02020500000000000000" pitchFamily="18" charset="-120"/>
                </a:rPr>
                <a:t>(4)</a:t>
              </a:r>
            </a:p>
          </p:txBody>
        </p:sp>
        <p:sp>
          <p:nvSpPr>
            <p:cNvPr id="44" name="Rectangle 40"/>
            <p:cNvSpPr>
              <a:spLocks noChangeArrowheads="1"/>
            </p:cNvSpPr>
            <p:nvPr/>
          </p:nvSpPr>
          <p:spPr bwMode="auto">
            <a:xfrm>
              <a:off x="3779" y="947"/>
              <a:ext cx="392"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marL="330200" indent="-330200" defTabSz="879475">
                <a:defRPr sz="2400">
                  <a:solidFill>
                    <a:schemeClr val="tx1"/>
                  </a:solidFill>
                  <a:latin typeface="Times New Roman" panose="02020603050405020304" pitchFamily="18" charset="0"/>
                  <a:ea typeface="宋体" panose="02010600030101010101" pitchFamily="2" charset="-122"/>
                </a:defRPr>
              </a:lvl1pPr>
              <a:lvl2pPr marL="742950" indent="-285750" defTabSz="879475">
                <a:defRPr sz="2400">
                  <a:solidFill>
                    <a:schemeClr val="tx1"/>
                  </a:solidFill>
                  <a:latin typeface="Times New Roman" panose="02020603050405020304" pitchFamily="18" charset="0"/>
                  <a:ea typeface="宋体" panose="02010600030101010101" pitchFamily="2" charset="-122"/>
                </a:defRPr>
              </a:lvl2pPr>
              <a:lvl3pPr marL="1143000" indent="-228600" defTabSz="879475">
                <a:defRPr sz="2400">
                  <a:solidFill>
                    <a:schemeClr val="tx1"/>
                  </a:solidFill>
                  <a:latin typeface="Times New Roman" panose="02020603050405020304" pitchFamily="18" charset="0"/>
                  <a:ea typeface="宋体" panose="02010600030101010101" pitchFamily="2" charset="-122"/>
                </a:defRPr>
              </a:lvl3pPr>
              <a:lvl4pPr marL="1600200" indent="-228600" defTabSz="879475">
                <a:defRPr sz="2400">
                  <a:solidFill>
                    <a:schemeClr val="tx1"/>
                  </a:solidFill>
                  <a:latin typeface="Times New Roman" panose="02020603050405020304" pitchFamily="18" charset="0"/>
                  <a:ea typeface="宋体" panose="02010600030101010101" pitchFamily="2" charset="-122"/>
                </a:defRPr>
              </a:lvl4pPr>
              <a:lvl5pPr marL="2057400" indent="-228600" defTabSz="879475">
                <a:defRPr sz="2400">
                  <a:solidFill>
                    <a:schemeClr val="tx1"/>
                  </a:solidFill>
                  <a:latin typeface="Times New Roman" panose="02020603050405020304" pitchFamily="18" charset="0"/>
                  <a:ea typeface="宋体" panose="02010600030101010101" pitchFamily="2" charset="-122"/>
                </a:defRPr>
              </a:lvl5pPr>
              <a:lvl6pPr marL="2514600" indent="-228600" defTabSz="879475"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defTabSz="879475"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defTabSz="879475"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defTabSz="879475"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spcBef>
                  <a:spcPct val="20000"/>
                </a:spcBef>
              </a:pPr>
              <a:r>
                <a:rPr lang="zh-TW" altLang="en-US">
                  <a:solidFill>
                    <a:srgbClr val="000000"/>
                  </a:solidFill>
                  <a:latin typeface="Arial" panose="020B0604020202020204" pitchFamily="34" charset="0"/>
                  <a:ea typeface="新細明體" panose="02020500000000000000" pitchFamily="18" charset="-120"/>
                </a:rPr>
                <a:t>(5)</a:t>
              </a:r>
            </a:p>
          </p:txBody>
        </p:sp>
        <p:sp>
          <p:nvSpPr>
            <p:cNvPr id="45" name="Rectangle 41"/>
            <p:cNvSpPr>
              <a:spLocks noChangeArrowheads="1"/>
            </p:cNvSpPr>
            <p:nvPr/>
          </p:nvSpPr>
          <p:spPr bwMode="auto">
            <a:xfrm rot="18720000">
              <a:off x="3290" y="2275"/>
              <a:ext cx="545" cy="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marL="330200" indent="-330200" defTabSz="879475">
                <a:defRPr sz="2400">
                  <a:solidFill>
                    <a:schemeClr val="tx1"/>
                  </a:solidFill>
                  <a:latin typeface="Times New Roman" panose="02020603050405020304" pitchFamily="18" charset="0"/>
                  <a:ea typeface="宋体" panose="02010600030101010101" pitchFamily="2" charset="-122"/>
                </a:defRPr>
              </a:lvl1pPr>
              <a:lvl2pPr marL="742950" indent="-285750" defTabSz="879475">
                <a:defRPr sz="2400">
                  <a:solidFill>
                    <a:schemeClr val="tx1"/>
                  </a:solidFill>
                  <a:latin typeface="Times New Roman" panose="02020603050405020304" pitchFamily="18" charset="0"/>
                  <a:ea typeface="宋体" panose="02010600030101010101" pitchFamily="2" charset="-122"/>
                </a:defRPr>
              </a:lvl2pPr>
              <a:lvl3pPr marL="1143000" indent="-228600" defTabSz="879475">
                <a:defRPr sz="2400">
                  <a:solidFill>
                    <a:schemeClr val="tx1"/>
                  </a:solidFill>
                  <a:latin typeface="Times New Roman" panose="02020603050405020304" pitchFamily="18" charset="0"/>
                  <a:ea typeface="宋体" panose="02010600030101010101" pitchFamily="2" charset="-122"/>
                </a:defRPr>
              </a:lvl3pPr>
              <a:lvl4pPr marL="1600200" indent="-228600" defTabSz="879475">
                <a:defRPr sz="2400">
                  <a:solidFill>
                    <a:schemeClr val="tx1"/>
                  </a:solidFill>
                  <a:latin typeface="Times New Roman" panose="02020603050405020304" pitchFamily="18" charset="0"/>
                  <a:ea typeface="宋体" panose="02010600030101010101" pitchFamily="2" charset="-122"/>
                </a:defRPr>
              </a:lvl4pPr>
              <a:lvl5pPr marL="2057400" indent="-228600" defTabSz="879475">
                <a:defRPr sz="2400">
                  <a:solidFill>
                    <a:schemeClr val="tx1"/>
                  </a:solidFill>
                  <a:latin typeface="Times New Roman" panose="02020603050405020304" pitchFamily="18" charset="0"/>
                  <a:ea typeface="宋体" panose="02010600030101010101" pitchFamily="2" charset="-122"/>
                </a:defRPr>
              </a:lvl5pPr>
              <a:lvl6pPr marL="2514600" indent="-228600" defTabSz="879475"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defTabSz="879475"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defTabSz="879475"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defTabSz="879475"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spcBef>
                  <a:spcPct val="20000"/>
                </a:spcBef>
              </a:pPr>
              <a:r>
                <a:rPr lang="en-US" altLang="zh-TW">
                  <a:solidFill>
                    <a:srgbClr val="000000"/>
                  </a:solidFill>
                  <a:latin typeface="Arial" panose="020B0604020202020204" pitchFamily="34" charset="0"/>
                  <a:ea typeface="新細明體" panose="02020500000000000000" pitchFamily="18" charset="-120"/>
                </a:rPr>
                <a:t>ackn</a:t>
              </a:r>
            </a:p>
          </p:txBody>
        </p:sp>
        <p:sp>
          <p:nvSpPr>
            <p:cNvPr id="46" name="Line 42"/>
            <p:cNvSpPr>
              <a:spLocks noChangeShapeType="1"/>
            </p:cNvSpPr>
            <p:nvPr/>
          </p:nvSpPr>
          <p:spPr bwMode="auto">
            <a:xfrm>
              <a:off x="1584" y="1204"/>
              <a:ext cx="0" cy="1048"/>
            </a:xfrm>
            <a:prstGeom prst="line">
              <a:avLst/>
            </a:prstGeom>
            <a:noFill/>
            <a:ln w="12700">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00"/>
                </a:solidFill>
              </a:endParaRPr>
            </a:p>
          </p:txBody>
        </p:sp>
        <p:sp>
          <p:nvSpPr>
            <p:cNvPr id="47" name="Rectangle 43"/>
            <p:cNvSpPr>
              <a:spLocks noChangeArrowheads="1"/>
            </p:cNvSpPr>
            <p:nvPr/>
          </p:nvSpPr>
          <p:spPr bwMode="auto">
            <a:xfrm>
              <a:off x="1427" y="947"/>
              <a:ext cx="392"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marL="330200" indent="-330200" defTabSz="879475">
                <a:defRPr sz="2400">
                  <a:solidFill>
                    <a:schemeClr val="tx1"/>
                  </a:solidFill>
                  <a:latin typeface="Times New Roman" panose="02020603050405020304" pitchFamily="18" charset="0"/>
                  <a:ea typeface="宋体" panose="02010600030101010101" pitchFamily="2" charset="-122"/>
                </a:defRPr>
              </a:lvl1pPr>
              <a:lvl2pPr marL="742950" indent="-285750" defTabSz="879475">
                <a:defRPr sz="2400">
                  <a:solidFill>
                    <a:schemeClr val="tx1"/>
                  </a:solidFill>
                  <a:latin typeface="Times New Roman" panose="02020603050405020304" pitchFamily="18" charset="0"/>
                  <a:ea typeface="宋体" panose="02010600030101010101" pitchFamily="2" charset="-122"/>
                </a:defRPr>
              </a:lvl2pPr>
              <a:lvl3pPr marL="1143000" indent="-228600" defTabSz="879475">
                <a:defRPr sz="2400">
                  <a:solidFill>
                    <a:schemeClr val="tx1"/>
                  </a:solidFill>
                  <a:latin typeface="Times New Roman" panose="02020603050405020304" pitchFamily="18" charset="0"/>
                  <a:ea typeface="宋体" panose="02010600030101010101" pitchFamily="2" charset="-122"/>
                </a:defRPr>
              </a:lvl3pPr>
              <a:lvl4pPr marL="1600200" indent="-228600" defTabSz="879475">
                <a:defRPr sz="2400">
                  <a:solidFill>
                    <a:schemeClr val="tx1"/>
                  </a:solidFill>
                  <a:latin typeface="Times New Roman" panose="02020603050405020304" pitchFamily="18" charset="0"/>
                  <a:ea typeface="宋体" panose="02010600030101010101" pitchFamily="2" charset="-122"/>
                </a:defRPr>
              </a:lvl4pPr>
              <a:lvl5pPr marL="2057400" indent="-228600" defTabSz="879475">
                <a:defRPr sz="2400">
                  <a:solidFill>
                    <a:schemeClr val="tx1"/>
                  </a:solidFill>
                  <a:latin typeface="Times New Roman" panose="02020603050405020304" pitchFamily="18" charset="0"/>
                  <a:ea typeface="宋体" panose="02010600030101010101" pitchFamily="2" charset="-122"/>
                </a:defRPr>
              </a:lvl5pPr>
              <a:lvl6pPr marL="2514600" indent="-228600" defTabSz="879475"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defTabSz="879475"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defTabSz="879475"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defTabSz="879475"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spcBef>
                  <a:spcPct val="20000"/>
                </a:spcBef>
              </a:pPr>
              <a:r>
                <a:rPr lang="zh-TW" altLang="en-US">
                  <a:solidFill>
                    <a:srgbClr val="000000"/>
                  </a:solidFill>
                  <a:latin typeface="Arial" panose="020B0604020202020204" pitchFamily="34" charset="0"/>
                  <a:ea typeface="新細明體" panose="02020500000000000000" pitchFamily="18" charset="-120"/>
                </a:rPr>
                <a:t>(2)</a:t>
              </a:r>
            </a:p>
          </p:txBody>
        </p:sp>
      </p:grpSp>
    </p:spTree>
    <p:extLst>
      <p:ext uri="{BB962C8B-B14F-4D97-AF65-F5344CB8AC3E}">
        <p14:creationId xmlns:p14="http://schemas.microsoft.com/office/powerpoint/2010/main" val="1928936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5"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vertic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1"/>
          </p:nvPr>
        </p:nvSpPr>
        <p:spPr/>
        <p:txBody>
          <a:bodyPr/>
          <a:lstStyle/>
          <a:p>
            <a:fld id="{81527B9D-8B53-C542-B4A4-B7AE274C943D}" type="slidenum">
              <a:rPr lang="en-US" altLang="en-US" smtClean="0"/>
              <a:pPr/>
              <a:t>22</a:t>
            </a:fld>
            <a:endParaRPr lang="en-US" altLang="en-US"/>
          </a:p>
        </p:txBody>
      </p:sp>
      <p:sp>
        <p:nvSpPr>
          <p:cNvPr id="4" name="矩形 3"/>
          <p:cNvSpPr/>
          <p:nvPr/>
        </p:nvSpPr>
        <p:spPr>
          <a:xfrm>
            <a:off x="-53220" y="860097"/>
            <a:ext cx="4799712" cy="523220"/>
          </a:xfrm>
          <a:prstGeom prst="rect">
            <a:avLst/>
          </a:prstGeom>
        </p:spPr>
        <p:txBody>
          <a:bodyPr wrap="none">
            <a:spAutoFit/>
          </a:bodyPr>
          <a:lstStyle/>
          <a:p>
            <a:r>
              <a:rPr lang="en-US" altLang="zh-TW" sz="2800" b="1" i="1" dirty="0">
                <a:solidFill>
                  <a:srgbClr val="000000"/>
                </a:solidFill>
                <a:ea typeface="新細明體" panose="02020500000000000000" pitchFamily="18" charset="-120"/>
              </a:rPr>
              <a:t>Communication Deadlocks</a:t>
            </a:r>
            <a:endParaRPr lang="zh-CN" altLang="en-US" sz="2800" b="1" i="1" dirty="0">
              <a:solidFill>
                <a:srgbClr val="000000"/>
              </a:solidFill>
            </a:endParaRPr>
          </a:p>
        </p:txBody>
      </p:sp>
      <p:sp>
        <p:nvSpPr>
          <p:cNvPr id="6" name="Rectangle 3"/>
          <p:cNvSpPr>
            <a:spLocks noChangeArrowheads="1"/>
          </p:cNvSpPr>
          <p:nvPr/>
        </p:nvSpPr>
        <p:spPr bwMode="auto">
          <a:xfrm>
            <a:off x="817562" y="5432425"/>
            <a:ext cx="8153400" cy="2809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en-US" altLang="en-US"/>
          </a:p>
        </p:txBody>
      </p:sp>
      <p:sp>
        <p:nvSpPr>
          <p:cNvPr id="48" name="Rectangle 3"/>
          <p:cNvSpPr>
            <a:spLocks noChangeArrowheads="1"/>
          </p:cNvSpPr>
          <p:nvPr/>
        </p:nvSpPr>
        <p:spPr bwMode="auto">
          <a:xfrm>
            <a:off x="265112" y="1524000"/>
            <a:ext cx="3797300" cy="17399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en-US" altLang="zh-CN">
              <a:solidFill>
                <a:srgbClr val="000000"/>
              </a:solidFill>
            </a:endParaRPr>
          </a:p>
        </p:txBody>
      </p:sp>
      <p:sp>
        <p:nvSpPr>
          <p:cNvPr id="49" name="Rectangle 4"/>
          <p:cNvSpPr>
            <a:spLocks noChangeArrowheads="1"/>
          </p:cNvSpPr>
          <p:nvPr/>
        </p:nvSpPr>
        <p:spPr bwMode="auto">
          <a:xfrm>
            <a:off x="314325" y="1725613"/>
            <a:ext cx="3844925" cy="134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marL="330200" indent="-330200" defTabSz="879475">
              <a:defRPr sz="2400">
                <a:solidFill>
                  <a:schemeClr val="tx1"/>
                </a:solidFill>
                <a:latin typeface="Times New Roman" panose="02020603050405020304" pitchFamily="18" charset="0"/>
                <a:ea typeface="宋体" panose="02010600030101010101" pitchFamily="2" charset="-122"/>
              </a:defRPr>
            </a:lvl1pPr>
            <a:lvl2pPr marL="742950" indent="-285750" defTabSz="879475">
              <a:defRPr sz="2400">
                <a:solidFill>
                  <a:schemeClr val="tx1"/>
                </a:solidFill>
                <a:latin typeface="Times New Roman" panose="02020603050405020304" pitchFamily="18" charset="0"/>
                <a:ea typeface="宋体" panose="02010600030101010101" pitchFamily="2" charset="-122"/>
              </a:defRPr>
            </a:lvl2pPr>
            <a:lvl3pPr marL="1143000" indent="-228600" defTabSz="879475">
              <a:defRPr sz="2400">
                <a:solidFill>
                  <a:schemeClr val="tx1"/>
                </a:solidFill>
                <a:latin typeface="Times New Roman" panose="02020603050405020304" pitchFamily="18" charset="0"/>
                <a:ea typeface="宋体" panose="02010600030101010101" pitchFamily="2" charset="-122"/>
              </a:defRPr>
            </a:lvl3pPr>
            <a:lvl4pPr marL="1600200" indent="-228600" defTabSz="879475">
              <a:defRPr sz="2400">
                <a:solidFill>
                  <a:schemeClr val="tx1"/>
                </a:solidFill>
                <a:latin typeface="Times New Roman" panose="02020603050405020304" pitchFamily="18" charset="0"/>
                <a:ea typeface="宋体" panose="02010600030101010101" pitchFamily="2" charset="-122"/>
              </a:defRPr>
            </a:lvl4pPr>
            <a:lvl5pPr marL="2057400" indent="-228600" defTabSz="879475">
              <a:defRPr sz="2400">
                <a:solidFill>
                  <a:schemeClr val="tx1"/>
                </a:solidFill>
                <a:latin typeface="Times New Roman" panose="02020603050405020304" pitchFamily="18" charset="0"/>
                <a:ea typeface="宋体" panose="02010600030101010101" pitchFamily="2" charset="-122"/>
              </a:defRPr>
            </a:lvl5pPr>
            <a:lvl6pPr marL="2514600" indent="-228600" defTabSz="879475"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defTabSz="879475"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defTabSz="879475"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defTabSz="879475"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spcBef>
                <a:spcPct val="20000"/>
              </a:spcBef>
            </a:pPr>
            <a:r>
              <a:rPr lang="en-US" altLang="zh-TW">
                <a:solidFill>
                  <a:srgbClr val="000000"/>
                </a:solidFill>
                <a:latin typeface="Courier New" panose="02070309020205020404" pitchFamily="49" charset="0"/>
                <a:ea typeface="新細明體" panose="02020500000000000000" pitchFamily="18" charset="-120"/>
              </a:rPr>
              <a:t>P1:</a:t>
            </a:r>
          </a:p>
          <a:p>
            <a:pPr>
              <a:spcBef>
                <a:spcPct val="20000"/>
              </a:spcBef>
            </a:pPr>
            <a:r>
              <a:rPr lang="en-US" altLang="zh-TW">
                <a:solidFill>
                  <a:srgbClr val="000000"/>
                </a:solidFill>
                <a:latin typeface="Courier New" panose="02070309020205020404" pitchFamily="49" charset="0"/>
                <a:ea typeface="新細明體" panose="02020500000000000000" pitchFamily="18" charset="-120"/>
              </a:rPr>
              <a:t>  send() to P2;</a:t>
            </a:r>
          </a:p>
          <a:p>
            <a:pPr>
              <a:spcBef>
                <a:spcPct val="20000"/>
              </a:spcBef>
            </a:pPr>
            <a:r>
              <a:rPr lang="en-US" altLang="zh-TW">
                <a:solidFill>
                  <a:srgbClr val="000000"/>
                </a:solidFill>
                <a:latin typeface="Courier New" panose="02070309020205020404" pitchFamily="49" charset="0"/>
                <a:ea typeface="新細明體" panose="02020500000000000000" pitchFamily="18" charset="-120"/>
              </a:rPr>
              <a:t>  receive() from P2;</a:t>
            </a:r>
          </a:p>
        </p:txBody>
      </p:sp>
      <p:sp>
        <p:nvSpPr>
          <p:cNvPr id="50" name="Rectangle 5"/>
          <p:cNvSpPr>
            <a:spLocks noChangeArrowheads="1"/>
          </p:cNvSpPr>
          <p:nvPr/>
        </p:nvSpPr>
        <p:spPr bwMode="auto">
          <a:xfrm>
            <a:off x="4989512" y="1524000"/>
            <a:ext cx="3797300" cy="17399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en-US" altLang="zh-CN">
              <a:solidFill>
                <a:srgbClr val="000000"/>
              </a:solidFill>
            </a:endParaRPr>
          </a:p>
        </p:txBody>
      </p:sp>
      <p:sp>
        <p:nvSpPr>
          <p:cNvPr id="51" name="Rectangle 6"/>
          <p:cNvSpPr>
            <a:spLocks noChangeArrowheads="1"/>
          </p:cNvSpPr>
          <p:nvPr/>
        </p:nvSpPr>
        <p:spPr bwMode="auto">
          <a:xfrm>
            <a:off x="5038725" y="1725613"/>
            <a:ext cx="3844925" cy="134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marL="330200" indent="-330200" defTabSz="879475">
              <a:defRPr sz="2400">
                <a:solidFill>
                  <a:schemeClr val="tx1"/>
                </a:solidFill>
                <a:latin typeface="Times New Roman" panose="02020603050405020304" pitchFamily="18" charset="0"/>
                <a:ea typeface="宋体" panose="02010600030101010101" pitchFamily="2" charset="-122"/>
              </a:defRPr>
            </a:lvl1pPr>
            <a:lvl2pPr marL="742950" indent="-285750" defTabSz="879475">
              <a:defRPr sz="2400">
                <a:solidFill>
                  <a:schemeClr val="tx1"/>
                </a:solidFill>
                <a:latin typeface="Times New Roman" panose="02020603050405020304" pitchFamily="18" charset="0"/>
                <a:ea typeface="宋体" panose="02010600030101010101" pitchFamily="2" charset="-122"/>
              </a:defRPr>
            </a:lvl2pPr>
            <a:lvl3pPr marL="1143000" indent="-228600" defTabSz="879475">
              <a:defRPr sz="2400">
                <a:solidFill>
                  <a:schemeClr val="tx1"/>
                </a:solidFill>
                <a:latin typeface="Times New Roman" panose="02020603050405020304" pitchFamily="18" charset="0"/>
                <a:ea typeface="宋体" panose="02010600030101010101" pitchFamily="2" charset="-122"/>
              </a:defRPr>
            </a:lvl3pPr>
            <a:lvl4pPr marL="1600200" indent="-228600" defTabSz="879475">
              <a:defRPr sz="2400">
                <a:solidFill>
                  <a:schemeClr val="tx1"/>
                </a:solidFill>
                <a:latin typeface="Times New Roman" panose="02020603050405020304" pitchFamily="18" charset="0"/>
                <a:ea typeface="宋体" panose="02010600030101010101" pitchFamily="2" charset="-122"/>
              </a:defRPr>
            </a:lvl4pPr>
            <a:lvl5pPr marL="2057400" indent="-228600" defTabSz="879475">
              <a:defRPr sz="2400">
                <a:solidFill>
                  <a:schemeClr val="tx1"/>
                </a:solidFill>
                <a:latin typeface="Times New Roman" panose="02020603050405020304" pitchFamily="18" charset="0"/>
                <a:ea typeface="宋体" panose="02010600030101010101" pitchFamily="2" charset="-122"/>
              </a:defRPr>
            </a:lvl5pPr>
            <a:lvl6pPr marL="2514600" indent="-228600" defTabSz="879475"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defTabSz="879475"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defTabSz="879475"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defTabSz="879475"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spcBef>
                <a:spcPct val="20000"/>
              </a:spcBef>
            </a:pPr>
            <a:r>
              <a:rPr lang="en-US" altLang="zh-TW">
                <a:solidFill>
                  <a:srgbClr val="000000"/>
                </a:solidFill>
                <a:latin typeface="Courier New" panose="02070309020205020404" pitchFamily="49" charset="0"/>
                <a:ea typeface="新細明體" panose="02020500000000000000" pitchFamily="18" charset="-120"/>
              </a:rPr>
              <a:t>P2:</a:t>
            </a:r>
          </a:p>
          <a:p>
            <a:pPr>
              <a:spcBef>
                <a:spcPct val="20000"/>
              </a:spcBef>
            </a:pPr>
            <a:r>
              <a:rPr lang="en-US" altLang="zh-TW">
                <a:solidFill>
                  <a:srgbClr val="000000"/>
                </a:solidFill>
                <a:latin typeface="Courier New" panose="02070309020205020404" pitchFamily="49" charset="0"/>
                <a:ea typeface="新細明體" panose="02020500000000000000" pitchFamily="18" charset="-120"/>
              </a:rPr>
              <a:t>  send() to P1;</a:t>
            </a:r>
          </a:p>
          <a:p>
            <a:pPr>
              <a:spcBef>
                <a:spcPct val="20000"/>
              </a:spcBef>
            </a:pPr>
            <a:r>
              <a:rPr lang="en-US" altLang="zh-TW">
                <a:solidFill>
                  <a:srgbClr val="000000"/>
                </a:solidFill>
                <a:latin typeface="Courier New" panose="02070309020205020404" pitchFamily="49" charset="0"/>
                <a:ea typeface="新細明體" panose="02020500000000000000" pitchFamily="18" charset="-120"/>
              </a:rPr>
              <a:t>  receive() from P1;</a:t>
            </a:r>
          </a:p>
        </p:txBody>
      </p:sp>
      <p:grpSp>
        <p:nvGrpSpPr>
          <p:cNvPr id="52" name="Group 7"/>
          <p:cNvGrpSpPr>
            <a:grpSpLocks/>
          </p:cNvGrpSpPr>
          <p:nvPr/>
        </p:nvGrpSpPr>
        <p:grpSpPr bwMode="auto">
          <a:xfrm>
            <a:off x="950912" y="3962400"/>
            <a:ext cx="3062288" cy="1892300"/>
            <a:chOff x="772" y="2548"/>
            <a:chExt cx="1929" cy="1192"/>
          </a:xfrm>
        </p:grpSpPr>
        <p:sp>
          <p:nvSpPr>
            <p:cNvPr id="53" name="Oval 8"/>
            <p:cNvSpPr>
              <a:spLocks noChangeArrowheads="1"/>
            </p:cNvSpPr>
            <p:nvPr/>
          </p:nvSpPr>
          <p:spPr bwMode="auto">
            <a:xfrm>
              <a:off x="1492" y="3172"/>
              <a:ext cx="568" cy="568"/>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en-US" altLang="zh-CN">
                <a:solidFill>
                  <a:srgbClr val="000000"/>
                </a:solidFill>
              </a:endParaRPr>
            </a:p>
          </p:txBody>
        </p:sp>
        <p:sp>
          <p:nvSpPr>
            <p:cNvPr id="54" name="Oval 9"/>
            <p:cNvSpPr>
              <a:spLocks noChangeArrowheads="1"/>
            </p:cNvSpPr>
            <p:nvPr/>
          </p:nvSpPr>
          <p:spPr bwMode="auto">
            <a:xfrm>
              <a:off x="772" y="2548"/>
              <a:ext cx="568" cy="568"/>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en-US" altLang="zh-CN">
                <a:solidFill>
                  <a:srgbClr val="000000"/>
                </a:solidFill>
              </a:endParaRPr>
            </a:p>
          </p:txBody>
        </p:sp>
        <p:sp>
          <p:nvSpPr>
            <p:cNvPr id="55" name="Arc 10"/>
            <p:cNvSpPr>
              <a:spLocks/>
            </p:cNvSpPr>
            <p:nvPr/>
          </p:nvSpPr>
          <p:spPr bwMode="auto">
            <a:xfrm>
              <a:off x="1344" y="2741"/>
              <a:ext cx="524" cy="428"/>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lnTo>
                    <a:pt x="0" y="0"/>
                  </a:lnTo>
                  <a:close/>
                </a:path>
              </a:pathLst>
            </a:custGeom>
            <a:noFill/>
            <a:ln w="12700" cap="rnd">
              <a:solidFill>
                <a:schemeClr val="tx1"/>
              </a:solidFill>
              <a:round/>
              <a:headEnd type="triangle" w="med" len="me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endParaRPr>
            </a:p>
          </p:txBody>
        </p:sp>
        <p:sp>
          <p:nvSpPr>
            <p:cNvPr id="56" name="Arc 11"/>
            <p:cNvSpPr>
              <a:spLocks/>
            </p:cNvSpPr>
            <p:nvPr/>
          </p:nvSpPr>
          <p:spPr bwMode="auto">
            <a:xfrm>
              <a:off x="869" y="3072"/>
              <a:ext cx="620" cy="476"/>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21600" y="21599"/>
                  </a:moveTo>
                  <a:cubicBezTo>
                    <a:pt x="9670" y="21599"/>
                    <a:pt x="0" y="11929"/>
                    <a:pt x="0" y="0"/>
                  </a:cubicBezTo>
                </a:path>
                <a:path w="21600" h="21600" stroke="0" extrusionOk="0">
                  <a:moveTo>
                    <a:pt x="21600" y="21599"/>
                  </a:moveTo>
                  <a:cubicBezTo>
                    <a:pt x="9670" y="21599"/>
                    <a:pt x="0" y="11929"/>
                    <a:pt x="0" y="0"/>
                  </a:cubicBezTo>
                  <a:lnTo>
                    <a:pt x="21600" y="0"/>
                  </a:lnTo>
                  <a:lnTo>
                    <a:pt x="21600" y="21599"/>
                  </a:lnTo>
                  <a:close/>
                </a:path>
              </a:pathLst>
            </a:custGeom>
            <a:noFill/>
            <a:ln w="12700" cap="rnd">
              <a:solidFill>
                <a:schemeClr val="tx1"/>
              </a:solidFill>
              <a:round/>
              <a:headEnd type="triangle" w="med" len="me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endParaRPr>
            </a:p>
          </p:txBody>
        </p:sp>
        <p:sp>
          <p:nvSpPr>
            <p:cNvPr id="57" name="Rectangle 12"/>
            <p:cNvSpPr>
              <a:spLocks noChangeArrowheads="1"/>
            </p:cNvSpPr>
            <p:nvPr/>
          </p:nvSpPr>
          <p:spPr bwMode="auto">
            <a:xfrm>
              <a:off x="899" y="2675"/>
              <a:ext cx="352" cy="2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marL="330200" indent="-330200" defTabSz="879475">
                <a:defRPr sz="2400">
                  <a:solidFill>
                    <a:schemeClr val="tx1"/>
                  </a:solidFill>
                  <a:latin typeface="Times New Roman" panose="02020603050405020304" pitchFamily="18" charset="0"/>
                  <a:ea typeface="宋体" panose="02010600030101010101" pitchFamily="2" charset="-122"/>
                </a:defRPr>
              </a:lvl1pPr>
              <a:lvl2pPr marL="742950" indent="-285750" defTabSz="879475">
                <a:defRPr sz="2400">
                  <a:solidFill>
                    <a:schemeClr val="tx1"/>
                  </a:solidFill>
                  <a:latin typeface="Times New Roman" panose="02020603050405020304" pitchFamily="18" charset="0"/>
                  <a:ea typeface="宋体" panose="02010600030101010101" pitchFamily="2" charset="-122"/>
                </a:defRPr>
              </a:lvl2pPr>
              <a:lvl3pPr marL="1143000" indent="-228600" defTabSz="879475">
                <a:defRPr sz="2400">
                  <a:solidFill>
                    <a:schemeClr val="tx1"/>
                  </a:solidFill>
                  <a:latin typeface="Times New Roman" panose="02020603050405020304" pitchFamily="18" charset="0"/>
                  <a:ea typeface="宋体" panose="02010600030101010101" pitchFamily="2" charset="-122"/>
                </a:defRPr>
              </a:lvl3pPr>
              <a:lvl4pPr marL="1600200" indent="-228600" defTabSz="879475">
                <a:defRPr sz="2400">
                  <a:solidFill>
                    <a:schemeClr val="tx1"/>
                  </a:solidFill>
                  <a:latin typeface="Times New Roman" panose="02020603050405020304" pitchFamily="18" charset="0"/>
                  <a:ea typeface="宋体" panose="02010600030101010101" pitchFamily="2" charset="-122"/>
                </a:defRPr>
              </a:lvl4pPr>
              <a:lvl5pPr marL="2057400" indent="-228600" defTabSz="879475">
                <a:defRPr sz="2400">
                  <a:solidFill>
                    <a:schemeClr val="tx1"/>
                  </a:solidFill>
                  <a:latin typeface="Times New Roman" panose="02020603050405020304" pitchFamily="18" charset="0"/>
                  <a:ea typeface="宋体" panose="02010600030101010101" pitchFamily="2" charset="-122"/>
                </a:defRPr>
              </a:lvl5pPr>
              <a:lvl6pPr marL="2514600" indent="-228600" defTabSz="879475"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defTabSz="879475"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defTabSz="879475"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defTabSz="879475"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spcBef>
                  <a:spcPct val="20000"/>
                </a:spcBef>
              </a:pPr>
              <a:r>
                <a:rPr lang="en-US" altLang="zh-TW">
                  <a:solidFill>
                    <a:srgbClr val="000000"/>
                  </a:solidFill>
                  <a:latin typeface="Courier New" panose="02070309020205020404" pitchFamily="49" charset="0"/>
                  <a:ea typeface="新細明體" panose="02020500000000000000" pitchFamily="18" charset="-120"/>
                </a:rPr>
                <a:t>P1</a:t>
              </a:r>
            </a:p>
          </p:txBody>
        </p:sp>
        <p:sp>
          <p:nvSpPr>
            <p:cNvPr id="58" name="Rectangle 13"/>
            <p:cNvSpPr>
              <a:spLocks noChangeArrowheads="1"/>
            </p:cNvSpPr>
            <p:nvPr/>
          </p:nvSpPr>
          <p:spPr bwMode="auto">
            <a:xfrm>
              <a:off x="1619" y="3299"/>
              <a:ext cx="352" cy="2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marL="330200" indent="-330200" defTabSz="879475">
                <a:defRPr sz="2400">
                  <a:solidFill>
                    <a:schemeClr val="tx1"/>
                  </a:solidFill>
                  <a:latin typeface="Times New Roman" panose="02020603050405020304" pitchFamily="18" charset="0"/>
                  <a:ea typeface="宋体" panose="02010600030101010101" pitchFamily="2" charset="-122"/>
                </a:defRPr>
              </a:lvl1pPr>
              <a:lvl2pPr marL="742950" indent="-285750" defTabSz="879475">
                <a:defRPr sz="2400">
                  <a:solidFill>
                    <a:schemeClr val="tx1"/>
                  </a:solidFill>
                  <a:latin typeface="Times New Roman" panose="02020603050405020304" pitchFamily="18" charset="0"/>
                  <a:ea typeface="宋体" panose="02010600030101010101" pitchFamily="2" charset="-122"/>
                </a:defRPr>
              </a:lvl2pPr>
              <a:lvl3pPr marL="1143000" indent="-228600" defTabSz="879475">
                <a:defRPr sz="2400">
                  <a:solidFill>
                    <a:schemeClr val="tx1"/>
                  </a:solidFill>
                  <a:latin typeface="Times New Roman" panose="02020603050405020304" pitchFamily="18" charset="0"/>
                  <a:ea typeface="宋体" panose="02010600030101010101" pitchFamily="2" charset="-122"/>
                </a:defRPr>
              </a:lvl3pPr>
              <a:lvl4pPr marL="1600200" indent="-228600" defTabSz="879475">
                <a:defRPr sz="2400">
                  <a:solidFill>
                    <a:schemeClr val="tx1"/>
                  </a:solidFill>
                  <a:latin typeface="Times New Roman" panose="02020603050405020304" pitchFamily="18" charset="0"/>
                  <a:ea typeface="宋体" panose="02010600030101010101" pitchFamily="2" charset="-122"/>
                </a:defRPr>
              </a:lvl4pPr>
              <a:lvl5pPr marL="2057400" indent="-228600" defTabSz="879475">
                <a:defRPr sz="2400">
                  <a:solidFill>
                    <a:schemeClr val="tx1"/>
                  </a:solidFill>
                  <a:latin typeface="Times New Roman" panose="02020603050405020304" pitchFamily="18" charset="0"/>
                  <a:ea typeface="宋体" panose="02010600030101010101" pitchFamily="2" charset="-122"/>
                </a:defRPr>
              </a:lvl5pPr>
              <a:lvl6pPr marL="2514600" indent="-228600" defTabSz="879475"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defTabSz="879475"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defTabSz="879475"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defTabSz="879475"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spcBef>
                  <a:spcPct val="20000"/>
                </a:spcBef>
              </a:pPr>
              <a:r>
                <a:rPr lang="en-US" altLang="zh-TW">
                  <a:solidFill>
                    <a:srgbClr val="000000"/>
                  </a:solidFill>
                  <a:latin typeface="Courier New" panose="02070309020205020404" pitchFamily="49" charset="0"/>
                  <a:ea typeface="新細明體" panose="02020500000000000000" pitchFamily="18" charset="-120"/>
                </a:rPr>
                <a:t>P2</a:t>
              </a:r>
            </a:p>
          </p:txBody>
        </p:sp>
        <p:sp>
          <p:nvSpPr>
            <p:cNvPr id="59" name="Rectangle 14"/>
            <p:cNvSpPr>
              <a:spLocks noChangeArrowheads="1"/>
            </p:cNvSpPr>
            <p:nvPr/>
          </p:nvSpPr>
          <p:spPr bwMode="auto">
            <a:xfrm>
              <a:off x="1811" y="2771"/>
              <a:ext cx="890" cy="2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marL="330200" indent="-330200" defTabSz="879475">
                <a:defRPr sz="2400">
                  <a:solidFill>
                    <a:schemeClr val="tx1"/>
                  </a:solidFill>
                  <a:latin typeface="Times New Roman" panose="02020603050405020304" pitchFamily="18" charset="0"/>
                  <a:ea typeface="宋体" panose="02010600030101010101" pitchFamily="2" charset="-122"/>
                </a:defRPr>
              </a:lvl1pPr>
              <a:lvl2pPr marL="742950" indent="-285750" defTabSz="879475">
                <a:defRPr sz="2400">
                  <a:solidFill>
                    <a:schemeClr val="tx1"/>
                  </a:solidFill>
                  <a:latin typeface="Times New Roman" panose="02020603050405020304" pitchFamily="18" charset="0"/>
                  <a:ea typeface="宋体" panose="02010600030101010101" pitchFamily="2" charset="-122"/>
                </a:defRPr>
              </a:lvl2pPr>
              <a:lvl3pPr marL="1143000" indent="-228600" defTabSz="879475">
                <a:defRPr sz="2400">
                  <a:solidFill>
                    <a:schemeClr val="tx1"/>
                  </a:solidFill>
                  <a:latin typeface="Times New Roman" panose="02020603050405020304" pitchFamily="18" charset="0"/>
                  <a:ea typeface="宋体" panose="02010600030101010101" pitchFamily="2" charset="-122"/>
                </a:defRPr>
              </a:lvl3pPr>
              <a:lvl4pPr marL="1600200" indent="-228600" defTabSz="879475">
                <a:defRPr sz="2400">
                  <a:solidFill>
                    <a:schemeClr val="tx1"/>
                  </a:solidFill>
                  <a:latin typeface="Times New Roman" panose="02020603050405020304" pitchFamily="18" charset="0"/>
                  <a:ea typeface="宋体" panose="02010600030101010101" pitchFamily="2" charset="-122"/>
                </a:defRPr>
              </a:lvl4pPr>
              <a:lvl5pPr marL="2057400" indent="-228600" defTabSz="879475">
                <a:defRPr sz="2400">
                  <a:solidFill>
                    <a:schemeClr val="tx1"/>
                  </a:solidFill>
                  <a:latin typeface="Times New Roman" panose="02020603050405020304" pitchFamily="18" charset="0"/>
                  <a:ea typeface="宋体" panose="02010600030101010101" pitchFamily="2" charset="-122"/>
                </a:defRPr>
              </a:lvl5pPr>
              <a:lvl6pPr marL="2514600" indent="-228600" defTabSz="879475"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defTabSz="879475"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defTabSz="879475"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defTabSz="879475"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spcBef>
                  <a:spcPct val="20000"/>
                </a:spcBef>
              </a:pPr>
              <a:r>
                <a:rPr lang="en-US" altLang="zh-TW">
                  <a:solidFill>
                    <a:srgbClr val="000000"/>
                  </a:solidFill>
                  <a:latin typeface="Arial" panose="020B0604020202020204" pitchFamily="34" charset="0"/>
                  <a:ea typeface="新細明體" panose="02020500000000000000" pitchFamily="18" charset="-120"/>
                </a:rPr>
                <a:t>Waits-for</a:t>
              </a:r>
            </a:p>
          </p:txBody>
        </p:sp>
      </p:grpSp>
      <p:sp>
        <p:nvSpPr>
          <p:cNvPr id="60" name="Rectangle 15"/>
          <p:cNvSpPr>
            <a:spLocks noChangeArrowheads="1"/>
          </p:cNvSpPr>
          <p:nvPr/>
        </p:nvSpPr>
        <p:spPr bwMode="auto">
          <a:xfrm>
            <a:off x="4738687" y="3630613"/>
            <a:ext cx="4283075" cy="2552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en-US" altLang="zh-CN">
              <a:solidFill>
                <a:srgbClr val="000000"/>
              </a:solidFill>
            </a:endParaRPr>
          </a:p>
        </p:txBody>
      </p:sp>
      <p:sp>
        <p:nvSpPr>
          <p:cNvPr id="61" name="Rectangle 16"/>
          <p:cNvSpPr txBox="1">
            <a:spLocks noChangeArrowheads="1"/>
          </p:cNvSpPr>
          <p:nvPr/>
        </p:nvSpPr>
        <p:spPr>
          <a:xfrm>
            <a:off x="4846637" y="3630613"/>
            <a:ext cx="4229100" cy="2667000"/>
          </a:xfrm>
          <a:prstGeom prst="rect">
            <a:avLst/>
          </a:prstGeom>
        </p:spPr>
        <p:txBody>
          <a:bodyPr/>
          <a:lstStyle>
            <a:lvl1pPr marL="342900" indent="-342900" algn="l" rtl="0" eaLnBrk="1" fontAlgn="base" hangingPunct="1">
              <a:spcBef>
                <a:spcPct val="20000"/>
              </a:spcBef>
              <a:spcAft>
                <a:spcPct val="0"/>
              </a:spcAft>
              <a:buClr>
                <a:schemeClr val="hlink"/>
              </a:buClr>
              <a:buFont typeface="Wingdings" charset="2"/>
              <a:buChar char="v"/>
              <a:defRPr sz="2800" b="1" kern="1200">
                <a:solidFill>
                  <a:schemeClr val="accent1"/>
                </a:solidFill>
                <a:latin typeface="+mn-lt"/>
                <a:ea typeface="+mn-ea"/>
                <a:cs typeface="+mn-cs"/>
              </a:defRPr>
            </a:lvl1pPr>
            <a:lvl2pPr marL="742950" indent="-285750" algn="l" rtl="0" eaLnBrk="1" fontAlgn="base" hangingPunct="1">
              <a:spcBef>
                <a:spcPct val="20000"/>
              </a:spcBef>
              <a:spcAft>
                <a:spcPct val="0"/>
              </a:spcAft>
              <a:buClr>
                <a:schemeClr val="accent1"/>
              </a:buClr>
              <a:buFont typeface="Wingdings" charset="2"/>
              <a:buChar char="§"/>
              <a:defRPr sz="2400" kern="1200">
                <a:solidFill>
                  <a:schemeClr val="tx1"/>
                </a:solidFill>
                <a:latin typeface="Arial" charset="0"/>
                <a:ea typeface="+mn-ea"/>
                <a:cs typeface="+mn-cs"/>
              </a:defRPr>
            </a:lvl2pPr>
            <a:lvl3pPr marL="1143000" indent="-228600" algn="l" rtl="0" eaLnBrk="1" fontAlgn="base" hangingPunct="1">
              <a:spcBef>
                <a:spcPct val="20000"/>
              </a:spcBef>
              <a:spcAft>
                <a:spcPct val="0"/>
              </a:spcAft>
              <a:buClr>
                <a:schemeClr val="tx1"/>
              </a:buClr>
              <a:buChar char="•"/>
              <a:defRPr sz="2200" kern="1200">
                <a:solidFill>
                  <a:schemeClr val="tx1"/>
                </a:solidFill>
                <a:latin typeface="Arial" charset="0"/>
                <a:ea typeface="+mn-ea"/>
                <a:cs typeface="+mn-cs"/>
              </a:defRPr>
            </a:lvl3pPr>
            <a:lvl4pPr marL="1600200" indent="-228600" algn="l" rtl="0" eaLnBrk="1" fontAlgn="base" hangingPunct="1">
              <a:spcBef>
                <a:spcPct val="20000"/>
              </a:spcBef>
              <a:spcAft>
                <a:spcPct val="0"/>
              </a:spcAft>
              <a:buChar char="–"/>
              <a:defRPr sz="2000" kern="1200">
                <a:solidFill>
                  <a:schemeClr val="tx1"/>
                </a:solidFill>
                <a:latin typeface="Arial" charset="0"/>
                <a:ea typeface="+mn-ea"/>
                <a:cs typeface="+mn-cs"/>
              </a:defRPr>
            </a:lvl4pPr>
            <a:lvl5pPr marL="2057400" indent="-228600" algn="l" rtl="0" eaLnBrk="1" fontAlgn="base" hangingPunct="1">
              <a:spcBef>
                <a:spcPct val="20000"/>
              </a:spcBef>
              <a:spcAft>
                <a:spcPct val="0"/>
              </a:spcAft>
              <a:buChar char="»"/>
              <a:defRPr sz="2000" kern="1200">
                <a:solidFill>
                  <a:schemeClr val="tx1"/>
                </a:solidFill>
                <a:latin typeface="Arial"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buFont typeface="Wingdings" panose="05000000000000000000" pitchFamily="2" charset="2"/>
              <a:buChar char="Ø"/>
            </a:pPr>
            <a:r>
              <a:rPr lang="en-US" altLang="zh-TW" sz="2000" dirty="0" smtClean="0">
                <a:solidFill>
                  <a:srgbClr val="000000"/>
                </a:solidFill>
                <a:ea typeface="新細明體" panose="02020500000000000000" pitchFamily="18" charset="-120"/>
              </a:rPr>
              <a:t>Components are mutually waiting for each other.</a:t>
            </a:r>
          </a:p>
          <a:p>
            <a:pPr>
              <a:buFont typeface="Wingdings" panose="05000000000000000000" pitchFamily="2" charset="2"/>
              <a:buChar char="Ø"/>
            </a:pPr>
            <a:r>
              <a:rPr lang="en-US" altLang="zh-TW" sz="2000" dirty="0" smtClean="0">
                <a:solidFill>
                  <a:srgbClr val="000000"/>
                </a:solidFill>
                <a:ea typeface="新細明體" panose="02020500000000000000" pitchFamily="18" charset="-120"/>
              </a:rPr>
              <a:t>To avoid deadlocks: Waits-for relation has to be acyclic!</a:t>
            </a:r>
          </a:p>
        </p:txBody>
      </p:sp>
    </p:spTree>
    <p:extLst>
      <p:ext uri="{BB962C8B-B14F-4D97-AF65-F5344CB8AC3E}">
        <p14:creationId xmlns:p14="http://schemas.microsoft.com/office/powerpoint/2010/main" val="2453352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anim calcmode="lin" valueType="num">
                                      <p:cBhvr additive="base">
                                        <p:cTn id="7" dur="500" fill="hold"/>
                                        <p:tgtEl>
                                          <p:spTgt spid="49"/>
                                        </p:tgtEl>
                                        <p:attrNameLst>
                                          <p:attrName>ppt_x</p:attrName>
                                        </p:attrNameLst>
                                      </p:cBhvr>
                                      <p:tavLst>
                                        <p:tav tm="0">
                                          <p:val>
                                            <p:strVal val="0-#ppt_w/2"/>
                                          </p:val>
                                        </p:tav>
                                        <p:tav tm="100000">
                                          <p:val>
                                            <p:strVal val="#ppt_x"/>
                                          </p:val>
                                        </p:tav>
                                      </p:tavLst>
                                    </p:anim>
                                    <p:anim calcmode="lin" valueType="num">
                                      <p:cBhvr additive="base">
                                        <p:cTn id="8" dur="500" fill="hold"/>
                                        <p:tgtEl>
                                          <p:spTgt spid="4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51"/>
                                        </p:tgtEl>
                                        <p:attrNameLst>
                                          <p:attrName>style.visibility</p:attrName>
                                        </p:attrNameLst>
                                      </p:cBhvr>
                                      <p:to>
                                        <p:strVal val="visible"/>
                                      </p:to>
                                    </p:set>
                                    <p:anim calcmode="lin" valueType="num">
                                      <p:cBhvr additive="base">
                                        <p:cTn id="13" dur="500" fill="hold"/>
                                        <p:tgtEl>
                                          <p:spTgt spid="51"/>
                                        </p:tgtEl>
                                        <p:attrNameLst>
                                          <p:attrName>ppt_x</p:attrName>
                                        </p:attrNameLst>
                                      </p:cBhvr>
                                      <p:tavLst>
                                        <p:tav tm="0">
                                          <p:val>
                                            <p:strVal val="0-#ppt_w/2"/>
                                          </p:val>
                                        </p:tav>
                                        <p:tav tm="100000">
                                          <p:val>
                                            <p:strVal val="#ppt_x"/>
                                          </p:val>
                                        </p:tav>
                                      </p:tavLst>
                                    </p:anim>
                                    <p:anim calcmode="lin" valueType="num">
                                      <p:cBhvr additive="base">
                                        <p:cTn id="14" dur="500" fill="hold"/>
                                        <p:tgtEl>
                                          <p:spTgt spid="51"/>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52"/>
                                        </p:tgtEl>
                                        <p:attrNameLst>
                                          <p:attrName>style.visibility</p:attrName>
                                        </p:attrNameLst>
                                      </p:cBhvr>
                                      <p:to>
                                        <p:strVal val="visible"/>
                                      </p:to>
                                    </p:set>
                                    <p:anim calcmode="lin" valueType="num">
                                      <p:cBhvr additive="base">
                                        <p:cTn id="19" dur="500" fill="hold"/>
                                        <p:tgtEl>
                                          <p:spTgt spid="52"/>
                                        </p:tgtEl>
                                        <p:attrNameLst>
                                          <p:attrName>ppt_x</p:attrName>
                                        </p:attrNameLst>
                                      </p:cBhvr>
                                      <p:tavLst>
                                        <p:tav tm="0">
                                          <p:val>
                                            <p:strVal val="0-#ppt_w/2"/>
                                          </p:val>
                                        </p:tav>
                                        <p:tav tm="100000">
                                          <p:val>
                                            <p:strVal val="#ppt_x"/>
                                          </p:val>
                                        </p:tav>
                                      </p:tavLst>
                                    </p:anim>
                                    <p:anim calcmode="lin" valueType="num">
                                      <p:cBhvr additive="base">
                                        <p:cTn id="20" dur="500" fill="hold"/>
                                        <p:tgtEl>
                                          <p:spTgt spid="52"/>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61">
                                            <p:txEl>
                                              <p:pRg st="0" end="0"/>
                                            </p:txEl>
                                          </p:spTgt>
                                        </p:tgtEl>
                                        <p:attrNameLst>
                                          <p:attrName>style.visibility</p:attrName>
                                        </p:attrNameLst>
                                      </p:cBhvr>
                                      <p:to>
                                        <p:strVal val="visible"/>
                                      </p:to>
                                    </p:set>
                                    <p:anim calcmode="lin" valueType="num">
                                      <p:cBhvr additive="base">
                                        <p:cTn id="25" dur="500" fill="hold"/>
                                        <p:tgtEl>
                                          <p:spTgt spid="61">
                                            <p:txEl>
                                              <p:pRg st="0" end="0"/>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61">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61">
                                            <p:txEl>
                                              <p:pRg st="1" end="1"/>
                                            </p:txEl>
                                          </p:spTgt>
                                        </p:tgtEl>
                                        <p:attrNameLst>
                                          <p:attrName>style.visibility</p:attrName>
                                        </p:attrNameLst>
                                      </p:cBhvr>
                                      <p:to>
                                        <p:strVal val="visible"/>
                                      </p:to>
                                    </p:set>
                                    <p:anim calcmode="lin" valueType="num">
                                      <p:cBhvr additive="base">
                                        <p:cTn id="31" dur="500" fill="hold"/>
                                        <p:tgtEl>
                                          <p:spTgt spid="61">
                                            <p:txEl>
                                              <p:pRg st="1" end="1"/>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61">
                                            <p:txEl>
                                              <p:pRg st="1" end="1"/>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utoUpdateAnimBg="0"/>
      <p:bldP spid="51" grpId="0" autoUpdateAnimBg="0"/>
      <p:bldP spid="61" grpId="0" build="p" autoUpdateAnimBg="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1"/>
          </p:nvPr>
        </p:nvSpPr>
        <p:spPr/>
        <p:txBody>
          <a:bodyPr/>
          <a:lstStyle/>
          <a:p>
            <a:fld id="{81527B9D-8B53-C542-B4A4-B7AE274C943D}" type="slidenum">
              <a:rPr lang="en-US" altLang="en-US" smtClean="0"/>
              <a:pPr/>
              <a:t>23</a:t>
            </a:fld>
            <a:endParaRPr lang="en-US" altLang="en-US"/>
          </a:p>
        </p:txBody>
      </p:sp>
      <p:sp>
        <p:nvSpPr>
          <p:cNvPr id="4" name="矩形 3"/>
          <p:cNvSpPr/>
          <p:nvPr/>
        </p:nvSpPr>
        <p:spPr>
          <a:xfrm>
            <a:off x="-53220" y="860097"/>
            <a:ext cx="5517857" cy="523220"/>
          </a:xfrm>
          <a:prstGeom prst="rect">
            <a:avLst/>
          </a:prstGeom>
        </p:spPr>
        <p:txBody>
          <a:bodyPr wrap="none">
            <a:spAutoFit/>
          </a:bodyPr>
          <a:lstStyle/>
          <a:p>
            <a:r>
              <a:rPr lang="en-US" altLang="zh-TW" sz="2800" b="1" i="1" dirty="0">
                <a:solidFill>
                  <a:srgbClr val="000000"/>
                </a:solidFill>
                <a:ea typeface="新細明體" panose="02020500000000000000" pitchFamily="18" charset="-120"/>
              </a:rPr>
              <a:t>Asynchronous Communication</a:t>
            </a:r>
            <a:endParaRPr lang="zh-CN" altLang="en-US" sz="2800" b="1" i="1" dirty="0">
              <a:solidFill>
                <a:srgbClr val="000000"/>
              </a:solidFill>
            </a:endParaRPr>
          </a:p>
        </p:txBody>
      </p:sp>
      <p:grpSp>
        <p:nvGrpSpPr>
          <p:cNvPr id="67" name="Group 3"/>
          <p:cNvGrpSpPr>
            <a:grpSpLocks/>
          </p:cNvGrpSpPr>
          <p:nvPr/>
        </p:nvGrpSpPr>
        <p:grpSpPr bwMode="auto">
          <a:xfrm>
            <a:off x="152400" y="1524000"/>
            <a:ext cx="8707437" cy="4630766"/>
            <a:chOff x="35" y="947"/>
            <a:chExt cx="5728" cy="2930"/>
          </a:xfrm>
        </p:grpSpPr>
        <p:sp>
          <p:nvSpPr>
            <p:cNvPr id="68" name="Rectangle 4"/>
            <p:cNvSpPr>
              <a:spLocks noChangeArrowheads="1"/>
            </p:cNvSpPr>
            <p:nvPr/>
          </p:nvSpPr>
          <p:spPr bwMode="auto">
            <a:xfrm>
              <a:off x="518" y="2918"/>
              <a:ext cx="83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en-US" altLang="zh-CN">
                <a:solidFill>
                  <a:srgbClr val="000000"/>
                </a:solidFill>
              </a:endParaRPr>
            </a:p>
          </p:txBody>
        </p:sp>
        <p:sp>
          <p:nvSpPr>
            <p:cNvPr id="69" name="Line 5"/>
            <p:cNvSpPr>
              <a:spLocks noChangeShapeType="1"/>
            </p:cNvSpPr>
            <p:nvPr/>
          </p:nvSpPr>
          <p:spPr bwMode="auto">
            <a:xfrm>
              <a:off x="2596" y="3600"/>
              <a:ext cx="1096"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solidFill>
                  <a:srgbClr val="000000"/>
                </a:solidFill>
              </a:endParaRPr>
            </a:p>
          </p:txBody>
        </p:sp>
        <p:sp>
          <p:nvSpPr>
            <p:cNvPr id="70" name="Rectangle 6"/>
            <p:cNvSpPr>
              <a:spLocks noChangeArrowheads="1"/>
            </p:cNvSpPr>
            <p:nvPr/>
          </p:nvSpPr>
          <p:spPr bwMode="auto">
            <a:xfrm>
              <a:off x="2627" y="3587"/>
              <a:ext cx="563" cy="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marL="330200" indent="-330200" defTabSz="879475">
                <a:defRPr sz="2400">
                  <a:solidFill>
                    <a:schemeClr val="tx1"/>
                  </a:solidFill>
                  <a:latin typeface="Times New Roman" panose="02020603050405020304" pitchFamily="18" charset="0"/>
                  <a:ea typeface="宋体" panose="02010600030101010101" pitchFamily="2" charset="-122"/>
                </a:defRPr>
              </a:lvl1pPr>
              <a:lvl2pPr marL="742950" indent="-285750" defTabSz="879475">
                <a:defRPr sz="2400">
                  <a:solidFill>
                    <a:schemeClr val="tx1"/>
                  </a:solidFill>
                  <a:latin typeface="Times New Roman" panose="02020603050405020304" pitchFamily="18" charset="0"/>
                  <a:ea typeface="宋体" panose="02010600030101010101" pitchFamily="2" charset="-122"/>
                </a:defRPr>
              </a:lvl2pPr>
              <a:lvl3pPr marL="1143000" indent="-228600" defTabSz="879475">
                <a:defRPr sz="2400">
                  <a:solidFill>
                    <a:schemeClr val="tx1"/>
                  </a:solidFill>
                  <a:latin typeface="Times New Roman" panose="02020603050405020304" pitchFamily="18" charset="0"/>
                  <a:ea typeface="宋体" panose="02010600030101010101" pitchFamily="2" charset="-122"/>
                </a:defRPr>
              </a:lvl3pPr>
              <a:lvl4pPr marL="1600200" indent="-228600" defTabSz="879475">
                <a:defRPr sz="2400">
                  <a:solidFill>
                    <a:schemeClr val="tx1"/>
                  </a:solidFill>
                  <a:latin typeface="Times New Roman" panose="02020603050405020304" pitchFamily="18" charset="0"/>
                  <a:ea typeface="宋体" panose="02010600030101010101" pitchFamily="2" charset="-122"/>
                </a:defRPr>
              </a:lvl4pPr>
              <a:lvl5pPr marL="2057400" indent="-228600" defTabSz="879475">
                <a:defRPr sz="2400">
                  <a:solidFill>
                    <a:schemeClr val="tx1"/>
                  </a:solidFill>
                  <a:latin typeface="Times New Roman" panose="02020603050405020304" pitchFamily="18" charset="0"/>
                  <a:ea typeface="宋体" panose="02010600030101010101" pitchFamily="2" charset="-122"/>
                </a:defRPr>
              </a:lvl5pPr>
              <a:lvl6pPr marL="2514600" indent="-228600" defTabSz="879475"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defTabSz="879475"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defTabSz="879475"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defTabSz="879475"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spcBef>
                  <a:spcPct val="20000"/>
                </a:spcBef>
              </a:pPr>
              <a:r>
                <a:rPr lang="en-US" altLang="zh-TW">
                  <a:solidFill>
                    <a:srgbClr val="000000"/>
                  </a:solidFill>
                  <a:latin typeface="Arial" panose="020B0604020202020204" pitchFamily="34" charset="0"/>
                  <a:ea typeface="新細明體" panose="02020500000000000000" pitchFamily="18" charset="-120"/>
                </a:rPr>
                <a:t>Time</a:t>
              </a:r>
            </a:p>
          </p:txBody>
        </p:sp>
        <p:sp>
          <p:nvSpPr>
            <p:cNvPr id="71" name="Rectangle 7"/>
            <p:cNvSpPr>
              <a:spLocks noChangeArrowheads="1"/>
            </p:cNvSpPr>
            <p:nvPr/>
          </p:nvSpPr>
          <p:spPr bwMode="auto">
            <a:xfrm>
              <a:off x="83" y="1571"/>
              <a:ext cx="740" cy="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marL="330200" indent="-330200" defTabSz="879475">
                <a:defRPr sz="2400">
                  <a:solidFill>
                    <a:schemeClr val="tx1"/>
                  </a:solidFill>
                  <a:latin typeface="Times New Roman" panose="02020603050405020304" pitchFamily="18" charset="0"/>
                  <a:ea typeface="宋体" panose="02010600030101010101" pitchFamily="2" charset="-122"/>
                </a:defRPr>
              </a:lvl1pPr>
              <a:lvl2pPr marL="742950" indent="-285750" defTabSz="879475">
                <a:defRPr sz="2400">
                  <a:solidFill>
                    <a:schemeClr val="tx1"/>
                  </a:solidFill>
                  <a:latin typeface="Times New Roman" panose="02020603050405020304" pitchFamily="18" charset="0"/>
                  <a:ea typeface="宋体" panose="02010600030101010101" pitchFamily="2" charset="-122"/>
                </a:defRPr>
              </a:lvl2pPr>
              <a:lvl3pPr marL="1143000" indent="-228600" defTabSz="879475">
                <a:defRPr sz="2400">
                  <a:solidFill>
                    <a:schemeClr val="tx1"/>
                  </a:solidFill>
                  <a:latin typeface="Times New Roman" panose="02020603050405020304" pitchFamily="18" charset="0"/>
                  <a:ea typeface="宋体" panose="02010600030101010101" pitchFamily="2" charset="-122"/>
                </a:defRPr>
              </a:lvl3pPr>
              <a:lvl4pPr marL="1600200" indent="-228600" defTabSz="879475">
                <a:defRPr sz="2400">
                  <a:solidFill>
                    <a:schemeClr val="tx1"/>
                  </a:solidFill>
                  <a:latin typeface="Times New Roman" panose="02020603050405020304" pitchFamily="18" charset="0"/>
                  <a:ea typeface="宋体" panose="02010600030101010101" pitchFamily="2" charset="-122"/>
                </a:defRPr>
              </a:lvl4pPr>
              <a:lvl5pPr marL="2057400" indent="-228600" defTabSz="879475">
                <a:defRPr sz="2400">
                  <a:solidFill>
                    <a:schemeClr val="tx1"/>
                  </a:solidFill>
                  <a:latin typeface="Times New Roman" panose="02020603050405020304" pitchFamily="18" charset="0"/>
                  <a:ea typeface="宋体" panose="02010600030101010101" pitchFamily="2" charset="-122"/>
                </a:defRPr>
              </a:lvl5pPr>
              <a:lvl6pPr marL="2514600" indent="-228600" defTabSz="879475"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defTabSz="879475"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defTabSz="879475"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defTabSz="879475"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spcBef>
                  <a:spcPct val="20000"/>
                </a:spcBef>
              </a:pPr>
              <a:r>
                <a:rPr lang="en-US" altLang="zh-TW">
                  <a:solidFill>
                    <a:srgbClr val="000000"/>
                  </a:solidFill>
                  <a:latin typeface="Arial" panose="020B0604020202020204" pitchFamily="34" charset="0"/>
                  <a:ea typeface="新細明體" panose="02020500000000000000" pitchFamily="18" charset="-120"/>
                </a:rPr>
                <a:t>sender</a:t>
              </a:r>
            </a:p>
          </p:txBody>
        </p:sp>
        <p:sp>
          <p:nvSpPr>
            <p:cNvPr id="72" name="Line 8"/>
            <p:cNvSpPr>
              <a:spLocks noChangeShapeType="1"/>
            </p:cNvSpPr>
            <p:nvPr/>
          </p:nvSpPr>
          <p:spPr bwMode="auto">
            <a:xfrm>
              <a:off x="820" y="1776"/>
              <a:ext cx="568"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00"/>
                </a:solidFill>
              </a:endParaRPr>
            </a:p>
          </p:txBody>
        </p:sp>
        <p:sp>
          <p:nvSpPr>
            <p:cNvPr id="73" name="Rectangle 9"/>
            <p:cNvSpPr>
              <a:spLocks noChangeArrowheads="1"/>
            </p:cNvSpPr>
            <p:nvPr/>
          </p:nvSpPr>
          <p:spPr bwMode="auto">
            <a:xfrm>
              <a:off x="851" y="1811"/>
              <a:ext cx="560" cy="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marL="330200" indent="-330200" defTabSz="879475">
                <a:defRPr sz="2400">
                  <a:solidFill>
                    <a:schemeClr val="tx1"/>
                  </a:solidFill>
                  <a:latin typeface="Times New Roman" panose="02020603050405020304" pitchFamily="18" charset="0"/>
                  <a:ea typeface="宋体" panose="02010600030101010101" pitchFamily="2" charset="-122"/>
                </a:defRPr>
              </a:lvl1pPr>
              <a:lvl2pPr marL="742950" indent="-285750" defTabSz="879475">
                <a:defRPr sz="2400">
                  <a:solidFill>
                    <a:schemeClr val="tx1"/>
                  </a:solidFill>
                  <a:latin typeface="Times New Roman" panose="02020603050405020304" pitchFamily="18" charset="0"/>
                  <a:ea typeface="宋体" panose="02010600030101010101" pitchFamily="2" charset="-122"/>
                </a:defRPr>
              </a:lvl2pPr>
              <a:lvl3pPr marL="1143000" indent="-228600" defTabSz="879475">
                <a:defRPr sz="2400">
                  <a:solidFill>
                    <a:schemeClr val="tx1"/>
                  </a:solidFill>
                  <a:latin typeface="Times New Roman" panose="02020603050405020304" pitchFamily="18" charset="0"/>
                  <a:ea typeface="宋体" panose="02010600030101010101" pitchFamily="2" charset="-122"/>
                </a:defRPr>
              </a:lvl3pPr>
              <a:lvl4pPr marL="1600200" indent="-228600" defTabSz="879475">
                <a:defRPr sz="2400">
                  <a:solidFill>
                    <a:schemeClr val="tx1"/>
                  </a:solidFill>
                  <a:latin typeface="Times New Roman" panose="02020603050405020304" pitchFamily="18" charset="0"/>
                  <a:ea typeface="宋体" panose="02010600030101010101" pitchFamily="2" charset="-122"/>
                </a:defRPr>
              </a:lvl4pPr>
              <a:lvl5pPr marL="2057400" indent="-228600" defTabSz="879475">
                <a:defRPr sz="2400">
                  <a:solidFill>
                    <a:schemeClr val="tx1"/>
                  </a:solidFill>
                  <a:latin typeface="Times New Roman" panose="02020603050405020304" pitchFamily="18" charset="0"/>
                  <a:ea typeface="宋体" panose="02010600030101010101" pitchFamily="2" charset="-122"/>
                </a:defRPr>
              </a:lvl5pPr>
              <a:lvl6pPr marL="2514600" indent="-228600" defTabSz="879475"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defTabSz="879475"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defTabSz="879475"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defTabSz="879475"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spcBef>
                  <a:spcPct val="20000"/>
                </a:spcBef>
              </a:pPr>
              <a:r>
                <a:rPr lang="en-US" altLang="zh-TW">
                  <a:solidFill>
                    <a:srgbClr val="000000"/>
                  </a:solidFill>
                  <a:latin typeface="Arial" panose="020B0604020202020204" pitchFamily="34" charset="0"/>
                  <a:ea typeface="新細明體" panose="02020500000000000000" pitchFamily="18" charset="-120"/>
                </a:rPr>
                <a:t>send</a:t>
              </a:r>
            </a:p>
          </p:txBody>
        </p:sp>
        <p:sp>
          <p:nvSpPr>
            <p:cNvPr id="74" name="Rectangle 10"/>
            <p:cNvSpPr>
              <a:spLocks noChangeArrowheads="1"/>
            </p:cNvSpPr>
            <p:nvPr/>
          </p:nvSpPr>
          <p:spPr bwMode="auto">
            <a:xfrm>
              <a:off x="35" y="3011"/>
              <a:ext cx="841" cy="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marL="330200" indent="-330200" defTabSz="879475">
                <a:defRPr sz="2400">
                  <a:solidFill>
                    <a:schemeClr val="tx1"/>
                  </a:solidFill>
                  <a:latin typeface="Times New Roman" panose="02020603050405020304" pitchFamily="18" charset="0"/>
                  <a:ea typeface="宋体" panose="02010600030101010101" pitchFamily="2" charset="-122"/>
                </a:defRPr>
              </a:lvl1pPr>
              <a:lvl2pPr marL="742950" indent="-285750" defTabSz="879475">
                <a:defRPr sz="2400">
                  <a:solidFill>
                    <a:schemeClr val="tx1"/>
                  </a:solidFill>
                  <a:latin typeface="Times New Roman" panose="02020603050405020304" pitchFamily="18" charset="0"/>
                  <a:ea typeface="宋体" panose="02010600030101010101" pitchFamily="2" charset="-122"/>
                </a:defRPr>
              </a:lvl2pPr>
              <a:lvl3pPr marL="1143000" indent="-228600" defTabSz="879475">
                <a:defRPr sz="2400">
                  <a:solidFill>
                    <a:schemeClr val="tx1"/>
                  </a:solidFill>
                  <a:latin typeface="Times New Roman" panose="02020603050405020304" pitchFamily="18" charset="0"/>
                  <a:ea typeface="宋体" panose="02010600030101010101" pitchFamily="2" charset="-122"/>
                </a:defRPr>
              </a:lvl3pPr>
              <a:lvl4pPr marL="1600200" indent="-228600" defTabSz="879475">
                <a:defRPr sz="2400">
                  <a:solidFill>
                    <a:schemeClr val="tx1"/>
                  </a:solidFill>
                  <a:latin typeface="Times New Roman" panose="02020603050405020304" pitchFamily="18" charset="0"/>
                  <a:ea typeface="宋体" panose="02010600030101010101" pitchFamily="2" charset="-122"/>
                </a:defRPr>
              </a:lvl4pPr>
              <a:lvl5pPr marL="2057400" indent="-228600" defTabSz="879475">
                <a:defRPr sz="2400">
                  <a:solidFill>
                    <a:schemeClr val="tx1"/>
                  </a:solidFill>
                  <a:latin typeface="Times New Roman" panose="02020603050405020304" pitchFamily="18" charset="0"/>
                  <a:ea typeface="宋体" panose="02010600030101010101" pitchFamily="2" charset="-122"/>
                </a:defRPr>
              </a:lvl5pPr>
              <a:lvl6pPr marL="2514600" indent="-228600" defTabSz="879475"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defTabSz="879475"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defTabSz="879475"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defTabSz="879475"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spcBef>
                  <a:spcPct val="20000"/>
                </a:spcBef>
              </a:pPr>
              <a:r>
                <a:rPr lang="en-US" altLang="zh-TW">
                  <a:solidFill>
                    <a:srgbClr val="000000"/>
                  </a:solidFill>
                  <a:latin typeface="Arial" panose="020B0604020202020204" pitchFamily="34" charset="0"/>
                  <a:ea typeface="新細明體" panose="02020500000000000000" pitchFamily="18" charset="-120"/>
                </a:rPr>
                <a:t>receiver</a:t>
              </a:r>
            </a:p>
          </p:txBody>
        </p:sp>
        <p:sp>
          <p:nvSpPr>
            <p:cNvPr id="75" name="Line 11"/>
            <p:cNvSpPr>
              <a:spLocks noChangeShapeType="1"/>
            </p:cNvSpPr>
            <p:nvPr/>
          </p:nvSpPr>
          <p:spPr bwMode="auto">
            <a:xfrm>
              <a:off x="820" y="1632"/>
              <a:ext cx="568"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00"/>
                </a:solidFill>
              </a:endParaRPr>
            </a:p>
          </p:txBody>
        </p:sp>
        <p:sp>
          <p:nvSpPr>
            <p:cNvPr id="76" name="Line 12"/>
            <p:cNvSpPr>
              <a:spLocks noChangeShapeType="1"/>
            </p:cNvSpPr>
            <p:nvPr/>
          </p:nvSpPr>
          <p:spPr bwMode="auto">
            <a:xfrm>
              <a:off x="1588" y="1776"/>
              <a:ext cx="4168"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00"/>
                </a:solidFill>
              </a:endParaRPr>
            </a:p>
          </p:txBody>
        </p:sp>
        <p:sp>
          <p:nvSpPr>
            <p:cNvPr id="77" name="Line 13"/>
            <p:cNvSpPr>
              <a:spLocks noChangeShapeType="1"/>
            </p:cNvSpPr>
            <p:nvPr/>
          </p:nvSpPr>
          <p:spPr bwMode="auto">
            <a:xfrm>
              <a:off x="1588" y="1632"/>
              <a:ext cx="4168"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00"/>
                </a:solidFill>
              </a:endParaRPr>
            </a:p>
          </p:txBody>
        </p:sp>
        <p:sp>
          <p:nvSpPr>
            <p:cNvPr id="78" name="Line 14"/>
            <p:cNvSpPr>
              <a:spLocks noChangeShapeType="1"/>
            </p:cNvSpPr>
            <p:nvPr/>
          </p:nvSpPr>
          <p:spPr bwMode="auto">
            <a:xfrm>
              <a:off x="820" y="3216"/>
              <a:ext cx="2488"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00"/>
                </a:solidFill>
              </a:endParaRPr>
            </a:p>
          </p:txBody>
        </p:sp>
        <p:sp>
          <p:nvSpPr>
            <p:cNvPr id="79" name="Line 15"/>
            <p:cNvSpPr>
              <a:spLocks noChangeShapeType="1"/>
            </p:cNvSpPr>
            <p:nvPr/>
          </p:nvSpPr>
          <p:spPr bwMode="auto">
            <a:xfrm>
              <a:off x="820" y="3072"/>
              <a:ext cx="2488"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00"/>
                </a:solidFill>
              </a:endParaRPr>
            </a:p>
          </p:txBody>
        </p:sp>
        <p:sp>
          <p:nvSpPr>
            <p:cNvPr id="80" name="Line 16"/>
            <p:cNvSpPr>
              <a:spLocks noChangeShapeType="1"/>
            </p:cNvSpPr>
            <p:nvPr/>
          </p:nvSpPr>
          <p:spPr bwMode="auto">
            <a:xfrm>
              <a:off x="820" y="2784"/>
              <a:ext cx="4936"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00"/>
                </a:solidFill>
              </a:endParaRPr>
            </a:p>
          </p:txBody>
        </p:sp>
        <p:sp>
          <p:nvSpPr>
            <p:cNvPr id="81" name="Line 17"/>
            <p:cNvSpPr>
              <a:spLocks noChangeShapeType="1"/>
            </p:cNvSpPr>
            <p:nvPr/>
          </p:nvSpPr>
          <p:spPr bwMode="auto">
            <a:xfrm>
              <a:off x="820" y="2160"/>
              <a:ext cx="4936"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00"/>
                </a:solidFill>
              </a:endParaRPr>
            </a:p>
          </p:txBody>
        </p:sp>
        <p:sp>
          <p:nvSpPr>
            <p:cNvPr id="82" name="Line 18"/>
            <p:cNvSpPr>
              <a:spLocks noChangeShapeType="1"/>
            </p:cNvSpPr>
            <p:nvPr/>
          </p:nvSpPr>
          <p:spPr bwMode="auto">
            <a:xfrm>
              <a:off x="1392" y="1636"/>
              <a:ext cx="0" cy="52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solidFill>
                  <a:srgbClr val="000000"/>
                </a:solidFill>
              </a:endParaRPr>
            </a:p>
          </p:txBody>
        </p:sp>
        <p:sp>
          <p:nvSpPr>
            <p:cNvPr id="83" name="Rectangle 19"/>
            <p:cNvSpPr>
              <a:spLocks noChangeArrowheads="1"/>
            </p:cNvSpPr>
            <p:nvPr/>
          </p:nvSpPr>
          <p:spPr bwMode="auto">
            <a:xfrm>
              <a:off x="4749" y="2195"/>
              <a:ext cx="1014" cy="5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488" tIns="44450" rIns="90488" bIns="44450">
              <a:spAutoFit/>
            </a:bodyPr>
            <a:lstStyle>
              <a:lvl1pPr defTabSz="879475">
                <a:defRPr sz="2400">
                  <a:solidFill>
                    <a:schemeClr val="tx1"/>
                  </a:solidFill>
                  <a:latin typeface="Times New Roman" panose="02020603050405020304" pitchFamily="18" charset="0"/>
                  <a:ea typeface="宋体" panose="02010600030101010101" pitchFamily="2" charset="-122"/>
                </a:defRPr>
              </a:lvl1pPr>
              <a:lvl2pPr marL="742950" indent="-285750" defTabSz="879475">
                <a:defRPr sz="2400">
                  <a:solidFill>
                    <a:schemeClr val="tx1"/>
                  </a:solidFill>
                  <a:latin typeface="Times New Roman" panose="02020603050405020304" pitchFamily="18" charset="0"/>
                  <a:ea typeface="宋体" panose="02010600030101010101" pitchFamily="2" charset="-122"/>
                </a:defRPr>
              </a:lvl2pPr>
              <a:lvl3pPr marL="1143000" indent="-228600" defTabSz="879475">
                <a:defRPr sz="2400">
                  <a:solidFill>
                    <a:schemeClr val="tx1"/>
                  </a:solidFill>
                  <a:latin typeface="Times New Roman" panose="02020603050405020304" pitchFamily="18" charset="0"/>
                  <a:ea typeface="宋体" panose="02010600030101010101" pitchFamily="2" charset="-122"/>
                </a:defRPr>
              </a:lvl3pPr>
              <a:lvl4pPr marL="1600200" indent="-228600" defTabSz="879475">
                <a:defRPr sz="2400">
                  <a:solidFill>
                    <a:schemeClr val="tx1"/>
                  </a:solidFill>
                  <a:latin typeface="Times New Roman" panose="02020603050405020304" pitchFamily="18" charset="0"/>
                  <a:ea typeface="宋体" panose="02010600030101010101" pitchFamily="2" charset="-122"/>
                </a:defRPr>
              </a:lvl4pPr>
              <a:lvl5pPr marL="2057400" indent="-228600" defTabSz="879475">
                <a:defRPr sz="2400">
                  <a:solidFill>
                    <a:schemeClr val="tx1"/>
                  </a:solidFill>
                  <a:latin typeface="Times New Roman" panose="02020603050405020304" pitchFamily="18" charset="0"/>
                  <a:ea typeface="宋体" panose="02010600030101010101" pitchFamily="2" charset="-122"/>
                </a:defRPr>
              </a:lvl5pPr>
              <a:lvl6pPr marL="2514600" indent="-228600" defTabSz="879475"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defTabSz="879475"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defTabSz="879475"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defTabSz="879475"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r">
                <a:spcBef>
                  <a:spcPct val="20000"/>
                </a:spcBef>
              </a:pPr>
              <a:r>
                <a:rPr lang="en-US" altLang="zh-TW">
                  <a:solidFill>
                    <a:srgbClr val="000000"/>
                  </a:solidFill>
                  <a:latin typeface="Arial" panose="020B0604020202020204" pitchFamily="34" charset="0"/>
                  <a:ea typeface="新細明體" panose="02020500000000000000" pitchFamily="18" charset="-120"/>
                </a:rPr>
                <a:t>Transport Layer</a:t>
              </a:r>
            </a:p>
          </p:txBody>
        </p:sp>
        <p:sp>
          <p:nvSpPr>
            <p:cNvPr id="84" name="Line 20"/>
            <p:cNvSpPr>
              <a:spLocks noChangeShapeType="1"/>
            </p:cNvSpPr>
            <p:nvPr/>
          </p:nvSpPr>
          <p:spPr bwMode="auto">
            <a:xfrm>
              <a:off x="1588" y="2164"/>
              <a:ext cx="472" cy="616"/>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solidFill>
                  <a:srgbClr val="000000"/>
                </a:solidFill>
              </a:endParaRPr>
            </a:p>
          </p:txBody>
        </p:sp>
        <p:sp>
          <p:nvSpPr>
            <p:cNvPr id="85" name="Line 21"/>
            <p:cNvSpPr>
              <a:spLocks noChangeShapeType="1"/>
            </p:cNvSpPr>
            <p:nvPr/>
          </p:nvSpPr>
          <p:spPr bwMode="auto">
            <a:xfrm>
              <a:off x="3312" y="2788"/>
              <a:ext cx="0" cy="28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solidFill>
                  <a:srgbClr val="000000"/>
                </a:solidFill>
              </a:endParaRPr>
            </a:p>
          </p:txBody>
        </p:sp>
        <p:sp>
          <p:nvSpPr>
            <p:cNvPr id="86" name="Rectangle 22"/>
            <p:cNvSpPr>
              <a:spLocks noChangeArrowheads="1"/>
            </p:cNvSpPr>
            <p:nvPr/>
          </p:nvSpPr>
          <p:spPr bwMode="auto">
            <a:xfrm>
              <a:off x="2579" y="2771"/>
              <a:ext cx="774" cy="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marL="330200" indent="-330200" defTabSz="879475">
                <a:defRPr sz="2400">
                  <a:solidFill>
                    <a:schemeClr val="tx1"/>
                  </a:solidFill>
                  <a:latin typeface="Times New Roman" panose="02020603050405020304" pitchFamily="18" charset="0"/>
                  <a:ea typeface="宋体" panose="02010600030101010101" pitchFamily="2" charset="-122"/>
                </a:defRPr>
              </a:lvl1pPr>
              <a:lvl2pPr marL="742950" indent="-285750" defTabSz="879475">
                <a:defRPr sz="2400">
                  <a:solidFill>
                    <a:schemeClr val="tx1"/>
                  </a:solidFill>
                  <a:latin typeface="Times New Roman" panose="02020603050405020304" pitchFamily="18" charset="0"/>
                  <a:ea typeface="宋体" panose="02010600030101010101" pitchFamily="2" charset="-122"/>
                </a:defRPr>
              </a:lvl2pPr>
              <a:lvl3pPr marL="1143000" indent="-228600" defTabSz="879475">
                <a:defRPr sz="2400">
                  <a:solidFill>
                    <a:schemeClr val="tx1"/>
                  </a:solidFill>
                  <a:latin typeface="Times New Roman" panose="02020603050405020304" pitchFamily="18" charset="0"/>
                  <a:ea typeface="宋体" panose="02010600030101010101" pitchFamily="2" charset="-122"/>
                </a:defRPr>
              </a:lvl3pPr>
              <a:lvl4pPr marL="1600200" indent="-228600" defTabSz="879475">
                <a:defRPr sz="2400">
                  <a:solidFill>
                    <a:schemeClr val="tx1"/>
                  </a:solidFill>
                  <a:latin typeface="Times New Roman" panose="02020603050405020304" pitchFamily="18" charset="0"/>
                  <a:ea typeface="宋体" panose="02010600030101010101" pitchFamily="2" charset="-122"/>
                </a:defRPr>
              </a:lvl4pPr>
              <a:lvl5pPr marL="2057400" indent="-228600" defTabSz="879475">
                <a:defRPr sz="2400">
                  <a:solidFill>
                    <a:schemeClr val="tx1"/>
                  </a:solidFill>
                  <a:latin typeface="Times New Roman" panose="02020603050405020304" pitchFamily="18" charset="0"/>
                  <a:ea typeface="宋体" panose="02010600030101010101" pitchFamily="2" charset="-122"/>
                </a:defRPr>
              </a:lvl5pPr>
              <a:lvl6pPr marL="2514600" indent="-228600" defTabSz="879475"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defTabSz="879475"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defTabSz="879475"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defTabSz="879475"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spcBef>
                  <a:spcPct val="20000"/>
                </a:spcBef>
              </a:pPr>
              <a:r>
                <a:rPr lang="en-US" altLang="zh-TW">
                  <a:solidFill>
                    <a:srgbClr val="000000"/>
                  </a:solidFill>
                  <a:latin typeface="Arial" panose="020B0604020202020204" pitchFamily="34" charset="0"/>
                  <a:ea typeface="新細明體" panose="02020500000000000000" pitchFamily="18" charset="-120"/>
                </a:rPr>
                <a:t>receive</a:t>
              </a:r>
            </a:p>
          </p:txBody>
        </p:sp>
        <p:sp>
          <p:nvSpPr>
            <p:cNvPr id="87" name="Line 23"/>
            <p:cNvSpPr>
              <a:spLocks noChangeShapeType="1"/>
            </p:cNvSpPr>
            <p:nvPr/>
          </p:nvSpPr>
          <p:spPr bwMode="auto">
            <a:xfrm>
              <a:off x="1396" y="1728"/>
              <a:ext cx="184" cy="0"/>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00"/>
                </a:solidFill>
              </a:endParaRPr>
            </a:p>
          </p:txBody>
        </p:sp>
        <p:sp>
          <p:nvSpPr>
            <p:cNvPr id="88" name="Rectangle 24"/>
            <p:cNvSpPr>
              <a:spLocks noChangeArrowheads="1"/>
            </p:cNvSpPr>
            <p:nvPr/>
          </p:nvSpPr>
          <p:spPr bwMode="auto">
            <a:xfrm>
              <a:off x="3539" y="3011"/>
              <a:ext cx="819" cy="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marL="330200" indent="-330200" defTabSz="879475">
                <a:defRPr sz="2400">
                  <a:solidFill>
                    <a:schemeClr val="tx1"/>
                  </a:solidFill>
                  <a:latin typeface="Times New Roman" panose="02020603050405020304" pitchFamily="18" charset="0"/>
                  <a:ea typeface="宋体" panose="02010600030101010101" pitchFamily="2" charset="-122"/>
                </a:defRPr>
              </a:lvl1pPr>
              <a:lvl2pPr marL="742950" indent="-285750" defTabSz="879475">
                <a:defRPr sz="2400">
                  <a:solidFill>
                    <a:schemeClr val="tx1"/>
                  </a:solidFill>
                  <a:latin typeface="Times New Roman" panose="02020603050405020304" pitchFamily="18" charset="0"/>
                  <a:ea typeface="宋体" panose="02010600030101010101" pitchFamily="2" charset="-122"/>
                </a:defRPr>
              </a:lvl2pPr>
              <a:lvl3pPr marL="1143000" indent="-228600" defTabSz="879475">
                <a:defRPr sz="2400">
                  <a:solidFill>
                    <a:schemeClr val="tx1"/>
                  </a:solidFill>
                  <a:latin typeface="Times New Roman" panose="02020603050405020304" pitchFamily="18" charset="0"/>
                  <a:ea typeface="宋体" panose="02010600030101010101" pitchFamily="2" charset="-122"/>
                </a:defRPr>
              </a:lvl3pPr>
              <a:lvl4pPr marL="1600200" indent="-228600" defTabSz="879475">
                <a:defRPr sz="2400">
                  <a:solidFill>
                    <a:schemeClr val="tx1"/>
                  </a:solidFill>
                  <a:latin typeface="Times New Roman" panose="02020603050405020304" pitchFamily="18" charset="0"/>
                  <a:ea typeface="宋体" panose="02010600030101010101" pitchFamily="2" charset="-122"/>
                </a:defRPr>
              </a:lvl4pPr>
              <a:lvl5pPr marL="2057400" indent="-228600" defTabSz="879475">
                <a:defRPr sz="2400">
                  <a:solidFill>
                    <a:schemeClr val="tx1"/>
                  </a:solidFill>
                  <a:latin typeface="Times New Roman" panose="02020603050405020304" pitchFamily="18" charset="0"/>
                  <a:ea typeface="宋体" panose="02010600030101010101" pitchFamily="2" charset="-122"/>
                </a:defRPr>
              </a:lvl5pPr>
              <a:lvl6pPr marL="2514600" indent="-228600" defTabSz="879475"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defTabSz="879475"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defTabSz="879475"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defTabSz="879475"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spcBef>
                  <a:spcPct val="20000"/>
                </a:spcBef>
              </a:pPr>
              <a:r>
                <a:rPr lang="en-US" altLang="zh-TW">
                  <a:solidFill>
                    <a:srgbClr val="000000"/>
                  </a:solidFill>
                  <a:latin typeface="Arial" panose="020B0604020202020204" pitchFamily="34" charset="0"/>
                  <a:ea typeface="新細明體" panose="02020500000000000000" pitchFamily="18" charset="-120"/>
                </a:rPr>
                <a:t>blocked</a:t>
              </a:r>
            </a:p>
          </p:txBody>
        </p:sp>
        <p:sp>
          <p:nvSpPr>
            <p:cNvPr id="89" name="Line 25"/>
            <p:cNvSpPr>
              <a:spLocks noChangeShapeType="1"/>
            </p:cNvSpPr>
            <p:nvPr/>
          </p:nvSpPr>
          <p:spPr bwMode="auto">
            <a:xfrm>
              <a:off x="3316" y="3120"/>
              <a:ext cx="232" cy="0"/>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00"/>
                </a:solidFill>
              </a:endParaRPr>
            </a:p>
          </p:txBody>
        </p:sp>
        <p:sp>
          <p:nvSpPr>
            <p:cNvPr id="90" name="Line 26"/>
            <p:cNvSpPr>
              <a:spLocks noChangeShapeType="1"/>
            </p:cNvSpPr>
            <p:nvPr/>
          </p:nvSpPr>
          <p:spPr bwMode="auto">
            <a:xfrm>
              <a:off x="4372" y="3120"/>
              <a:ext cx="232" cy="0"/>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00"/>
                </a:solidFill>
              </a:endParaRPr>
            </a:p>
          </p:txBody>
        </p:sp>
        <p:sp>
          <p:nvSpPr>
            <p:cNvPr id="91" name="Line 27"/>
            <p:cNvSpPr>
              <a:spLocks noChangeShapeType="1"/>
            </p:cNvSpPr>
            <p:nvPr/>
          </p:nvSpPr>
          <p:spPr bwMode="auto">
            <a:xfrm>
              <a:off x="4612" y="3216"/>
              <a:ext cx="1144"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00"/>
                </a:solidFill>
              </a:endParaRPr>
            </a:p>
          </p:txBody>
        </p:sp>
        <p:sp>
          <p:nvSpPr>
            <p:cNvPr id="92" name="Line 28"/>
            <p:cNvSpPr>
              <a:spLocks noChangeShapeType="1"/>
            </p:cNvSpPr>
            <p:nvPr/>
          </p:nvSpPr>
          <p:spPr bwMode="auto">
            <a:xfrm>
              <a:off x="4612" y="3072"/>
              <a:ext cx="1144"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00"/>
                </a:solidFill>
              </a:endParaRPr>
            </a:p>
          </p:txBody>
        </p:sp>
        <p:sp>
          <p:nvSpPr>
            <p:cNvPr id="93" name="Line 29"/>
            <p:cNvSpPr>
              <a:spLocks noChangeShapeType="1"/>
            </p:cNvSpPr>
            <p:nvPr/>
          </p:nvSpPr>
          <p:spPr bwMode="auto">
            <a:xfrm>
              <a:off x="1392" y="1204"/>
              <a:ext cx="0" cy="472"/>
            </a:xfrm>
            <a:prstGeom prst="line">
              <a:avLst/>
            </a:prstGeom>
            <a:noFill/>
            <a:ln w="12700">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00"/>
                </a:solidFill>
              </a:endParaRPr>
            </a:p>
          </p:txBody>
        </p:sp>
        <p:sp>
          <p:nvSpPr>
            <p:cNvPr id="94" name="Line 30"/>
            <p:cNvSpPr>
              <a:spLocks noChangeShapeType="1"/>
            </p:cNvSpPr>
            <p:nvPr/>
          </p:nvSpPr>
          <p:spPr bwMode="auto">
            <a:xfrm>
              <a:off x="2064" y="1156"/>
              <a:ext cx="0" cy="1672"/>
            </a:xfrm>
            <a:prstGeom prst="line">
              <a:avLst/>
            </a:prstGeom>
            <a:noFill/>
            <a:ln w="12700">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00"/>
                </a:solidFill>
              </a:endParaRPr>
            </a:p>
          </p:txBody>
        </p:sp>
        <p:sp>
          <p:nvSpPr>
            <p:cNvPr id="95" name="Line 31"/>
            <p:cNvSpPr>
              <a:spLocks noChangeShapeType="1"/>
            </p:cNvSpPr>
            <p:nvPr/>
          </p:nvSpPr>
          <p:spPr bwMode="auto">
            <a:xfrm>
              <a:off x="3312" y="1204"/>
              <a:ext cx="0" cy="2200"/>
            </a:xfrm>
            <a:prstGeom prst="line">
              <a:avLst/>
            </a:prstGeom>
            <a:noFill/>
            <a:ln w="12700">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00"/>
                </a:solidFill>
              </a:endParaRPr>
            </a:p>
          </p:txBody>
        </p:sp>
        <p:sp>
          <p:nvSpPr>
            <p:cNvPr id="96" name="Rectangle 32"/>
            <p:cNvSpPr>
              <a:spLocks noChangeArrowheads="1"/>
            </p:cNvSpPr>
            <p:nvPr/>
          </p:nvSpPr>
          <p:spPr bwMode="auto">
            <a:xfrm>
              <a:off x="1139" y="947"/>
              <a:ext cx="368" cy="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marL="330200" indent="-330200" defTabSz="879475">
                <a:defRPr sz="2400">
                  <a:solidFill>
                    <a:schemeClr val="tx1"/>
                  </a:solidFill>
                  <a:latin typeface="Times New Roman" panose="02020603050405020304" pitchFamily="18" charset="0"/>
                  <a:ea typeface="宋体" panose="02010600030101010101" pitchFamily="2" charset="-122"/>
                </a:defRPr>
              </a:lvl1pPr>
              <a:lvl2pPr marL="742950" indent="-285750" defTabSz="879475">
                <a:defRPr sz="2400">
                  <a:solidFill>
                    <a:schemeClr val="tx1"/>
                  </a:solidFill>
                  <a:latin typeface="Times New Roman" panose="02020603050405020304" pitchFamily="18" charset="0"/>
                  <a:ea typeface="宋体" panose="02010600030101010101" pitchFamily="2" charset="-122"/>
                </a:defRPr>
              </a:lvl2pPr>
              <a:lvl3pPr marL="1143000" indent="-228600" defTabSz="879475">
                <a:defRPr sz="2400">
                  <a:solidFill>
                    <a:schemeClr val="tx1"/>
                  </a:solidFill>
                  <a:latin typeface="Times New Roman" panose="02020603050405020304" pitchFamily="18" charset="0"/>
                  <a:ea typeface="宋体" panose="02010600030101010101" pitchFamily="2" charset="-122"/>
                </a:defRPr>
              </a:lvl3pPr>
              <a:lvl4pPr marL="1600200" indent="-228600" defTabSz="879475">
                <a:defRPr sz="2400">
                  <a:solidFill>
                    <a:schemeClr val="tx1"/>
                  </a:solidFill>
                  <a:latin typeface="Times New Roman" panose="02020603050405020304" pitchFamily="18" charset="0"/>
                  <a:ea typeface="宋体" panose="02010600030101010101" pitchFamily="2" charset="-122"/>
                </a:defRPr>
              </a:lvl4pPr>
              <a:lvl5pPr marL="2057400" indent="-228600" defTabSz="879475">
                <a:defRPr sz="2400">
                  <a:solidFill>
                    <a:schemeClr val="tx1"/>
                  </a:solidFill>
                  <a:latin typeface="Times New Roman" panose="02020603050405020304" pitchFamily="18" charset="0"/>
                  <a:ea typeface="宋体" panose="02010600030101010101" pitchFamily="2" charset="-122"/>
                </a:defRPr>
              </a:lvl5pPr>
              <a:lvl6pPr marL="2514600" indent="-228600" defTabSz="879475"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defTabSz="879475"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defTabSz="879475"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defTabSz="879475"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spcBef>
                  <a:spcPct val="20000"/>
                </a:spcBef>
              </a:pPr>
              <a:r>
                <a:rPr lang="zh-TW" altLang="en-US">
                  <a:solidFill>
                    <a:srgbClr val="000000"/>
                  </a:solidFill>
                  <a:latin typeface="Arial" panose="020B0604020202020204" pitchFamily="34" charset="0"/>
                  <a:ea typeface="新細明體" panose="02020500000000000000" pitchFamily="18" charset="-120"/>
                </a:rPr>
                <a:t>(1)</a:t>
              </a:r>
            </a:p>
          </p:txBody>
        </p:sp>
        <p:sp>
          <p:nvSpPr>
            <p:cNvPr id="97" name="Rectangle 33"/>
            <p:cNvSpPr>
              <a:spLocks noChangeArrowheads="1"/>
            </p:cNvSpPr>
            <p:nvPr/>
          </p:nvSpPr>
          <p:spPr bwMode="auto">
            <a:xfrm>
              <a:off x="1859" y="947"/>
              <a:ext cx="368" cy="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marL="330200" indent="-330200" defTabSz="879475">
                <a:defRPr sz="2400">
                  <a:solidFill>
                    <a:schemeClr val="tx1"/>
                  </a:solidFill>
                  <a:latin typeface="Times New Roman" panose="02020603050405020304" pitchFamily="18" charset="0"/>
                  <a:ea typeface="宋体" panose="02010600030101010101" pitchFamily="2" charset="-122"/>
                </a:defRPr>
              </a:lvl1pPr>
              <a:lvl2pPr marL="742950" indent="-285750" defTabSz="879475">
                <a:defRPr sz="2400">
                  <a:solidFill>
                    <a:schemeClr val="tx1"/>
                  </a:solidFill>
                  <a:latin typeface="Times New Roman" panose="02020603050405020304" pitchFamily="18" charset="0"/>
                  <a:ea typeface="宋体" panose="02010600030101010101" pitchFamily="2" charset="-122"/>
                </a:defRPr>
              </a:lvl2pPr>
              <a:lvl3pPr marL="1143000" indent="-228600" defTabSz="879475">
                <a:defRPr sz="2400">
                  <a:solidFill>
                    <a:schemeClr val="tx1"/>
                  </a:solidFill>
                  <a:latin typeface="Times New Roman" panose="02020603050405020304" pitchFamily="18" charset="0"/>
                  <a:ea typeface="宋体" panose="02010600030101010101" pitchFamily="2" charset="-122"/>
                </a:defRPr>
              </a:lvl3pPr>
              <a:lvl4pPr marL="1600200" indent="-228600" defTabSz="879475">
                <a:defRPr sz="2400">
                  <a:solidFill>
                    <a:schemeClr val="tx1"/>
                  </a:solidFill>
                  <a:latin typeface="Times New Roman" panose="02020603050405020304" pitchFamily="18" charset="0"/>
                  <a:ea typeface="宋体" panose="02010600030101010101" pitchFamily="2" charset="-122"/>
                </a:defRPr>
              </a:lvl4pPr>
              <a:lvl5pPr marL="2057400" indent="-228600" defTabSz="879475">
                <a:defRPr sz="2400">
                  <a:solidFill>
                    <a:schemeClr val="tx1"/>
                  </a:solidFill>
                  <a:latin typeface="Times New Roman" panose="02020603050405020304" pitchFamily="18" charset="0"/>
                  <a:ea typeface="宋体" panose="02010600030101010101" pitchFamily="2" charset="-122"/>
                </a:defRPr>
              </a:lvl5pPr>
              <a:lvl6pPr marL="2514600" indent="-228600" defTabSz="879475"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defTabSz="879475"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defTabSz="879475"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defTabSz="879475"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spcBef>
                  <a:spcPct val="20000"/>
                </a:spcBef>
              </a:pPr>
              <a:r>
                <a:rPr lang="zh-TW" altLang="en-US">
                  <a:solidFill>
                    <a:srgbClr val="000000"/>
                  </a:solidFill>
                  <a:latin typeface="Arial" panose="020B0604020202020204" pitchFamily="34" charset="0"/>
                  <a:ea typeface="新細明體" panose="02020500000000000000" pitchFamily="18" charset="-120"/>
                </a:rPr>
                <a:t>(3)</a:t>
              </a:r>
            </a:p>
          </p:txBody>
        </p:sp>
        <p:sp>
          <p:nvSpPr>
            <p:cNvPr id="98" name="Rectangle 34"/>
            <p:cNvSpPr>
              <a:spLocks noChangeArrowheads="1"/>
            </p:cNvSpPr>
            <p:nvPr/>
          </p:nvSpPr>
          <p:spPr bwMode="auto">
            <a:xfrm>
              <a:off x="3107" y="947"/>
              <a:ext cx="368" cy="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marL="330200" indent="-330200" defTabSz="879475">
                <a:defRPr sz="2400">
                  <a:solidFill>
                    <a:schemeClr val="tx1"/>
                  </a:solidFill>
                  <a:latin typeface="Times New Roman" panose="02020603050405020304" pitchFamily="18" charset="0"/>
                  <a:ea typeface="宋体" panose="02010600030101010101" pitchFamily="2" charset="-122"/>
                </a:defRPr>
              </a:lvl1pPr>
              <a:lvl2pPr marL="742950" indent="-285750" defTabSz="879475">
                <a:defRPr sz="2400">
                  <a:solidFill>
                    <a:schemeClr val="tx1"/>
                  </a:solidFill>
                  <a:latin typeface="Times New Roman" panose="02020603050405020304" pitchFamily="18" charset="0"/>
                  <a:ea typeface="宋体" panose="02010600030101010101" pitchFamily="2" charset="-122"/>
                </a:defRPr>
              </a:lvl2pPr>
              <a:lvl3pPr marL="1143000" indent="-228600" defTabSz="879475">
                <a:defRPr sz="2400">
                  <a:solidFill>
                    <a:schemeClr val="tx1"/>
                  </a:solidFill>
                  <a:latin typeface="Times New Roman" panose="02020603050405020304" pitchFamily="18" charset="0"/>
                  <a:ea typeface="宋体" panose="02010600030101010101" pitchFamily="2" charset="-122"/>
                </a:defRPr>
              </a:lvl3pPr>
              <a:lvl4pPr marL="1600200" indent="-228600" defTabSz="879475">
                <a:defRPr sz="2400">
                  <a:solidFill>
                    <a:schemeClr val="tx1"/>
                  </a:solidFill>
                  <a:latin typeface="Times New Roman" panose="02020603050405020304" pitchFamily="18" charset="0"/>
                  <a:ea typeface="宋体" panose="02010600030101010101" pitchFamily="2" charset="-122"/>
                </a:defRPr>
              </a:lvl4pPr>
              <a:lvl5pPr marL="2057400" indent="-228600" defTabSz="879475">
                <a:defRPr sz="2400">
                  <a:solidFill>
                    <a:schemeClr val="tx1"/>
                  </a:solidFill>
                  <a:latin typeface="Times New Roman" panose="02020603050405020304" pitchFamily="18" charset="0"/>
                  <a:ea typeface="宋体" panose="02010600030101010101" pitchFamily="2" charset="-122"/>
                </a:defRPr>
              </a:lvl5pPr>
              <a:lvl6pPr marL="2514600" indent="-228600" defTabSz="879475"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defTabSz="879475"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defTabSz="879475"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defTabSz="879475"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spcBef>
                  <a:spcPct val="20000"/>
                </a:spcBef>
              </a:pPr>
              <a:r>
                <a:rPr lang="zh-TW" altLang="en-US">
                  <a:solidFill>
                    <a:srgbClr val="000000"/>
                  </a:solidFill>
                  <a:latin typeface="Arial" panose="020B0604020202020204" pitchFamily="34" charset="0"/>
                  <a:ea typeface="新細明體" panose="02020500000000000000" pitchFamily="18" charset="-120"/>
                </a:rPr>
                <a:t>(4)</a:t>
              </a:r>
            </a:p>
          </p:txBody>
        </p:sp>
        <p:sp>
          <p:nvSpPr>
            <p:cNvPr id="99" name="Line 35"/>
            <p:cNvSpPr>
              <a:spLocks noChangeShapeType="1"/>
            </p:cNvSpPr>
            <p:nvPr/>
          </p:nvSpPr>
          <p:spPr bwMode="auto">
            <a:xfrm>
              <a:off x="1584" y="1204"/>
              <a:ext cx="0" cy="1048"/>
            </a:xfrm>
            <a:prstGeom prst="line">
              <a:avLst/>
            </a:prstGeom>
            <a:noFill/>
            <a:ln w="12700">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00"/>
                </a:solidFill>
              </a:endParaRPr>
            </a:p>
          </p:txBody>
        </p:sp>
        <p:sp>
          <p:nvSpPr>
            <p:cNvPr id="100" name="Rectangle 36"/>
            <p:cNvSpPr>
              <a:spLocks noChangeArrowheads="1"/>
            </p:cNvSpPr>
            <p:nvPr/>
          </p:nvSpPr>
          <p:spPr bwMode="auto">
            <a:xfrm>
              <a:off x="1427" y="947"/>
              <a:ext cx="368" cy="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marL="330200" indent="-330200" defTabSz="879475">
                <a:defRPr sz="2400">
                  <a:solidFill>
                    <a:schemeClr val="tx1"/>
                  </a:solidFill>
                  <a:latin typeface="Times New Roman" panose="02020603050405020304" pitchFamily="18" charset="0"/>
                  <a:ea typeface="宋体" panose="02010600030101010101" pitchFamily="2" charset="-122"/>
                </a:defRPr>
              </a:lvl1pPr>
              <a:lvl2pPr marL="742950" indent="-285750" defTabSz="879475">
                <a:defRPr sz="2400">
                  <a:solidFill>
                    <a:schemeClr val="tx1"/>
                  </a:solidFill>
                  <a:latin typeface="Times New Roman" panose="02020603050405020304" pitchFamily="18" charset="0"/>
                  <a:ea typeface="宋体" panose="02010600030101010101" pitchFamily="2" charset="-122"/>
                </a:defRPr>
              </a:lvl2pPr>
              <a:lvl3pPr marL="1143000" indent="-228600" defTabSz="879475">
                <a:defRPr sz="2400">
                  <a:solidFill>
                    <a:schemeClr val="tx1"/>
                  </a:solidFill>
                  <a:latin typeface="Times New Roman" panose="02020603050405020304" pitchFamily="18" charset="0"/>
                  <a:ea typeface="宋体" panose="02010600030101010101" pitchFamily="2" charset="-122"/>
                </a:defRPr>
              </a:lvl3pPr>
              <a:lvl4pPr marL="1600200" indent="-228600" defTabSz="879475">
                <a:defRPr sz="2400">
                  <a:solidFill>
                    <a:schemeClr val="tx1"/>
                  </a:solidFill>
                  <a:latin typeface="Times New Roman" panose="02020603050405020304" pitchFamily="18" charset="0"/>
                  <a:ea typeface="宋体" panose="02010600030101010101" pitchFamily="2" charset="-122"/>
                </a:defRPr>
              </a:lvl4pPr>
              <a:lvl5pPr marL="2057400" indent="-228600" defTabSz="879475">
                <a:defRPr sz="2400">
                  <a:solidFill>
                    <a:schemeClr val="tx1"/>
                  </a:solidFill>
                  <a:latin typeface="Times New Roman" panose="02020603050405020304" pitchFamily="18" charset="0"/>
                  <a:ea typeface="宋体" panose="02010600030101010101" pitchFamily="2" charset="-122"/>
                </a:defRPr>
              </a:lvl5pPr>
              <a:lvl6pPr marL="2514600" indent="-228600" defTabSz="879475"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defTabSz="879475"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defTabSz="879475"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defTabSz="879475"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spcBef>
                  <a:spcPct val="20000"/>
                </a:spcBef>
              </a:pPr>
              <a:r>
                <a:rPr lang="zh-TW" altLang="en-US">
                  <a:solidFill>
                    <a:srgbClr val="000000"/>
                  </a:solidFill>
                  <a:latin typeface="Arial" panose="020B0604020202020204" pitchFamily="34" charset="0"/>
                  <a:ea typeface="新細明體" panose="02020500000000000000" pitchFamily="18" charset="-120"/>
                </a:rPr>
                <a:t>(2)</a:t>
              </a:r>
            </a:p>
          </p:txBody>
        </p:sp>
      </p:grpSp>
    </p:spTree>
    <p:extLst>
      <p:ext uri="{BB962C8B-B14F-4D97-AF65-F5344CB8AC3E}">
        <p14:creationId xmlns:p14="http://schemas.microsoft.com/office/powerpoint/2010/main" val="1130870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5" fill="hold" nodeType="clickEffect">
                                  <p:stCondLst>
                                    <p:cond delay="0"/>
                                  </p:stCondLst>
                                  <p:childTnLst>
                                    <p:set>
                                      <p:cBhvr>
                                        <p:cTn id="6" dur="1" fill="hold">
                                          <p:stCondLst>
                                            <p:cond delay="0"/>
                                          </p:stCondLst>
                                        </p:cTn>
                                        <p:tgtEl>
                                          <p:spTgt spid="67"/>
                                        </p:tgtEl>
                                        <p:attrNameLst>
                                          <p:attrName>style.visibility</p:attrName>
                                        </p:attrNameLst>
                                      </p:cBhvr>
                                      <p:to>
                                        <p:strVal val="visible"/>
                                      </p:to>
                                    </p:set>
                                    <p:animEffect transition="in" filter="blinds(vertical)">
                                      <p:cBhvr>
                                        <p:cTn id="7" dur="5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1"/>
          </p:nvPr>
        </p:nvSpPr>
        <p:spPr/>
        <p:txBody>
          <a:bodyPr/>
          <a:lstStyle/>
          <a:p>
            <a:fld id="{81527B9D-8B53-C542-B4A4-B7AE274C943D}" type="slidenum">
              <a:rPr lang="en-US" altLang="en-US" smtClean="0"/>
              <a:pPr/>
              <a:t>24</a:t>
            </a:fld>
            <a:endParaRPr lang="en-US" altLang="en-US"/>
          </a:p>
        </p:txBody>
      </p:sp>
      <p:sp>
        <p:nvSpPr>
          <p:cNvPr id="4" name="矩形 3"/>
          <p:cNvSpPr/>
          <p:nvPr/>
        </p:nvSpPr>
        <p:spPr>
          <a:xfrm>
            <a:off x="-53220" y="860097"/>
            <a:ext cx="2162772" cy="523220"/>
          </a:xfrm>
          <a:prstGeom prst="rect">
            <a:avLst/>
          </a:prstGeom>
        </p:spPr>
        <p:txBody>
          <a:bodyPr wrap="none">
            <a:spAutoFit/>
          </a:bodyPr>
          <a:lstStyle/>
          <a:p>
            <a:r>
              <a:rPr lang="en-US" altLang="zh-TW" sz="2800" b="1" i="1" dirty="0">
                <a:solidFill>
                  <a:srgbClr val="000000"/>
                </a:solidFill>
                <a:ea typeface="新細明體" panose="02020500000000000000" pitchFamily="18" charset="-120"/>
              </a:rPr>
              <a:t>Notification</a:t>
            </a:r>
            <a:endParaRPr lang="zh-CN" altLang="en-US" sz="2800" b="1" i="1" dirty="0">
              <a:solidFill>
                <a:srgbClr val="000000"/>
              </a:solidFill>
            </a:endParaRPr>
          </a:p>
        </p:txBody>
      </p:sp>
      <p:grpSp>
        <p:nvGrpSpPr>
          <p:cNvPr id="38" name="Group 4"/>
          <p:cNvGrpSpPr>
            <a:grpSpLocks/>
          </p:cNvGrpSpPr>
          <p:nvPr/>
        </p:nvGrpSpPr>
        <p:grpSpPr bwMode="auto">
          <a:xfrm>
            <a:off x="609600" y="1981200"/>
            <a:ext cx="7899400" cy="2133600"/>
            <a:chOff x="208" y="1156"/>
            <a:chExt cx="5872" cy="1676"/>
          </a:xfrm>
        </p:grpSpPr>
        <p:sp>
          <p:nvSpPr>
            <p:cNvPr id="39" name="Rectangle 5"/>
            <p:cNvSpPr>
              <a:spLocks noChangeArrowheads="1"/>
            </p:cNvSpPr>
            <p:nvPr/>
          </p:nvSpPr>
          <p:spPr bwMode="auto">
            <a:xfrm>
              <a:off x="532" y="1156"/>
              <a:ext cx="1192" cy="1096"/>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en-US" altLang="zh-CN">
                <a:solidFill>
                  <a:srgbClr val="000000"/>
                </a:solidFill>
              </a:endParaRPr>
            </a:p>
          </p:txBody>
        </p:sp>
        <p:sp>
          <p:nvSpPr>
            <p:cNvPr id="40" name="Rectangle 6"/>
            <p:cNvSpPr>
              <a:spLocks noChangeArrowheads="1"/>
            </p:cNvSpPr>
            <p:nvPr/>
          </p:nvSpPr>
          <p:spPr bwMode="auto">
            <a:xfrm>
              <a:off x="4084" y="1156"/>
              <a:ext cx="1192" cy="1096"/>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en-US" altLang="zh-CN">
                <a:solidFill>
                  <a:srgbClr val="000000"/>
                </a:solidFill>
              </a:endParaRPr>
            </a:p>
          </p:txBody>
        </p:sp>
        <p:sp>
          <p:nvSpPr>
            <p:cNvPr id="41" name="Rectangle 7"/>
            <p:cNvSpPr>
              <a:spLocks noChangeArrowheads="1"/>
            </p:cNvSpPr>
            <p:nvPr/>
          </p:nvSpPr>
          <p:spPr bwMode="auto">
            <a:xfrm>
              <a:off x="2596" y="1636"/>
              <a:ext cx="280" cy="136"/>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en-US" altLang="zh-CN">
                <a:solidFill>
                  <a:srgbClr val="000000"/>
                </a:solidFill>
              </a:endParaRPr>
            </a:p>
          </p:txBody>
        </p:sp>
        <p:sp>
          <p:nvSpPr>
            <p:cNvPr id="42" name="Line 8"/>
            <p:cNvSpPr>
              <a:spLocks noChangeShapeType="1"/>
            </p:cNvSpPr>
            <p:nvPr/>
          </p:nvSpPr>
          <p:spPr bwMode="auto">
            <a:xfrm>
              <a:off x="2596" y="1636"/>
              <a:ext cx="136" cy="8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00"/>
                </a:solidFill>
              </a:endParaRPr>
            </a:p>
          </p:txBody>
        </p:sp>
        <p:sp>
          <p:nvSpPr>
            <p:cNvPr id="43" name="Line 9"/>
            <p:cNvSpPr>
              <a:spLocks noChangeShapeType="1"/>
            </p:cNvSpPr>
            <p:nvPr/>
          </p:nvSpPr>
          <p:spPr bwMode="auto">
            <a:xfrm flipV="1">
              <a:off x="2740" y="1628"/>
              <a:ext cx="136" cy="10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00"/>
                </a:solidFill>
              </a:endParaRPr>
            </a:p>
          </p:txBody>
        </p:sp>
        <p:sp>
          <p:nvSpPr>
            <p:cNvPr id="44" name="Line 10"/>
            <p:cNvSpPr>
              <a:spLocks noChangeShapeType="1"/>
            </p:cNvSpPr>
            <p:nvPr/>
          </p:nvSpPr>
          <p:spPr bwMode="auto">
            <a:xfrm flipH="1">
              <a:off x="2596" y="1716"/>
              <a:ext cx="111" cy="56"/>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00"/>
                </a:solidFill>
              </a:endParaRPr>
            </a:p>
          </p:txBody>
        </p:sp>
        <p:sp>
          <p:nvSpPr>
            <p:cNvPr id="45" name="Line 11"/>
            <p:cNvSpPr>
              <a:spLocks noChangeShapeType="1"/>
            </p:cNvSpPr>
            <p:nvPr/>
          </p:nvSpPr>
          <p:spPr bwMode="auto">
            <a:xfrm>
              <a:off x="2771" y="1716"/>
              <a:ext cx="102"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00"/>
                </a:solidFill>
              </a:endParaRPr>
            </a:p>
          </p:txBody>
        </p:sp>
        <p:sp>
          <p:nvSpPr>
            <p:cNvPr id="46" name="Line 12"/>
            <p:cNvSpPr>
              <a:spLocks noChangeShapeType="1"/>
            </p:cNvSpPr>
            <p:nvPr/>
          </p:nvSpPr>
          <p:spPr bwMode="auto">
            <a:xfrm>
              <a:off x="1732" y="1728"/>
              <a:ext cx="856"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00"/>
                </a:solidFill>
              </a:endParaRPr>
            </a:p>
          </p:txBody>
        </p:sp>
        <p:sp>
          <p:nvSpPr>
            <p:cNvPr id="47" name="Line 13"/>
            <p:cNvSpPr>
              <a:spLocks noChangeShapeType="1"/>
            </p:cNvSpPr>
            <p:nvPr/>
          </p:nvSpPr>
          <p:spPr bwMode="auto">
            <a:xfrm>
              <a:off x="2884" y="1728"/>
              <a:ext cx="1192"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solidFill>
                  <a:srgbClr val="000000"/>
                </a:solidFill>
              </a:endParaRPr>
            </a:p>
          </p:txBody>
        </p:sp>
        <p:sp>
          <p:nvSpPr>
            <p:cNvPr id="48" name="Rectangle 14"/>
            <p:cNvSpPr>
              <a:spLocks noChangeArrowheads="1"/>
            </p:cNvSpPr>
            <p:nvPr/>
          </p:nvSpPr>
          <p:spPr bwMode="auto">
            <a:xfrm>
              <a:off x="899" y="1571"/>
              <a:ext cx="975" cy="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lang="en-US" altLang="zh-TW">
                  <a:solidFill>
                    <a:srgbClr val="000000"/>
                  </a:solidFill>
                  <a:latin typeface="Arial" panose="020B0604020202020204" pitchFamily="34" charset="0"/>
                  <a:ea typeface="新細明體" panose="02020500000000000000" pitchFamily="18" charset="-120"/>
                </a:rPr>
                <a:t>send(...)</a:t>
              </a:r>
            </a:p>
          </p:txBody>
        </p:sp>
        <p:sp>
          <p:nvSpPr>
            <p:cNvPr id="49" name="Rectangle 15"/>
            <p:cNvSpPr>
              <a:spLocks noChangeArrowheads="1"/>
            </p:cNvSpPr>
            <p:nvPr/>
          </p:nvSpPr>
          <p:spPr bwMode="auto">
            <a:xfrm>
              <a:off x="674" y="2339"/>
              <a:ext cx="862" cy="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r>
                <a:rPr lang="en-US" altLang="zh-TW">
                  <a:solidFill>
                    <a:srgbClr val="000000"/>
                  </a:solidFill>
                  <a:latin typeface="Arial" panose="020B0604020202020204" pitchFamily="34" charset="0"/>
                  <a:ea typeface="新細明體" panose="02020500000000000000" pitchFamily="18" charset="-120"/>
                </a:rPr>
                <a:t>Notifier</a:t>
              </a:r>
            </a:p>
          </p:txBody>
        </p:sp>
        <p:sp>
          <p:nvSpPr>
            <p:cNvPr id="50" name="Rectangle 16"/>
            <p:cNvSpPr>
              <a:spLocks noChangeArrowheads="1"/>
            </p:cNvSpPr>
            <p:nvPr/>
          </p:nvSpPr>
          <p:spPr bwMode="auto">
            <a:xfrm>
              <a:off x="4307" y="2339"/>
              <a:ext cx="913" cy="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lang="en-US" altLang="zh-TW">
                  <a:solidFill>
                    <a:srgbClr val="000000"/>
                  </a:solidFill>
                  <a:latin typeface="Arial" panose="020B0604020202020204" pitchFamily="34" charset="0"/>
                  <a:ea typeface="新細明體" panose="02020500000000000000" pitchFamily="18" charset="-120"/>
                </a:rPr>
                <a:t>Notified</a:t>
              </a:r>
            </a:p>
          </p:txBody>
        </p:sp>
        <p:sp>
          <p:nvSpPr>
            <p:cNvPr id="51" name="Rectangle 17"/>
            <p:cNvSpPr>
              <a:spLocks noChangeArrowheads="1"/>
            </p:cNvSpPr>
            <p:nvPr/>
          </p:nvSpPr>
          <p:spPr bwMode="auto">
            <a:xfrm>
              <a:off x="4115" y="1571"/>
              <a:ext cx="1217" cy="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lang="en-US" altLang="zh-TW">
                  <a:solidFill>
                    <a:srgbClr val="000000"/>
                  </a:solidFill>
                  <a:latin typeface="Arial" panose="020B0604020202020204" pitchFamily="34" charset="0"/>
                  <a:ea typeface="新細明體" panose="02020500000000000000" pitchFamily="18" charset="-120"/>
                </a:rPr>
                <a:t>receive(...)</a:t>
              </a:r>
            </a:p>
          </p:txBody>
        </p:sp>
        <p:sp>
          <p:nvSpPr>
            <p:cNvPr id="52" name="Line 18"/>
            <p:cNvSpPr>
              <a:spLocks noChangeShapeType="1"/>
            </p:cNvSpPr>
            <p:nvPr/>
          </p:nvSpPr>
          <p:spPr bwMode="auto">
            <a:xfrm>
              <a:off x="208" y="2832"/>
              <a:ext cx="5872" cy="0"/>
            </a:xfrm>
            <a:prstGeom prst="line">
              <a:avLst/>
            </a:prstGeom>
            <a:noFill/>
            <a:ln w="508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00"/>
                </a:solidFill>
              </a:endParaRPr>
            </a:p>
          </p:txBody>
        </p:sp>
      </p:grpSp>
      <p:sp>
        <p:nvSpPr>
          <p:cNvPr id="2" name="矩形 1"/>
          <p:cNvSpPr/>
          <p:nvPr/>
        </p:nvSpPr>
        <p:spPr>
          <a:xfrm>
            <a:off x="1816303" y="4647018"/>
            <a:ext cx="5943600" cy="1200329"/>
          </a:xfrm>
          <a:prstGeom prst="rect">
            <a:avLst/>
          </a:prstGeom>
        </p:spPr>
        <p:txBody>
          <a:bodyPr wrap="square">
            <a:spAutoFit/>
          </a:bodyPr>
          <a:lstStyle/>
          <a:p>
            <a:pPr marL="285750" indent="-285750">
              <a:lnSpc>
                <a:spcPct val="200000"/>
              </a:lnSpc>
              <a:buFont typeface="Wingdings" panose="05000000000000000000" pitchFamily="2" charset="2"/>
              <a:buChar char="Ø"/>
            </a:pPr>
            <a:r>
              <a:rPr lang="en-US" altLang="zh-TW" dirty="0" err="1">
                <a:solidFill>
                  <a:srgbClr val="000000"/>
                </a:solidFill>
                <a:ea typeface="新細明體" panose="02020500000000000000" pitchFamily="18" charset="-120"/>
              </a:rPr>
              <a:t>Uni</a:t>
            </a:r>
            <a:r>
              <a:rPr lang="en-US" altLang="zh-TW" dirty="0">
                <a:solidFill>
                  <a:srgbClr val="000000"/>
                </a:solidFill>
                <a:ea typeface="新細明體" panose="02020500000000000000" pitchFamily="18" charset="-120"/>
              </a:rPr>
              <a:t>-directional communication</a:t>
            </a:r>
          </a:p>
          <a:p>
            <a:pPr marL="285750" indent="-285750">
              <a:lnSpc>
                <a:spcPct val="200000"/>
              </a:lnSpc>
              <a:buFont typeface="Wingdings" panose="05000000000000000000" pitchFamily="2" charset="2"/>
              <a:buChar char="Ø"/>
            </a:pPr>
            <a:r>
              <a:rPr lang="en-US" altLang="zh-TW" dirty="0">
                <a:solidFill>
                  <a:srgbClr val="000000"/>
                </a:solidFill>
                <a:ea typeface="新細明體" panose="02020500000000000000" pitchFamily="18" charset="-120"/>
              </a:rPr>
              <a:t>Message contains marshaled notification parameters.</a:t>
            </a:r>
          </a:p>
        </p:txBody>
      </p:sp>
    </p:spTree>
    <p:extLst>
      <p:ext uri="{BB962C8B-B14F-4D97-AF65-F5344CB8AC3E}">
        <p14:creationId xmlns:p14="http://schemas.microsoft.com/office/powerpoint/2010/main" val="2500753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anim calcmode="lin" valueType="num">
                                      <p:cBhvr additive="base">
                                        <p:cTn id="7" dur="500" fill="hold"/>
                                        <p:tgtEl>
                                          <p:spTgt spid="38"/>
                                        </p:tgtEl>
                                        <p:attrNameLst>
                                          <p:attrName>ppt_x</p:attrName>
                                        </p:attrNameLst>
                                      </p:cBhvr>
                                      <p:tavLst>
                                        <p:tav tm="0">
                                          <p:val>
                                            <p:strVal val="0-#ppt_w/2"/>
                                          </p:val>
                                        </p:tav>
                                        <p:tav tm="100000">
                                          <p:val>
                                            <p:strVal val="#ppt_x"/>
                                          </p:val>
                                        </p:tav>
                                      </p:tavLst>
                                    </p:anim>
                                    <p:anim calcmode="lin" valueType="num">
                                      <p:cBhvr additive="base">
                                        <p:cTn id="8" dur="500" fill="hold"/>
                                        <p:tgtEl>
                                          <p:spTgt spid="3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1"/>
          </p:nvPr>
        </p:nvSpPr>
        <p:spPr/>
        <p:txBody>
          <a:bodyPr/>
          <a:lstStyle/>
          <a:p>
            <a:fld id="{81527B9D-8B53-C542-B4A4-B7AE274C943D}" type="slidenum">
              <a:rPr lang="en-US" altLang="en-US" smtClean="0"/>
              <a:pPr/>
              <a:t>25</a:t>
            </a:fld>
            <a:endParaRPr lang="en-US" altLang="en-US"/>
          </a:p>
        </p:txBody>
      </p:sp>
      <p:sp>
        <p:nvSpPr>
          <p:cNvPr id="4" name="矩形 3"/>
          <p:cNvSpPr/>
          <p:nvPr/>
        </p:nvSpPr>
        <p:spPr>
          <a:xfrm>
            <a:off x="-53220" y="860097"/>
            <a:ext cx="1604927" cy="523220"/>
          </a:xfrm>
          <a:prstGeom prst="rect">
            <a:avLst/>
          </a:prstGeom>
        </p:spPr>
        <p:txBody>
          <a:bodyPr wrap="none">
            <a:spAutoFit/>
          </a:bodyPr>
          <a:lstStyle/>
          <a:p>
            <a:r>
              <a:rPr lang="en-US" altLang="zh-TW" sz="2800" b="1" i="1" dirty="0">
                <a:solidFill>
                  <a:srgbClr val="000000"/>
                </a:solidFill>
                <a:ea typeface="新細明體" panose="02020500000000000000" pitchFamily="18" charset="-120"/>
              </a:rPr>
              <a:t>Request</a:t>
            </a:r>
            <a:endParaRPr lang="zh-CN" altLang="en-US" sz="2800" b="1" i="1" dirty="0">
              <a:solidFill>
                <a:srgbClr val="000000"/>
              </a:solidFill>
            </a:endParaRPr>
          </a:p>
        </p:txBody>
      </p:sp>
      <p:sp>
        <p:nvSpPr>
          <p:cNvPr id="20" name="Rectangle 3"/>
          <p:cNvSpPr txBox="1">
            <a:spLocks noChangeArrowheads="1"/>
          </p:cNvSpPr>
          <p:nvPr/>
        </p:nvSpPr>
        <p:spPr>
          <a:xfrm>
            <a:off x="304800" y="4432615"/>
            <a:ext cx="8839200" cy="2057400"/>
          </a:xfrm>
          <a:prstGeom prst="rect">
            <a:avLst/>
          </a:prstGeom>
        </p:spPr>
        <p:txBody>
          <a:bodyPr/>
          <a:lstStyle>
            <a:lvl1pPr marL="342900" indent="-342900" algn="l" rtl="0" eaLnBrk="1" fontAlgn="base" hangingPunct="1">
              <a:spcBef>
                <a:spcPct val="20000"/>
              </a:spcBef>
              <a:spcAft>
                <a:spcPct val="0"/>
              </a:spcAft>
              <a:buClr>
                <a:schemeClr val="hlink"/>
              </a:buClr>
              <a:buFont typeface="Wingdings" charset="2"/>
              <a:buChar char="v"/>
              <a:defRPr sz="2800" b="1" kern="1200">
                <a:solidFill>
                  <a:schemeClr val="accent1"/>
                </a:solidFill>
                <a:latin typeface="+mn-lt"/>
                <a:ea typeface="+mn-ea"/>
                <a:cs typeface="+mn-cs"/>
              </a:defRPr>
            </a:lvl1pPr>
            <a:lvl2pPr marL="742950" indent="-285750" algn="l" rtl="0" eaLnBrk="1" fontAlgn="base" hangingPunct="1">
              <a:spcBef>
                <a:spcPct val="20000"/>
              </a:spcBef>
              <a:spcAft>
                <a:spcPct val="0"/>
              </a:spcAft>
              <a:buClr>
                <a:schemeClr val="accent1"/>
              </a:buClr>
              <a:buFont typeface="Wingdings" charset="2"/>
              <a:buChar char="§"/>
              <a:defRPr sz="2400" kern="1200">
                <a:solidFill>
                  <a:schemeClr val="tx1"/>
                </a:solidFill>
                <a:latin typeface="Arial" charset="0"/>
                <a:ea typeface="+mn-ea"/>
                <a:cs typeface="+mn-cs"/>
              </a:defRPr>
            </a:lvl2pPr>
            <a:lvl3pPr marL="1143000" indent="-228600" algn="l" rtl="0" eaLnBrk="1" fontAlgn="base" hangingPunct="1">
              <a:spcBef>
                <a:spcPct val="20000"/>
              </a:spcBef>
              <a:spcAft>
                <a:spcPct val="0"/>
              </a:spcAft>
              <a:buClr>
                <a:schemeClr val="tx1"/>
              </a:buClr>
              <a:buChar char="•"/>
              <a:defRPr sz="2200" kern="1200">
                <a:solidFill>
                  <a:schemeClr val="tx1"/>
                </a:solidFill>
                <a:latin typeface="Arial" charset="0"/>
                <a:ea typeface="+mn-ea"/>
                <a:cs typeface="+mn-cs"/>
              </a:defRPr>
            </a:lvl3pPr>
            <a:lvl4pPr marL="1600200" indent="-228600" algn="l" rtl="0" eaLnBrk="1" fontAlgn="base" hangingPunct="1">
              <a:spcBef>
                <a:spcPct val="20000"/>
              </a:spcBef>
              <a:spcAft>
                <a:spcPct val="0"/>
              </a:spcAft>
              <a:buChar char="–"/>
              <a:defRPr sz="2000" kern="1200">
                <a:solidFill>
                  <a:schemeClr val="tx1"/>
                </a:solidFill>
                <a:latin typeface="Arial" charset="0"/>
                <a:ea typeface="+mn-ea"/>
                <a:cs typeface="+mn-cs"/>
              </a:defRPr>
            </a:lvl4pPr>
            <a:lvl5pPr marL="2057400" indent="-228600" algn="l" rtl="0" eaLnBrk="1" fontAlgn="base" hangingPunct="1">
              <a:spcBef>
                <a:spcPct val="20000"/>
              </a:spcBef>
              <a:spcAft>
                <a:spcPct val="0"/>
              </a:spcAft>
              <a:buChar char="»"/>
              <a:defRPr sz="2000" kern="1200">
                <a:solidFill>
                  <a:schemeClr val="tx1"/>
                </a:solidFill>
                <a:latin typeface="Arial"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buFont typeface="Wingdings" panose="05000000000000000000" pitchFamily="2" charset="2"/>
              <a:buChar char="Ø"/>
            </a:pPr>
            <a:r>
              <a:rPr lang="en-US" altLang="zh-TW" sz="2000" dirty="0" smtClean="0">
                <a:solidFill>
                  <a:srgbClr val="000000"/>
                </a:solidFill>
                <a:ea typeface="新細明體" panose="02020500000000000000" pitchFamily="18" charset="-120"/>
              </a:rPr>
              <a:t>Bi-directional communication.</a:t>
            </a:r>
          </a:p>
          <a:p>
            <a:pPr>
              <a:buFont typeface="Wingdings" panose="05000000000000000000" pitchFamily="2" charset="2"/>
              <a:buChar char="Ø"/>
            </a:pPr>
            <a:r>
              <a:rPr lang="en-US" altLang="zh-TW" sz="2000" dirty="0" smtClean="0">
                <a:solidFill>
                  <a:srgbClr val="000000"/>
                </a:solidFill>
                <a:ea typeface="新細明體" panose="02020500000000000000" pitchFamily="18" charset="-120"/>
              </a:rPr>
              <a:t>Request message contains marshaled parameters.</a:t>
            </a:r>
          </a:p>
          <a:p>
            <a:pPr>
              <a:buFont typeface="Wingdings" panose="05000000000000000000" pitchFamily="2" charset="2"/>
              <a:buChar char="Ø"/>
            </a:pPr>
            <a:r>
              <a:rPr lang="en-US" altLang="zh-TW" sz="2000" dirty="0" smtClean="0">
                <a:solidFill>
                  <a:srgbClr val="000000"/>
                </a:solidFill>
                <a:ea typeface="新細明體" panose="02020500000000000000" pitchFamily="18" charset="-120"/>
              </a:rPr>
              <a:t>Requester receives reply message.</a:t>
            </a:r>
          </a:p>
          <a:p>
            <a:pPr>
              <a:buFont typeface="Wingdings" panose="05000000000000000000" pitchFamily="2" charset="2"/>
              <a:buChar char="Ø"/>
            </a:pPr>
            <a:r>
              <a:rPr lang="en-US" altLang="zh-TW" sz="2000" dirty="0" smtClean="0">
                <a:solidFill>
                  <a:srgbClr val="000000"/>
                </a:solidFill>
                <a:ea typeface="新細明體" panose="02020500000000000000" pitchFamily="18" charset="-120"/>
              </a:rPr>
              <a:t>Reply message contains marshaled results.</a:t>
            </a:r>
          </a:p>
        </p:txBody>
      </p:sp>
      <p:grpSp>
        <p:nvGrpSpPr>
          <p:cNvPr id="21" name="Group 4"/>
          <p:cNvGrpSpPr>
            <a:grpSpLocks/>
          </p:cNvGrpSpPr>
          <p:nvPr/>
        </p:nvGrpSpPr>
        <p:grpSpPr bwMode="auto">
          <a:xfrm>
            <a:off x="228600" y="1699230"/>
            <a:ext cx="8534400" cy="2360007"/>
            <a:chOff x="208" y="1043"/>
            <a:chExt cx="5872" cy="1597"/>
          </a:xfrm>
        </p:grpSpPr>
        <p:sp>
          <p:nvSpPr>
            <p:cNvPr id="22" name="Rectangle 5"/>
            <p:cNvSpPr>
              <a:spLocks noChangeArrowheads="1"/>
            </p:cNvSpPr>
            <p:nvPr/>
          </p:nvSpPr>
          <p:spPr bwMode="auto">
            <a:xfrm>
              <a:off x="676" y="1060"/>
              <a:ext cx="1192" cy="1096"/>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en-US" altLang="zh-CN">
                <a:solidFill>
                  <a:srgbClr val="000000"/>
                </a:solidFill>
              </a:endParaRPr>
            </a:p>
          </p:txBody>
        </p:sp>
        <p:sp>
          <p:nvSpPr>
            <p:cNvPr id="23" name="Rectangle 6"/>
            <p:cNvSpPr>
              <a:spLocks noChangeArrowheads="1"/>
            </p:cNvSpPr>
            <p:nvPr/>
          </p:nvSpPr>
          <p:spPr bwMode="auto">
            <a:xfrm>
              <a:off x="4228" y="1060"/>
              <a:ext cx="1192" cy="1096"/>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en-US" altLang="zh-CN">
                <a:solidFill>
                  <a:srgbClr val="000000"/>
                </a:solidFill>
              </a:endParaRPr>
            </a:p>
          </p:txBody>
        </p:sp>
        <p:grpSp>
          <p:nvGrpSpPr>
            <p:cNvPr id="24" name="Group 7"/>
            <p:cNvGrpSpPr>
              <a:grpSpLocks/>
            </p:cNvGrpSpPr>
            <p:nvPr/>
          </p:nvGrpSpPr>
          <p:grpSpPr bwMode="auto">
            <a:xfrm>
              <a:off x="1872" y="1296"/>
              <a:ext cx="2345" cy="144"/>
              <a:chOff x="1885" y="1313"/>
              <a:chExt cx="2332" cy="254"/>
            </a:xfrm>
          </p:grpSpPr>
          <p:grpSp>
            <p:nvGrpSpPr>
              <p:cNvPr id="58" name="Group 8"/>
              <p:cNvGrpSpPr>
                <a:grpSpLocks/>
              </p:cNvGrpSpPr>
              <p:nvPr/>
            </p:nvGrpSpPr>
            <p:grpSpPr bwMode="auto">
              <a:xfrm>
                <a:off x="2734" y="1343"/>
                <a:ext cx="290" cy="173"/>
                <a:chOff x="2734" y="1343"/>
                <a:chExt cx="290" cy="173"/>
              </a:xfrm>
            </p:grpSpPr>
            <p:sp>
              <p:nvSpPr>
                <p:cNvPr id="61" name="Rectangle 9"/>
                <p:cNvSpPr>
                  <a:spLocks noChangeArrowheads="1"/>
                </p:cNvSpPr>
                <p:nvPr/>
              </p:nvSpPr>
              <p:spPr bwMode="auto">
                <a:xfrm rot="-360000">
                  <a:off x="2741" y="1366"/>
                  <a:ext cx="279" cy="136"/>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en-US" altLang="zh-CN">
                    <a:solidFill>
                      <a:srgbClr val="000000"/>
                    </a:solidFill>
                  </a:endParaRPr>
                </a:p>
              </p:txBody>
            </p:sp>
            <p:sp>
              <p:nvSpPr>
                <p:cNvPr id="62" name="Line 10"/>
                <p:cNvSpPr>
                  <a:spLocks noChangeShapeType="1"/>
                </p:cNvSpPr>
                <p:nvPr/>
              </p:nvSpPr>
              <p:spPr bwMode="auto">
                <a:xfrm>
                  <a:off x="2734" y="1382"/>
                  <a:ext cx="146" cy="7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00"/>
                    </a:solidFill>
                  </a:endParaRPr>
                </a:p>
              </p:txBody>
            </p:sp>
            <p:sp>
              <p:nvSpPr>
                <p:cNvPr id="63" name="Line 11"/>
                <p:cNvSpPr>
                  <a:spLocks noChangeShapeType="1"/>
                </p:cNvSpPr>
                <p:nvPr/>
              </p:nvSpPr>
              <p:spPr bwMode="auto">
                <a:xfrm flipV="1">
                  <a:off x="2888" y="1343"/>
                  <a:ext cx="123" cy="11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00"/>
                    </a:solidFill>
                  </a:endParaRPr>
                </a:p>
              </p:txBody>
            </p:sp>
            <p:sp>
              <p:nvSpPr>
                <p:cNvPr id="64" name="Line 12"/>
                <p:cNvSpPr>
                  <a:spLocks noChangeShapeType="1"/>
                </p:cNvSpPr>
                <p:nvPr/>
              </p:nvSpPr>
              <p:spPr bwMode="auto">
                <a:xfrm flipH="1">
                  <a:off x="2750" y="1449"/>
                  <a:ext cx="102" cy="6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00"/>
                    </a:solidFill>
                  </a:endParaRPr>
                </a:p>
              </p:txBody>
            </p:sp>
            <p:sp>
              <p:nvSpPr>
                <p:cNvPr id="65" name="Line 13"/>
                <p:cNvSpPr>
                  <a:spLocks noChangeShapeType="1"/>
                </p:cNvSpPr>
                <p:nvPr/>
              </p:nvSpPr>
              <p:spPr bwMode="auto">
                <a:xfrm>
                  <a:off x="2917" y="1442"/>
                  <a:ext cx="106" cy="39"/>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00"/>
                    </a:solidFill>
                  </a:endParaRPr>
                </a:p>
              </p:txBody>
            </p:sp>
          </p:grpSp>
          <p:sp>
            <p:nvSpPr>
              <p:cNvPr id="59" name="Line 14"/>
              <p:cNvSpPr>
                <a:spLocks noChangeShapeType="1"/>
              </p:cNvSpPr>
              <p:nvPr/>
            </p:nvSpPr>
            <p:spPr bwMode="auto">
              <a:xfrm flipV="1">
                <a:off x="1885" y="1468"/>
                <a:ext cx="852" cy="99"/>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00"/>
                  </a:solidFill>
                </a:endParaRPr>
              </a:p>
            </p:txBody>
          </p:sp>
          <p:sp>
            <p:nvSpPr>
              <p:cNvPr id="60" name="Line 15"/>
              <p:cNvSpPr>
                <a:spLocks noChangeShapeType="1"/>
              </p:cNvSpPr>
              <p:nvPr/>
            </p:nvSpPr>
            <p:spPr bwMode="auto">
              <a:xfrm flipV="1">
                <a:off x="3031" y="1313"/>
                <a:ext cx="1186" cy="134"/>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solidFill>
                    <a:srgbClr val="000000"/>
                  </a:solidFill>
                </a:endParaRPr>
              </a:p>
            </p:txBody>
          </p:sp>
        </p:grpSp>
        <p:sp>
          <p:nvSpPr>
            <p:cNvPr id="25" name="Rectangle 16"/>
            <p:cNvSpPr>
              <a:spLocks noChangeArrowheads="1"/>
            </p:cNvSpPr>
            <p:nvPr/>
          </p:nvSpPr>
          <p:spPr bwMode="auto">
            <a:xfrm>
              <a:off x="754" y="1235"/>
              <a:ext cx="1126" cy="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tabLst>
                  <a:tab pos="0" algn="l"/>
                </a:tabLst>
                <a:defRPr sz="2400">
                  <a:solidFill>
                    <a:schemeClr val="tx1"/>
                  </a:solidFill>
                  <a:latin typeface="Times New Roman" panose="02020603050405020304" pitchFamily="18" charset="0"/>
                  <a:ea typeface="宋体" panose="02010600030101010101" pitchFamily="2" charset="-122"/>
                </a:defRPr>
              </a:lvl1pPr>
              <a:lvl2pPr marL="742950" indent="-285750">
                <a:tabLst>
                  <a:tab pos="0" algn="l"/>
                </a:tabLst>
                <a:defRPr sz="2400">
                  <a:solidFill>
                    <a:schemeClr val="tx1"/>
                  </a:solidFill>
                  <a:latin typeface="Times New Roman" panose="02020603050405020304" pitchFamily="18" charset="0"/>
                  <a:ea typeface="宋体" panose="02010600030101010101" pitchFamily="2" charset="-122"/>
                </a:defRPr>
              </a:lvl2pPr>
              <a:lvl3pPr marL="1143000" indent="-228600">
                <a:tabLst>
                  <a:tab pos="0" algn="l"/>
                </a:tabLst>
                <a:defRPr sz="2400">
                  <a:solidFill>
                    <a:schemeClr val="tx1"/>
                  </a:solidFill>
                  <a:latin typeface="Times New Roman" panose="02020603050405020304" pitchFamily="18" charset="0"/>
                  <a:ea typeface="宋体" panose="02010600030101010101" pitchFamily="2" charset="-122"/>
                </a:defRPr>
              </a:lvl3pPr>
              <a:lvl4pPr marL="1600200" indent="-228600">
                <a:tabLst>
                  <a:tab pos="0" algn="l"/>
                </a:tabLst>
                <a:defRPr sz="2400">
                  <a:solidFill>
                    <a:schemeClr val="tx1"/>
                  </a:solidFill>
                  <a:latin typeface="Times New Roman" panose="02020603050405020304" pitchFamily="18" charset="0"/>
                  <a:ea typeface="宋体" panose="02010600030101010101" pitchFamily="2" charset="-122"/>
                </a:defRPr>
              </a:lvl4pPr>
              <a:lvl5pPr marL="2057400" indent="-228600">
                <a:tabLst>
                  <a:tab pos="0" algn="l"/>
                </a:tabLst>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tabLst>
                  <a:tab pos="0" algn="l"/>
                </a:tabLs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tabLst>
                  <a:tab pos="0" algn="l"/>
                </a:tabLs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tabLst>
                  <a:tab pos="0" algn="l"/>
                </a:tabLs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tabLst>
                  <a:tab pos="0" algn="l"/>
                </a:tabLst>
                <a:defRPr sz="2400">
                  <a:solidFill>
                    <a:schemeClr val="tx1"/>
                  </a:solidFill>
                  <a:latin typeface="Times New Roman" panose="02020603050405020304" pitchFamily="18" charset="0"/>
                  <a:ea typeface="宋体" panose="02010600030101010101" pitchFamily="2" charset="-122"/>
                </a:defRPr>
              </a:lvl9pPr>
            </a:lstStyle>
            <a:p>
              <a:pPr algn="r"/>
              <a:r>
                <a:rPr lang="en-US" altLang="zh-TW">
                  <a:solidFill>
                    <a:srgbClr val="000000"/>
                  </a:solidFill>
                  <a:latin typeface="Arial" panose="020B0604020202020204" pitchFamily="34" charset="0"/>
                  <a:ea typeface="新細明體" panose="02020500000000000000" pitchFamily="18" charset="-120"/>
                </a:rPr>
                <a:t>send(...)</a:t>
              </a:r>
            </a:p>
            <a:p>
              <a:pPr algn="r"/>
              <a:r>
                <a:rPr lang="en-US" altLang="zh-TW">
                  <a:solidFill>
                    <a:srgbClr val="000000"/>
                  </a:solidFill>
                  <a:latin typeface="Arial" panose="020B0604020202020204" pitchFamily="34" charset="0"/>
                  <a:ea typeface="新細明體" panose="02020500000000000000" pitchFamily="18" charset="-120"/>
                </a:rPr>
                <a:t>receive(...)</a:t>
              </a:r>
            </a:p>
          </p:txBody>
        </p:sp>
        <p:sp>
          <p:nvSpPr>
            <p:cNvPr id="26" name="Rectangle 17"/>
            <p:cNvSpPr>
              <a:spLocks noChangeArrowheads="1"/>
            </p:cNvSpPr>
            <p:nvPr/>
          </p:nvSpPr>
          <p:spPr bwMode="auto">
            <a:xfrm>
              <a:off x="696" y="2243"/>
              <a:ext cx="1104" cy="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r>
                <a:rPr lang="en-US" altLang="zh-TW">
                  <a:solidFill>
                    <a:srgbClr val="000000"/>
                  </a:solidFill>
                  <a:latin typeface="Arial" panose="020B0604020202020204" pitchFamily="34" charset="0"/>
                  <a:ea typeface="新細明體" panose="02020500000000000000" pitchFamily="18" charset="-120"/>
                </a:rPr>
                <a:t>Requester</a:t>
              </a:r>
            </a:p>
          </p:txBody>
        </p:sp>
        <p:sp>
          <p:nvSpPr>
            <p:cNvPr id="27" name="Rectangle 18"/>
            <p:cNvSpPr>
              <a:spLocks noChangeArrowheads="1"/>
            </p:cNvSpPr>
            <p:nvPr/>
          </p:nvSpPr>
          <p:spPr bwMode="auto">
            <a:xfrm>
              <a:off x="4403" y="2243"/>
              <a:ext cx="915" cy="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lang="en-US" altLang="zh-TW">
                  <a:solidFill>
                    <a:srgbClr val="000000"/>
                  </a:solidFill>
                  <a:latin typeface="Arial" panose="020B0604020202020204" pitchFamily="34" charset="0"/>
                  <a:ea typeface="新細明體" panose="02020500000000000000" pitchFamily="18" charset="-120"/>
                </a:rPr>
                <a:t>Provider</a:t>
              </a:r>
            </a:p>
          </p:txBody>
        </p:sp>
        <p:sp>
          <p:nvSpPr>
            <p:cNvPr id="28" name="Rectangle 19"/>
            <p:cNvSpPr>
              <a:spLocks noChangeArrowheads="1"/>
            </p:cNvSpPr>
            <p:nvPr/>
          </p:nvSpPr>
          <p:spPr bwMode="auto">
            <a:xfrm>
              <a:off x="4259" y="1187"/>
              <a:ext cx="1126" cy="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lang="en-US" altLang="zh-TW">
                  <a:solidFill>
                    <a:srgbClr val="000000"/>
                  </a:solidFill>
                  <a:latin typeface="Arial" panose="020B0604020202020204" pitchFamily="34" charset="0"/>
                  <a:ea typeface="新細明體" panose="02020500000000000000" pitchFamily="18" charset="-120"/>
                </a:rPr>
                <a:t>receive(...)</a:t>
              </a:r>
            </a:p>
          </p:txBody>
        </p:sp>
        <p:sp>
          <p:nvSpPr>
            <p:cNvPr id="29" name="Rectangle 20"/>
            <p:cNvSpPr>
              <a:spLocks noChangeArrowheads="1"/>
            </p:cNvSpPr>
            <p:nvPr/>
          </p:nvSpPr>
          <p:spPr bwMode="auto">
            <a:xfrm>
              <a:off x="2483" y="1043"/>
              <a:ext cx="833" cy="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lang="en-US" altLang="zh-TW">
                  <a:solidFill>
                    <a:srgbClr val="000000"/>
                  </a:solidFill>
                  <a:latin typeface="Arial" panose="020B0604020202020204" pitchFamily="34" charset="0"/>
                  <a:ea typeface="新細明體" panose="02020500000000000000" pitchFamily="18" charset="-120"/>
                </a:rPr>
                <a:t>request</a:t>
              </a:r>
            </a:p>
          </p:txBody>
        </p:sp>
        <p:sp>
          <p:nvSpPr>
            <p:cNvPr id="30" name="Rectangle 21"/>
            <p:cNvSpPr>
              <a:spLocks noChangeArrowheads="1"/>
            </p:cNvSpPr>
            <p:nvPr/>
          </p:nvSpPr>
          <p:spPr bwMode="auto">
            <a:xfrm>
              <a:off x="4259" y="1667"/>
              <a:ext cx="902" cy="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lang="en-US" altLang="zh-TW">
                  <a:solidFill>
                    <a:srgbClr val="000000"/>
                  </a:solidFill>
                  <a:latin typeface="Arial" panose="020B0604020202020204" pitchFamily="34" charset="0"/>
                  <a:ea typeface="新細明體" panose="02020500000000000000" pitchFamily="18" charset="-120"/>
                </a:rPr>
                <a:t>send(...)</a:t>
              </a:r>
            </a:p>
          </p:txBody>
        </p:sp>
        <p:grpSp>
          <p:nvGrpSpPr>
            <p:cNvPr id="31" name="Group 22"/>
            <p:cNvGrpSpPr>
              <a:grpSpLocks/>
            </p:cNvGrpSpPr>
            <p:nvPr/>
          </p:nvGrpSpPr>
          <p:grpSpPr bwMode="auto">
            <a:xfrm>
              <a:off x="1870" y="1561"/>
              <a:ext cx="2344" cy="217"/>
              <a:chOff x="1870" y="1561"/>
              <a:chExt cx="2344" cy="217"/>
            </a:xfrm>
          </p:grpSpPr>
          <p:grpSp>
            <p:nvGrpSpPr>
              <p:cNvPr id="35" name="Group 23"/>
              <p:cNvGrpSpPr>
                <a:grpSpLocks/>
              </p:cNvGrpSpPr>
              <p:nvPr/>
            </p:nvGrpSpPr>
            <p:grpSpPr bwMode="auto">
              <a:xfrm>
                <a:off x="2735" y="1561"/>
                <a:ext cx="291" cy="155"/>
                <a:chOff x="2735" y="1561"/>
                <a:chExt cx="291" cy="155"/>
              </a:xfrm>
            </p:grpSpPr>
            <p:sp>
              <p:nvSpPr>
                <p:cNvPr id="53" name="Rectangle 24"/>
                <p:cNvSpPr>
                  <a:spLocks noChangeArrowheads="1"/>
                </p:cNvSpPr>
                <p:nvPr/>
              </p:nvSpPr>
              <p:spPr bwMode="auto">
                <a:xfrm rot="300000">
                  <a:off x="2741" y="1573"/>
                  <a:ext cx="280" cy="136"/>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en-US" altLang="zh-CN">
                    <a:solidFill>
                      <a:srgbClr val="000000"/>
                    </a:solidFill>
                  </a:endParaRPr>
                </a:p>
              </p:txBody>
            </p:sp>
            <p:sp>
              <p:nvSpPr>
                <p:cNvPr id="54" name="Line 25"/>
                <p:cNvSpPr>
                  <a:spLocks noChangeShapeType="1"/>
                </p:cNvSpPr>
                <p:nvPr/>
              </p:nvSpPr>
              <p:spPr bwMode="auto">
                <a:xfrm>
                  <a:off x="2747" y="1561"/>
                  <a:ext cx="128" cy="1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00"/>
                    </a:solidFill>
                  </a:endParaRPr>
                </a:p>
              </p:txBody>
            </p:sp>
            <p:sp>
              <p:nvSpPr>
                <p:cNvPr id="55" name="Line 26"/>
                <p:cNvSpPr>
                  <a:spLocks noChangeShapeType="1"/>
                </p:cNvSpPr>
                <p:nvPr/>
              </p:nvSpPr>
              <p:spPr bwMode="auto">
                <a:xfrm flipV="1">
                  <a:off x="2883" y="1578"/>
                  <a:ext cx="143" cy="9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00"/>
                    </a:solidFill>
                  </a:endParaRPr>
                </a:p>
              </p:txBody>
            </p:sp>
            <p:sp>
              <p:nvSpPr>
                <p:cNvPr id="56" name="Line 27"/>
                <p:cNvSpPr>
                  <a:spLocks noChangeShapeType="1"/>
                </p:cNvSpPr>
                <p:nvPr/>
              </p:nvSpPr>
              <p:spPr bwMode="auto">
                <a:xfrm flipH="1">
                  <a:off x="2735" y="1650"/>
                  <a:ext cx="116" cy="4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00"/>
                    </a:solidFill>
                  </a:endParaRPr>
                </a:p>
              </p:txBody>
            </p:sp>
            <p:sp>
              <p:nvSpPr>
                <p:cNvPr id="57" name="Line 28"/>
                <p:cNvSpPr>
                  <a:spLocks noChangeShapeType="1"/>
                </p:cNvSpPr>
                <p:nvPr/>
              </p:nvSpPr>
              <p:spPr bwMode="auto">
                <a:xfrm>
                  <a:off x="2915" y="1656"/>
                  <a:ext cx="96"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00"/>
                    </a:solidFill>
                  </a:endParaRPr>
                </a:p>
              </p:txBody>
            </p:sp>
          </p:grpSp>
          <p:sp>
            <p:nvSpPr>
              <p:cNvPr id="36" name="Line 29"/>
              <p:cNvSpPr>
                <a:spLocks noChangeShapeType="1"/>
              </p:cNvSpPr>
              <p:nvPr/>
            </p:nvSpPr>
            <p:spPr bwMode="auto">
              <a:xfrm>
                <a:off x="3026" y="1682"/>
                <a:ext cx="1188" cy="96"/>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00"/>
                  </a:solidFill>
                </a:endParaRPr>
              </a:p>
            </p:txBody>
          </p:sp>
          <p:sp>
            <p:nvSpPr>
              <p:cNvPr id="37" name="Line 30"/>
              <p:cNvSpPr>
                <a:spLocks noChangeShapeType="1"/>
              </p:cNvSpPr>
              <p:nvPr/>
            </p:nvSpPr>
            <p:spPr bwMode="auto">
              <a:xfrm flipH="1" flipV="1">
                <a:off x="1870" y="1574"/>
                <a:ext cx="869" cy="83"/>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solidFill>
                    <a:srgbClr val="000000"/>
                  </a:solidFill>
                </a:endParaRPr>
              </a:p>
            </p:txBody>
          </p:sp>
        </p:grpSp>
        <p:sp>
          <p:nvSpPr>
            <p:cNvPr id="32" name="Rectangle 31"/>
            <p:cNvSpPr>
              <a:spLocks noChangeArrowheads="1"/>
            </p:cNvSpPr>
            <p:nvPr/>
          </p:nvSpPr>
          <p:spPr bwMode="auto">
            <a:xfrm>
              <a:off x="2579" y="1763"/>
              <a:ext cx="586" cy="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lang="en-US" altLang="zh-TW">
                  <a:solidFill>
                    <a:srgbClr val="000000"/>
                  </a:solidFill>
                  <a:latin typeface="Arial" panose="020B0604020202020204" pitchFamily="34" charset="0"/>
                  <a:ea typeface="新細明體" panose="02020500000000000000" pitchFamily="18" charset="-120"/>
                </a:rPr>
                <a:t>reply</a:t>
              </a:r>
            </a:p>
          </p:txBody>
        </p:sp>
        <p:sp>
          <p:nvSpPr>
            <p:cNvPr id="33" name="Rectangle 32"/>
            <p:cNvSpPr>
              <a:spLocks noChangeArrowheads="1"/>
            </p:cNvSpPr>
            <p:nvPr/>
          </p:nvSpPr>
          <p:spPr bwMode="auto">
            <a:xfrm>
              <a:off x="4355" y="1427"/>
              <a:ext cx="301" cy="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lang="zh-TW" altLang="en-US">
                  <a:solidFill>
                    <a:srgbClr val="000000"/>
                  </a:solidFill>
                  <a:latin typeface="Arial" panose="020B0604020202020204" pitchFamily="34" charset="0"/>
                  <a:ea typeface="新細明體" panose="02020500000000000000" pitchFamily="18" charset="-120"/>
                </a:rPr>
                <a:t>...</a:t>
              </a:r>
            </a:p>
          </p:txBody>
        </p:sp>
        <p:sp>
          <p:nvSpPr>
            <p:cNvPr id="34" name="Line 33"/>
            <p:cNvSpPr>
              <a:spLocks noChangeShapeType="1"/>
            </p:cNvSpPr>
            <p:nvPr/>
          </p:nvSpPr>
          <p:spPr bwMode="auto">
            <a:xfrm>
              <a:off x="208" y="2640"/>
              <a:ext cx="5872" cy="0"/>
            </a:xfrm>
            <a:prstGeom prst="line">
              <a:avLst/>
            </a:prstGeom>
            <a:noFill/>
            <a:ln w="508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00"/>
                </a:solidFill>
              </a:endParaRPr>
            </a:p>
          </p:txBody>
        </p:sp>
      </p:grpSp>
    </p:spTree>
    <p:extLst>
      <p:ext uri="{BB962C8B-B14F-4D97-AF65-F5344CB8AC3E}">
        <p14:creationId xmlns:p14="http://schemas.microsoft.com/office/powerpoint/2010/main" val="1486402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ppt_x"/>
                                          </p:val>
                                        </p:tav>
                                        <p:tav tm="100000">
                                          <p:val>
                                            <p:strVal val="#ppt_x"/>
                                          </p:val>
                                        </p:tav>
                                      </p:tavLst>
                                    </p:anim>
                                    <p:anim calcmode="lin" valueType="num">
                                      <p:cBhvr additive="base">
                                        <p:cTn id="8" dur="500" fill="hold"/>
                                        <p:tgtEl>
                                          <p:spTgt spid="21"/>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grpId="0" nodeType="clickEffect">
                                  <p:stCondLst>
                                    <p:cond delay="0"/>
                                  </p:stCondLst>
                                  <p:childTnLst>
                                    <p:set>
                                      <p:cBhvr>
                                        <p:cTn id="12" dur="1" fill="hold">
                                          <p:stCondLst>
                                            <p:cond delay="0"/>
                                          </p:stCondLst>
                                        </p:cTn>
                                        <p:tgtEl>
                                          <p:spTgt spid="20">
                                            <p:txEl>
                                              <p:pRg st="0" end="0"/>
                                            </p:txEl>
                                          </p:spTgt>
                                        </p:tgtEl>
                                        <p:attrNameLst>
                                          <p:attrName>style.visibility</p:attrName>
                                        </p:attrNameLst>
                                      </p:cBhvr>
                                      <p:to>
                                        <p:strVal val="visible"/>
                                      </p:to>
                                    </p:set>
                                    <p:animEffect transition="in" filter="wipe(left)">
                                      <p:cBhvr>
                                        <p:cTn id="13" dur="500"/>
                                        <p:tgtEl>
                                          <p:spTgt spid="20">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20">
                                            <p:txEl>
                                              <p:pRg st="1" end="1"/>
                                            </p:txEl>
                                          </p:spTgt>
                                        </p:tgtEl>
                                        <p:attrNameLst>
                                          <p:attrName>style.visibility</p:attrName>
                                        </p:attrNameLst>
                                      </p:cBhvr>
                                      <p:to>
                                        <p:strVal val="visible"/>
                                      </p:to>
                                    </p:set>
                                    <p:animEffect transition="in" filter="wipe(left)">
                                      <p:cBhvr>
                                        <p:cTn id="18" dur="500"/>
                                        <p:tgtEl>
                                          <p:spTgt spid="20">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20">
                                            <p:txEl>
                                              <p:pRg st="2" end="2"/>
                                            </p:txEl>
                                          </p:spTgt>
                                        </p:tgtEl>
                                        <p:attrNameLst>
                                          <p:attrName>style.visibility</p:attrName>
                                        </p:attrNameLst>
                                      </p:cBhvr>
                                      <p:to>
                                        <p:strVal val="visible"/>
                                      </p:to>
                                    </p:set>
                                    <p:animEffect transition="in" filter="wipe(left)">
                                      <p:cBhvr>
                                        <p:cTn id="23" dur="500"/>
                                        <p:tgtEl>
                                          <p:spTgt spid="20">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20">
                                            <p:txEl>
                                              <p:pRg st="3" end="3"/>
                                            </p:txEl>
                                          </p:spTgt>
                                        </p:tgtEl>
                                        <p:attrNameLst>
                                          <p:attrName>style.visibility</p:attrName>
                                        </p:attrNameLst>
                                      </p:cBhvr>
                                      <p:to>
                                        <p:strVal val="visible"/>
                                      </p:to>
                                    </p:set>
                                    <p:animEffect transition="in" filter="wipe(left)">
                                      <p:cBhvr>
                                        <p:cTn id="28" dur="500"/>
                                        <p:tgtEl>
                                          <p:spTgt spid="20">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uild="p" autoUpdateAnimBg="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1"/>
          </p:nvPr>
        </p:nvSpPr>
        <p:spPr/>
        <p:txBody>
          <a:bodyPr/>
          <a:lstStyle/>
          <a:p>
            <a:fld id="{81527B9D-8B53-C542-B4A4-B7AE274C943D}" type="slidenum">
              <a:rPr lang="en-US" altLang="en-US" smtClean="0"/>
              <a:pPr/>
              <a:t>26</a:t>
            </a:fld>
            <a:endParaRPr lang="en-US" altLang="en-US"/>
          </a:p>
        </p:txBody>
      </p:sp>
      <p:sp>
        <p:nvSpPr>
          <p:cNvPr id="4" name="矩形 3"/>
          <p:cNvSpPr/>
          <p:nvPr/>
        </p:nvSpPr>
        <p:spPr>
          <a:xfrm>
            <a:off x="-53220" y="860097"/>
            <a:ext cx="3102131" cy="523220"/>
          </a:xfrm>
          <a:prstGeom prst="rect">
            <a:avLst/>
          </a:prstGeom>
        </p:spPr>
        <p:txBody>
          <a:bodyPr wrap="none">
            <a:spAutoFit/>
          </a:bodyPr>
          <a:lstStyle/>
          <a:p>
            <a:r>
              <a:rPr lang="en-US" altLang="zh-TW" sz="2800" b="1" i="1" dirty="0">
                <a:solidFill>
                  <a:srgbClr val="000000"/>
                </a:solidFill>
                <a:ea typeface="新細明體" panose="02020500000000000000" pitchFamily="18" charset="-120"/>
              </a:rPr>
              <a:t>Reliability Issues</a:t>
            </a:r>
            <a:endParaRPr lang="zh-CN" altLang="en-US" sz="2800" b="1" i="1" dirty="0">
              <a:solidFill>
                <a:srgbClr val="000000"/>
              </a:solidFill>
            </a:endParaRPr>
          </a:p>
        </p:txBody>
      </p:sp>
      <p:sp>
        <p:nvSpPr>
          <p:cNvPr id="5" name="矩形 4"/>
          <p:cNvSpPr/>
          <p:nvPr/>
        </p:nvSpPr>
        <p:spPr>
          <a:xfrm>
            <a:off x="609600" y="1676400"/>
            <a:ext cx="7772400" cy="4524315"/>
          </a:xfrm>
          <a:prstGeom prst="rect">
            <a:avLst/>
          </a:prstGeom>
        </p:spPr>
        <p:txBody>
          <a:bodyPr wrap="square">
            <a:spAutoFit/>
          </a:bodyPr>
          <a:lstStyle/>
          <a:p>
            <a:pPr marL="285750" indent="-285750">
              <a:lnSpc>
                <a:spcPct val="200000"/>
              </a:lnSpc>
              <a:buFont typeface="Wingdings" panose="05000000000000000000" pitchFamily="2" charset="2"/>
              <a:buChar char="Ø"/>
            </a:pPr>
            <a:r>
              <a:rPr lang="en-US" altLang="zh-TW" dirty="0">
                <a:solidFill>
                  <a:srgbClr val="000000"/>
                </a:solidFill>
                <a:ea typeface="新細明體" panose="02020500000000000000" pitchFamily="18" charset="-120"/>
              </a:rPr>
              <a:t>Unreliable message refers to message transmission without acknowledgement or retries (e.g., UDP).</a:t>
            </a:r>
          </a:p>
          <a:p>
            <a:pPr marL="285750" indent="-285750">
              <a:lnSpc>
                <a:spcPct val="200000"/>
              </a:lnSpc>
              <a:buFont typeface="Wingdings" panose="05000000000000000000" pitchFamily="2" charset="2"/>
              <a:buChar char="Ø"/>
            </a:pPr>
            <a:r>
              <a:rPr lang="en-US" altLang="zh-TW" dirty="0">
                <a:solidFill>
                  <a:srgbClr val="000000"/>
                </a:solidFill>
                <a:ea typeface="新細明體" panose="02020500000000000000" pitchFamily="18" charset="-120"/>
              </a:rPr>
              <a:t>A reliable delivery service may be constructed from an unreliable one by the use of ack. </a:t>
            </a:r>
          </a:p>
          <a:p>
            <a:pPr marL="285750" indent="-285750">
              <a:lnSpc>
                <a:spcPct val="200000"/>
              </a:lnSpc>
              <a:buFont typeface="Wingdings" panose="05000000000000000000" pitchFamily="2" charset="2"/>
              <a:buChar char="Ø"/>
            </a:pPr>
            <a:r>
              <a:rPr lang="en-US" altLang="zh-TW" b="1" dirty="0">
                <a:solidFill>
                  <a:srgbClr val="000000"/>
                </a:solidFill>
                <a:ea typeface="新細明體" panose="02020500000000000000" pitchFamily="18" charset="-120"/>
              </a:rPr>
              <a:t>Positive ack. </a:t>
            </a:r>
            <a:r>
              <a:rPr lang="en-US" altLang="zh-TW" dirty="0">
                <a:solidFill>
                  <a:srgbClr val="000000"/>
                </a:solidFill>
                <a:ea typeface="新細明體" panose="02020500000000000000" pitchFamily="18" charset="-120"/>
              </a:rPr>
              <a:t>for client-server communication and </a:t>
            </a:r>
            <a:r>
              <a:rPr lang="en-US" altLang="zh-TW" b="1" dirty="0">
                <a:solidFill>
                  <a:srgbClr val="000000"/>
                </a:solidFill>
                <a:ea typeface="新細明體" panose="02020500000000000000" pitchFamily="18" charset="-120"/>
              </a:rPr>
              <a:t>negative ack</a:t>
            </a:r>
            <a:r>
              <a:rPr lang="en-US" altLang="zh-TW" dirty="0">
                <a:solidFill>
                  <a:srgbClr val="000000"/>
                </a:solidFill>
                <a:ea typeface="新細明體" panose="02020500000000000000" pitchFamily="18" charset="-120"/>
              </a:rPr>
              <a:t>. for group multicast.</a:t>
            </a:r>
          </a:p>
          <a:p>
            <a:pPr marL="285750" indent="-285750">
              <a:lnSpc>
                <a:spcPct val="200000"/>
              </a:lnSpc>
              <a:buFont typeface="Wingdings" panose="05000000000000000000" pitchFamily="2" charset="2"/>
              <a:buChar char="Ø"/>
            </a:pPr>
            <a:r>
              <a:rPr lang="en-US" altLang="zh-TW" dirty="0">
                <a:solidFill>
                  <a:srgbClr val="000000"/>
                </a:solidFill>
                <a:ea typeface="新細明體" panose="02020500000000000000" pitchFamily="18" charset="-120"/>
              </a:rPr>
              <a:t>Reliable communication involves overheads.</a:t>
            </a:r>
          </a:p>
          <a:p>
            <a:pPr marL="285750" indent="-285750">
              <a:lnSpc>
                <a:spcPct val="200000"/>
              </a:lnSpc>
              <a:buFont typeface="Wingdings" panose="05000000000000000000" pitchFamily="2" charset="2"/>
              <a:buChar char="Ø"/>
            </a:pPr>
            <a:r>
              <a:rPr lang="en-US" altLang="zh-TW" dirty="0">
                <a:solidFill>
                  <a:srgbClr val="000000"/>
                </a:solidFill>
                <a:ea typeface="新細明體" panose="02020500000000000000" pitchFamily="18" charset="-120"/>
              </a:rPr>
              <a:t>Each message should have a unique identifier.</a:t>
            </a:r>
          </a:p>
        </p:txBody>
      </p:sp>
    </p:spTree>
    <p:extLst>
      <p:ext uri="{BB962C8B-B14F-4D97-AF65-F5344CB8AC3E}">
        <p14:creationId xmlns:p14="http://schemas.microsoft.com/office/powerpoint/2010/main" val="61994740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1"/>
          </p:nvPr>
        </p:nvSpPr>
        <p:spPr/>
        <p:txBody>
          <a:bodyPr/>
          <a:lstStyle/>
          <a:p>
            <a:fld id="{81527B9D-8B53-C542-B4A4-B7AE274C943D}" type="slidenum">
              <a:rPr lang="en-US" altLang="en-US" smtClean="0"/>
              <a:pPr/>
              <a:t>27</a:t>
            </a:fld>
            <a:endParaRPr lang="en-US" altLang="en-US"/>
          </a:p>
        </p:txBody>
      </p:sp>
      <p:sp>
        <p:nvSpPr>
          <p:cNvPr id="4" name="矩形 3"/>
          <p:cNvSpPr/>
          <p:nvPr/>
        </p:nvSpPr>
        <p:spPr>
          <a:xfrm>
            <a:off x="-53220" y="860097"/>
            <a:ext cx="5216493" cy="523220"/>
          </a:xfrm>
          <a:prstGeom prst="rect">
            <a:avLst/>
          </a:prstGeom>
        </p:spPr>
        <p:txBody>
          <a:bodyPr wrap="none">
            <a:spAutoFit/>
          </a:bodyPr>
          <a:lstStyle/>
          <a:p>
            <a:r>
              <a:rPr lang="en-US" altLang="zh-TW" sz="2800" b="1" i="1" dirty="0">
                <a:solidFill>
                  <a:srgbClr val="000000"/>
                </a:solidFill>
                <a:ea typeface="新細明體" panose="02020500000000000000" pitchFamily="18" charset="-120"/>
              </a:rPr>
              <a:t>Client/Server Communication</a:t>
            </a:r>
            <a:endParaRPr lang="zh-CN" altLang="en-US" sz="2800" b="1" i="1" dirty="0">
              <a:solidFill>
                <a:srgbClr val="000000"/>
              </a:solidFill>
            </a:endParaRPr>
          </a:p>
        </p:txBody>
      </p:sp>
      <p:sp>
        <p:nvSpPr>
          <p:cNvPr id="5" name="矩形 4"/>
          <p:cNvSpPr/>
          <p:nvPr/>
        </p:nvSpPr>
        <p:spPr>
          <a:xfrm>
            <a:off x="685800" y="2286000"/>
            <a:ext cx="7772400" cy="2197525"/>
          </a:xfrm>
          <a:prstGeom prst="rect">
            <a:avLst/>
          </a:prstGeom>
        </p:spPr>
        <p:txBody>
          <a:bodyPr wrap="square">
            <a:spAutoFit/>
          </a:bodyPr>
          <a:lstStyle/>
          <a:p>
            <a:pPr marL="285750" indent="-285750">
              <a:buFont typeface="Wingdings" panose="05000000000000000000" pitchFamily="2" charset="2"/>
              <a:buChar char="Ø"/>
            </a:pPr>
            <a:r>
              <a:rPr lang="en-US" altLang="zh-TW" sz="2000" dirty="0">
                <a:solidFill>
                  <a:srgbClr val="000000"/>
                </a:solidFill>
                <a:ea typeface="新細明體" panose="02020500000000000000" pitchFamily="18" charset="-120"/>
              </a:rPr>
              <a:t>Qualities of service.</a:t>
            </a:r>
          </a:p>
          <a:p>
            <a:pPr marL="285750" indent="-285750">
              <a:spcBef>
                <a:spcPct val="84000"/>
              </a:spcBef>
              <a:buFont typeface="Wingdings" panose="05000000000000000000" pitchFamily="2" charset="2"/>
              <a:buChar char="Ø"/>
            </a:pPr>
            <a:r>
              <a:rPr lang="en-US" altLang="zh-TW" sz="2000" dirty="0">
                <a:solidFill>
                  <a:srgbClr val="000000"/>
                </a:solidFill>
                <a:ea typeface="新細明體" panose="02020500000000000000" pitchFamily="18" charset="-120"/>
              </a:rPr>
              <a:t>Request protocol (R).</a:t>
            </a:r>
          </a:p>
          <a:p>
            <a:pPr marL="285750" indent="-285750">
              <a:spcBef>
                <a:spcPct val="100000"/>
              </a:spcBef>
              <a:buFont typeface="Wingdings" panose="05000000000000000000" pitchFamily="2" charset="2"/>
              <a:buChar char="Ø"/>
            </a:pPr>
            <a:r>
              <a:rPr lang="en-US" altLang="zh-TW" sz="2000" dirty="0">
                <a:solidFill>
                  <a:srgbClr val="000000"/>
                </a:solidFill>
                <a:ea typeface="新細明體" panose="02020500000000000000" pitchFamily="18" charset="-120"/>
              </a:rPr>
              <a:t>Request reply protocol (RR).</a:t>
            </a:r>
          </a:p>
          <a:p>
            <a:pPr marL="285750" indent="-285750">
              <a:spcBef>
                <a:spcPct val="100000"/>
              </a:spcBef>
              <a:buFont typeface="Wingdings" panose="05000000000000000000" pitchFamily="2" charset="2"/>
              <a:buChar char="Ø"/>
            </a:pPr>
            <a:r>
              <a:rPr lang="en-US" altLang="zh-TW" sz="2000" dirty="0">
                <a:solidFill>
                  <a:srgbClr val="000000"/>
                </a:solidFill>
                <a:ea typeface="新細明體" panose="02020500000000000000" pitchFamily="18" charset="-120"/>
              </a:rPr>
              <a:t>Request reply acknowledgement protocol (RRA).</a:t>
            </a:r>
          </a:p>
        </p:txBody>
      </p:sp>
    </p:spTree>
    <p:extLst>
      <p:ext uri="{BB962C8B-B14F-4D97-AF65-F5344CB8AC3E}">
        <p14:creationId xmlns:p14="http://schemas.microsoft.com/office/powerpoint/2010/main" val="203419180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1"/>
          </p:nvPr>
        </p:nvSpPr>
        <p:spPr/>
        <p:txBody>
          <a:bodyPr/>
          <a:lstStyle/>
          <a:p>
            <a:fld id="{81527B9D-8B53-C542-B4A4-B7AE274C943D}" type="slidenum">
              <a:rPr lang="en-US" altLang="en-US" smtClean="0"/>
              <a:pPr/>
              <a:t>28</a:t>
            </a:fld>
            <a:endParaRPr lang="en-US" altLang="en-US"/>
          </a:p>
        </p:txBody>
      </p:sp>
      <p:sp>
        <p:nvSpPr>
          <p:cNvPr id="4" name="矩形 3"/>
          <p:cNvSpPr/>
          <p:nvPr/>
        </p:nvSpPr>
        <p:spPr>
          <a:xfrm>
            <a:off x="-53220" y="860097"/>
            <a:ext cx="3520516" cy="523220"/>
          </a:xfrm>
          <a:prstGeom prst="rect">
            <a:avLst/>
          </a:prstGeom>
        </p:spPr>
        <p:txBody>
          <a:bodyPr wrap="none">
            <a:spAutoFit/>
          </a:bodyPr>
          <a:lstStyle/>
          <a:p>
            <a:r>
              <a:rPr lang="en-US" altLang="zh-TW" sz="2800" b="1" i="1" dirty="0">
                <a:solidFill>
                  <a:srgbClr val="000000"/>
                </a:solidFill>
                <a:ea typeface="新細明體" panose="02020500000000000000" pitchFamily="18" charset="-120"/>
              </a:rPr>
              <a:t>Qualities of Service</a:t>
            </a:r>
            <a:endParaRPr lang="zh-CN" altLang="en-US" sz="2800" b="1" i="1" dirty="0">
              <a:solidFill>
                <a:srgbClr val="000000"/>
              </a:solidFill>
            </a:endParaRPr>
          </a:p>
        </p:txBody>
      </p:sp>
      <p:sp>
        <p:nvSpPr>
          <p:cNvPr id="5" name="矩形 4"/>
          <p:cNvSpPr/>
          <p:nvPr/>
        </p:nvSpPr>
        <p:spPr>
          <a:xfrm>
            <a:off x="685800" y="2286000"/>
            <a:ext cx="7772400" cy="2846870"/>
          </a:xfrm>
          <a:prstGeom prst="rect">
            <a:avLst/>
          </a:prstGeom>
        </p:spPr>
        <p:txBody>
          <a:bodyPr wrap="square">
            <a:spAutoFit/>
          </a:bodyPr>
          <a:lstStyle/>
          <a:p>
            <a:pPr marL="342900" indent="-342900">
              <a:lnSpc>
                <a:spcPct val="200000"/>
              </a:lnSpc>
              <a:buFont typeface="Wingdings" panose="05000000000000000000" pitchFamily="2" charset="2"/>
              <a:buChar char="Ø"/>
            </a:pPr>
            <a:r>
              <a:rPr lang="en-US" altLang="zh-TW" sz="2000" dirty="0">
                <a:solidFill>
                  <a:srgbClr val="000000"/>
                </a:solidFill>
                <a:ea typeface="新細明體" panose="02020500000000000000" pitchFamily="18" charset="-120"/>
              </a:rPr>
              <a:t>Exactly once,</a:t>
            </a:r>
          </a:p>
          <a:p>
            <a:pPr marL="342900" indent="-342900">
              <a:lnSpc>
                <a:spcPct val="200000"/>
              </a:lnSpc>
              <a:spcBef>
                <a:spcPct val="42000"/>
              </a:spcBef>
              <a:buFont typeface="Wingdings" panose="05000000000000000000" pitchFamily="2" charset="2"/>
              <a:buChar char="Ø"/>
            </a:pPr>
            <a:r>
              <a:rPr lang="en-US" altLang="zh-TW" sz="2000" dirty="0">
                <a:solidFill>
                  <a:srgbClr val="000000"/>
                </a:solidFill>
                <a:ea typeface="新細明體" panose="02020500000000000000" pitchFamily="18" charset="-120"/>
              </a:rPr>
              <a:t>At most once,</a:t>
            </a:r>
          </a:p>
          <a:p>
            <a:pPr marL="342900" indent="-342900">
              <a:lnSpc>
                <a:spcPct val="200000"/>
              </a:lnSpc>
              <a:spcBef>
                <a:spcPct val="42000"/>
              </a:spcBef>
              <a:buFont typeface="Wingdings" panose="05000000000000000000" pitchFamily="2" charset="2"/>
              <a:buChar char="Ø"/>
            </a:pPr>
            <a:r>
              <a:rPr lang="en-US" altLang="zh-TW" sz="2000" dirty="0">
                <a:solidFill>
                  <a:srgbClr val="000000"/>
                </a:solidFill>
                <a:ea typeface="新細明體" panose="02020500000000000000" pitchFamily="18" charset="-120"/>
              </a:rPr>
              <a:t>At least once and</a:t>
            </a:r>
          </a:p>
          <a:p>
            <a:pPr marL="342900" indent="-342900">
              <a:lnSpc>
                <a:spcPct val="200000"/>
              </a:lnSpc>
              <a:spcBef>
                <a:spcPct val="42000"/>
              </a:spcBef>
              <a:buFont typeface="Wingdings" panose="05000000000000000000" pitchFamily="2" charset="2"/>
              <a:buChar char="Ø"/>
            </a:pPr>
            <a:r>
              <a:rPr lang="en-US" altLang="zh-TW" sz="2000" dirty="0">
                <a:solidFill>
                  <a:srgbClr val="000000"/>
                </a:solidFill>
                <a:ea typeface="新細明體" panose="02020500000000000000" pitchFamily="18" charset="-120"/>
              </a:rPr>
              <a:t>Maybe?</a:t>
            </a:r>
          </a:p>
        </p:txBody>
      </p:sp>
    </p:spTree>
    <p:extLst>
      <p:ext uri="{BB962C8B-B14F-4D97-AF65-F5344CB8AC3E}">
        <p14:creationId xmlns:p14="http://schemas.microsoft.com/office/powerpoint/2010/main" val="337073945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1"/>
          </p:nvPr>
        </p:nvSpPr>
        <p:spPr/>
        <p:txBody>
          <a:bodyPr/>
          <a:lstStyle/>
          <a:p>
            <a:fld id="{81527B9D-8B53-C542-B4A4-B7AE274C943D}" type="slidenum">
              <a:rPr lang="en-US" altLang="en-US" smtClean="0"/>
              <a:pPr/>
              <a:t>29</a:t>
            </a:fld>
            <a:endParaRPr lang="en-US" altLang="en-US"/>
          </a:p>
        </p:txBody>
      </p:sp>
      <p:sp>
        <p:nvSpPr>
          <p:cNvPr id="4" name="矩形 3"/>
          <p:cNvSpPr/>
          <p:nvPr/>
        </p:nvSpPr>
        <p:spPr>
          <a:xfrm>
            <a:off x="-53220" y="860097"/>
            <a:ext cx="3161443" cy="523220"/>
          </a:xfrm>
          <a:prstGeom prst="rect">
            <a:avLst/>
          </a:prstGeom>
        </p:spPr>
        <p:txBody>
          <a:bodyPr wrap="none">
            <a:spAutoFit/>
          </a:bodyPr>
          <a:lstStyle/>
          <a:p>
            <a:r>
              <a:rPr lang="en-US" altLang="zh-TW" sz="2800" b="1" i="1" dirty="0">
                <a:solidFill>
                  <a:srgbClr val="000000"/>
                </a:solidFill>
                <a:ea typeface="新細明體" panose="02020500000000000000" pitchFamily="18" charset="-120"/>
              </a:rPr>
              <a:t>Request Protocol</a:t>
            </a:r>
            <a:endParaRPr lang="zh-CN" altLang="en-US" sz="2800" b="1" i="1" dirty="0">
              <a:solidFill>
                <a:srgbClr val="000000"/>
              </a:solidFill>
            </a:endParaRPr>
          </a:p>
        </p:txBody>
      </p:sp>
      <p:sp>
        <p:nvSpPr>
          <p:cNvPr id="6" name="Rectangle 3"/>
          <p:cNvSpPr txBox="1">
            <a:spLocks noChangeArrowheads="1"/>
          </p:cNvSpPr>
          <p:nvPr/>
        </p:nvSpPr>
        <p:spPr>
          <a:xfrm>
            <a:off x="185738" y="1830118"/>
            <a:ext cx="8805862" cy="2209800"/>
          </a:xfrm>
          <a:prstGeom prst="rect">
            <a:avLst/>
          </a:prstGeom>
        </p:spPr>
        <p:txBody>
          <a:bodyPr/>
          <a:lstStyle>
            <a:lvl1pPr marL="342900" indent="-342900" algn="l" rtl="0" eaLnBrk="1" fontAlgn="base" hangingPunct="1">
              <a:spcBef>
                <a:spcPct val="20000"/>
              </a:spcBef>
              <a:spcAft>
                <a:spcPct val="0"/>
              </a:spcAft>
              <a:buClr>
                <a:schemeClr val="hlink"/>
              </a:buClr>
              <a:buFont typeface="Wingdings" charset="2"/>
              <a:buChar char="v"/>
              <a:defRPr sz="2800" b="1" kern="1200">
                <a:solidFill>
                  <a:schemeClr val="accent1"/>
                </a:solidFill>
                <a:latin typeface="+mn-lt"/>
                <a:ea typeface="+mn-ea"/>
                <a:cs typeface="+mn-cs"/>
              </a:defRPr>
            </a:lvl1pPr>
            <a:lvl2pPr marL="742950" indent="-285750" algn="l" rtl="0" eaLnBrk="1" fontAlgn="base" hangingPunct="1">
              <a:spcBef>
                <a:spcPct val="20000"/>
              </a:spcBef>
              <a:spcAft>
                <a:spcPct val="0"/>
              </a:spcAft>
              <a:buClr>
                <a:schemeClr val="accent1"/>
              </a:buClr>
              <a:buFont typeface="Wingdings" charset="2"/>
              <a:buChar char="§"/>
              <a:defRPr sz="2400" kern="1200">
                <a:solidFill>
                  <a:schemeClr val="tx1"/>
                </a:solidFill>
                <a:latin typeface="Arial" charset="0"/>
                <a:ea typeface="+mn-ea"/>
                <a:cs typeface="+mn-cs"/>
              </a:defRPr>
            </a:lvl2pPr>
            <a:lvl3pPr marL="1143000" indent="-228600" algn="l" rtl="0" eaLnBrk="1" fontAlgn="base" hangingPunct="1">
              <a:spcBef>
                <a:spcPct val="20000"/>
              </a:spcBef>
              <a:spcAft>
                <a:spcPct val="0"/>
              </a:spcAft>
              <a:buClr>
                <a:schemeClr val="tx1"/>
              </a:buClr>
              <a:buChar char="•"/>
              <a:defRPr sz="2200" kern="1200">
                <a:solidFill>
                  <a:schemeClr val="tx1"/>
                </a:solidFill>
                <a:latin typeface="Arial" charset="0"/>
                <a:ea typeface="+mn-ea"/>
                <a:cs typeface="+mn-cs"/>
              </a:defRPr>
            </a:lvl3pPr>
            <a:lvl4pPr marL="1600200" indent="-228600" algn="l" rtl="0" eaLnBrk="1" fontAlgn="base" hangingPunct="1">
              <a:spcBef>
                <a:spcPct val="20000"/>
              </a:spcBef>
              <a:spcAft>
                <a:spcPct val="0"/>
              </a:spcAft>
              <a:buChar char="–"/>
              <a:defRPr sz="2000" kern="1200">
                <a:solidFill>
                  <a:schemeClr val="tx1"/>
                </a:solidFill>
                <a:latin typeface="Arial" charset="0"/>
                <a:ea typeface="+mn-ea"/>
                <a:cs typeface="+mn-cs"/>
              </a:defRPr>
            </a:lvl4pPr>
            <a:lvl5pPr marL="2057400" indent="-228600" algn="l" rtl="0" eaLnBrk="1" fontAlgn="base" hangingPunct="1">
              <a:spcBef>
                <a:spcPct val="20000"/>
              </a:spcBef>
              <a:spcAft>
                <a:spcPct val="0"/>
              </a:spcAft>
              <a:buChar char="»"/>
              <a:defRPr sz="2000" kern="1200">
                <a:solidFill>
                  <a:schemeClr val="tx1"/>
                </a:solidFill>
                <a:latin typeface="Arial"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buFont typeface="Wingdings" panose="05000000000000000000" pitchFamily="2" charset="2"/>
              <a:buChar char="Ø"/>
            </a:pPr>
            <a:r>
              <a:rPr lang="en-US" altLang="zh-TW" sz="2000" dirty="0" smtClean="0">
                <a:solidFill>
                  <a:srgbClr val="000000"/>
                </a:solidFill>
                <a:ea typeface="新細明體" panose="02020500000000000000" pitchFamily="18" charset="-120"/>
              </a:rPr>
              <a:t>If service  </a:t>
            </a:r>
          </a:p>
          <a:p>
            <a:pPr lvl="1">
              <a:buFont typeface="Wingdings" panose="05000000000000000000" pitchFamily="2" charset="2"/>
              <a:buChar char="Ø"/>
            </a:pPr>
            <a:r>
              <a:rPr lang="en-US" altLang="zh-TW" sz="2000" dirty="0" smtClean="0">
                <a:solidFill>
                  <a:srgbClr val="000000"/>
                </a:solidFill>
                <a:ea typeface="新細明體" panose="02020500000000000000" pitchFamily="18" charset="-120"/>
              </a:rPr>
              <a:t>does not have out or </a:t>
            </a:r>
            <a:r>
              <a:rPr lang="en-US" altLang="zh-TW" sz="2000" dirty="0" err="1" smtClean="0">
                <a:solidFill>
                  <a:srgbClr val="000000"/>
                </a:solidFill>
                <a:ea typeface="新細明體" panose="02020500000000000000" pitchFamily="18" charset="-120"/>
              </a:rPr>
              <a:t>inout</a:t>
            </a:r>
            <a:r>
              <a:rPr lang="en-US" altLang="zh-TW" sz="2000" dirty="0" smtClean="0">
                <a:solidFill>
                  <a:srgbClr val="000000"/>
                </a:solidFill>
                <a:ea typeface="新細明體" panose="02020500000000000000" pitchFamily="18" charset="-120"/>
              </a:rPr>
              <a:t> parameters and</a:t>
            </a:r>
          </a:p>
          <a:p>
            <a:pPr lvl="1">
              <a:buFont typeface="Wingdings" panose="05000000000000000000" pitchFamily="2" charset="2"/>
              <a:buChar char="Ø"/>
            </a:pPr>
            <a:r>
              <a:rPr lang="en-US" altLang="zh-TW" sz="2000" dirty="0" smtClean="0">
                <a:solidFill>
                  <a:srgbClr val="000000"/>
                </a:solidFill>
                <a:ea typeface="新細明體" panose="02020500000000000000" pitchFamily="18" charset="-120"/>
              </a:rPr>
              <a:t>does not have a return type </a:t>
            </a:r>
          </a:p>
          <a:p>
            <a:pPr>
              <a:buFont typeface="Wingdings" panose="05000000000000000000" pitchFamily="2" charset="2"/>
              <a:buChar char="Ø"/>
            </a:pPr>
            <a:r>
              <a:rPr lang="en-US" altLang="zh-TW" sz="2000" dirty="0" smtClean="0">
                <a:solidFill>
                  <a:srgbClr val="000000"/>
                </a:solidFill>
                <a:ea typeface="新細明體" panose="02020500000000000000" pitchFamily="18" charset="-120"/>
              </a:rPr>
              <a:t>	client may not want to wait for server to finish.</a:t>
            </a:r>
          </a:p>
        </p:txBody>
      </p:sp>
      <p:grpSp>
        <p:nvGrpSpPr>
          <p:cNvPr id="7" name="Group 4"/>
          <p:cNvGrpSpPr>
            <a:grpSpLocks/>
          </p:cNvGrpSpPr>
          <p:nvPr/>
        </p:nvGrpSpPr>
        <p:grpSpPr bwMode="auto">
          <a:xfrm>
            <a:off x="249238" y="4009042"/>
            <a:ext cx="8437562" cy="2378076"/>
            <a:chOff x="208" y="2544"/>
            <a:chExt cx="5872" cy="1437"/>
          </a:xfrm>
        </p:grpSpPr>
        <p:sp>
          <p:nvSpPr>
            <p:cNvPr id="8" name="Rectangle 5"/>
            <p:cNvSpPr>
              <a:spLocks noChangeArrowheads="1"/>
            </p:cNvSpPr>
            <p:nvPr/>
          </p:nvSpPr>
          <p:spPr bwMode="auto">
            <a:xfrm>
              <a:off x="1955" y="2772"/>
              <a:ext cx="164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488" tIns="44450" rIns="90488" bIns="44450">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lang="en-US" altLang="zh-TW" sz="2000">
                  <a:solidFill>
                    <a:srgbClr val="000000"/>
                  </a:solidFill>
                  <a:latin typeface="Arial" panose="020B0604020202020204" pitchFamily="34" charset="0"/>
                  <a:ea typeface="新細明體" panose="02020500000000000000" pitchFamily="18" charset="-120"/>
                </a:rPr>
                <a:t>execution request</a:t>
              </a:r>
            </a:p>
          </p:txBody>
        </p:sp>
        <p:sp>
          <p:nvSpPr>
            <p:cNvPr id="9" name="Rectangle 6"/>
            <p:cNvSpPr>
              <a:spLocks noChangeArrowheads="1"/>
            </p:cNvSpPr>
            <p:nvPr/>
          </p:nvSpPr>
          <p:spPr bwMode="auto">
            <a:xfrm>
              <a:off x="580" y="2980"/>
              <a:ext cx="1192" cy="66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en-US" altLang="zh-CN" sz="2000">
                <a:solidFill>
                  <a:srgbClr val="000000"/>
                </a:solidFill>
              </a:endParaRPr>
            </a:p>
          </p:txBody>
        </p:sp>
        <p:sp>
          <p:nvSpPr>
            <p:cNvPr id="10" name="Rectangle 7"/>
            <p:cNvSpPr>
              <a:spLocks noChangeArrowheads="1"/>
            </p:cNvSpPr>
            <p:nvPr/>
          </p:nvSpPr>
          <p:spPr bwMode="auto">
            <a:xfrm>
              <a:off x="4132" y="2980"/>
              <a:ext cx="1192" cy="66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en-US" altLang="zh-CN" sz="2000">
                <a:solidFill>
                  <a:srgbClr val="000000"/>
                </a:solidFill>
              </a:endParaRPr>
            </a:p>
          </p:txBody>
        </p:sp>
        <p:sp>
          <p:nvSpPr>
            <p:cNvPr id="11" name="Rectangle 8"/>
            <p:cNvSpPr>
              <a:spLocks noChangeArrowheads="1"/>
            </p:cNvSpPr>
            <p:nvPr/>
          </p:nvSpPr>
          <p:spPr bwMode="auto">
            <a:xfrm>
              <a:off x="1078" y="3011"/>
              <a:ext cx="706" cy="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tabLst>
                  <a:tab pos="0" algn="l"/>
                </a:tabLst>
                <a:defRPr sz="2400">
                  <a:solidFill>
                    <a:schemeClr val="tx1"/>
                  </a:solidFill>
                  <a:latin typeface="Times New Roman" panose="02020603050405020304" pitchFamily="18" charset="0"/>
                  <a:ea typeface="宋体" panose="02010600030101010101" pitchFamily="2" charset="-122"/>
                </a:defRPr>
              </a:lvl1pPr>
              <a:lvl2pPr marL="742950" indent="-285750">
                <a:tabLst>
                  <a:tab pos="0" algn="l"/>
                </a:tabLst>
                <a:defRPr sz="2400">
                  <a:solidFill>
                    <a:schemeClr val="tx1"/>
                  </a:solidFill>
                  <a:latin typeface="Times New Roman" panose="02020603050405020304" pitchFamily="18" charset="0"/>
                  <a:ea typeface="宋体" panose="02010600030101010101" pitchFamily="2" charset="-122"/>
                </a:defRPr>
              </a:lvl2pPr>
              <a:lvl3pPr marL="1143000" indent="-228600">
                <a:tabLst>
                  <a:tab pos="0" algn="l"/>
                </a:tabLst>
                <a:defRPr sz="2400">
                  <a:solidFill>
                    <a:schemeClr val="tx1"/>
                  </a:solidFill>
                  <a:latin typeface="Times New Roman" panose="02020603050405020304" pitchFamily="18" charset="0"/>
                  <a:ea typeface="宋体" panose="02010600030101010101" pitchFamily="2" charset="-122"/>
                </a:defRPr>
              </a:lvl3pPr>
              <a:lvl4pPr marL="1600200" indent="-228600">
                <a:tabLst>
                  <a:tab pos="0" algn="l"/>
                </a:tabLst>
                <a:defRPr sz="2400">
                  <a:solidFill>
                    <a:schemeClr val="tx1"/>
                  </a:solidFill>
                  <a:latin typeface="Times New Roman" panose="02020603050405020304" pitchFamily="18" charset="0"/>
                  <a:ea typeface="宋体" panose="02010600030101010101" pitchFamily="2" charset="-122"/>
                </a:defRPr>
              </a:lvl4pPr>
              <a:lvl5pPr marL="2057400" indent="-228600">
                <a:tabLst>
                  <a:tab pos="0" algn="l"/>
                </a:tabLst>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tabLst>
                  <a:tab pos="0" algn="l"/>
                </a:tabLs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tabLst>
                  <a:tab pos="0" algn="l"/>
                </a:tabLs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tabLst>
                  <a:tab pos="0" algn="l"/>
                </a:tabLs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tabLst>
                  <a:tab pos="0" algn="l"/>
                </a:tabLst>
                <a:defRPr sz="2400">
                  <a:solidFill>
                    <a:schemeClr val="tx1"/>
                  </a:solidFill>
                  <a:latin typeface="Times New Roman" panose="02020603050405020304" pitchFamily="18" charset="0"/>
                  <a:ea typeface="宋体" panose="02010600030101010101" pitchFamily="2" charset="-122"/>
                </a:defRPr>
              </a:lvl9pPr>
            </a:lstStyle>
            <a:p>
              <a:pPr algn="r"/>
              <a:r>
                <a:rPr lang="en-US" altLang="zh-TW" sz="2000">
                  <a:solidFill>
                    <a:srgbClr val="000000"/>
                  </a:solidFill>
                  <a:latin typeface="Arial" panose="020B0604020202020204" pitchFamily="34" charset="0"/>
                  <a:ea typeface="新細明體" panose="02020500000000000000" pitchFamily="18" charset="-120"/>
                </a:rPr>
                <a:t>send(...)</a:t>
              </a:r>
            </a:p>
            <a:p>
              <a:pPr algn="r" latinLnBrk="1"/>
              <a:endParaRPr lang="zh-TW" altLang="en-US" sz="2000">
                <a:solidFill>
                  <a:srgbClr val="000000"/>
                </a:solidFill>
                <a:latin typeface="Arial" panose="020B0604020202020204" pitchFamily="34" charset="0"/>
                <a:ea typeface="新細明體" panose="02020500000000000000" pitchFamily="18" charset="-120"/>
              </a:endParaRPr>
            </a:p>
          </p:txBody>
        </p:sp>
        <p:sp>
          <p:nvSpPr>
            <p:cNvPr id="12" name="Rectangle 9"/>
            <p:cNvSpPr>
              <a:spLocks noChangeArrowheads="1"/>
            </p:cNvSpPr>
            <p:nvPr/>
          </p:nvSpPr>
          <p:spPr bwMode="auto">
            <a:xfrm>
              <a:off x="886" y="3731"/>
              <a:ext cx="52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r>
                <a:rPr lang="en-US" altLang="zh-TW" sz="2000">
                  <a:solidFill>
                    <a:srgbClr val="000000"/>
                  </a:solidFill>
                  <a:latin typeface="Arial" panose="020B0604020202020204" pitchFamily="34" charset="0"/>
                  <a:ea typeface="新細明體" panose="02020500000000000000" pitchFamily="18" charset="-120"/>
                </a:rPr>
                <a:t>Client</a:t>
              </a:r>
            </a:p>
          </p:txBody>
        </p:sp>
        <p:sp>
          <p:nvSpPr>
            <p:cNvPr id="13" name="Rectangle 10"/>
            <p:cNvSpPr>
              <a:spLocks noChangeArrowheads="1"/>
            </p:cNvSpPr>
            <p:nvPr/>
          </p:nvSpPr>
          <p:spPr bwMode="auto">
            <a:xfrm>
              <a:off x="4355" y="3731"/>
              <a:ext cx="591"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lang="en-US" altLang="zh-TW" sz="2000">
                  <a:solidFill>
                    <a:srgbClr val="000000"/>
                  </a:solidFill>
                  <a:latin typeface="Arial" panose="020B0604020202020204" pitchFamily="34" charset="0"/>
                  <a:ea typeface="新細明體" panose="02020500000000000000" pitchFamily="18" charset="-120"/>
                </a:rPr>
                <a:t>Server</a:t>
              </a:r>
            </a:p>
          </p:txBody>
        </p:sp>
        <p:sp>
          <p:nvSpPr>
            <p:cNvPr id="14" name="Rectangle 11"/>
            <p:cNvSpPr>
              <a:spLocks noChangeArrowheads="1"/>
            </p:cNvSpPr>
            <p:nvPr/>
          </p:nvSpPr>
          <p:spPr bwMode="auto">
            <a:xfrm>
              <a:off x="4163" y="3012"/>
              <a:ext cx="1029" cy="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488" tIns="44450" rIns="90488" bIns="44450">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lang="en-US" altLang="zh-TW" sz="2000">
                  <a:solidFill>
                    <a:srgbClr val="000000"/>
                  </a:solidFill>
                  <a:latin typeface="Arial" panose="020B0604020202020204" pitchFamily="34" charset="0"/>
                  <a:ea typeface="新細明體" panose="02020500000000000000" pitchFamily="18" charset="-120"/>
                </a:rPr>
                <a:t>receive(...)</a:t>
              </a:r>
            </a:p>
            <a:p>
              <a:r>
                <a:rPr lang="en-US" altLang="zh-TW" sz="2000">
                  <a:solidFill>
                    <a:srgbClr val="000000"/>
                  </a:solidFill>
                  <a:latin typeface="Arial" panose="020B0604020202020204" pitchFamily="34" charset="0"/>
                  <a:ea typeface="新細明體" panose="02020500000000000000" pitchFamily="18" charset="-120"/>
                </a:rPr>
                <a:t>  exec op;</a:t>
              </a:r>
            </a:p>
          </p:txBody>
        </p:sp>
        <p:grpSp>
          <p:nvGrpSpPr>
            <p:cNvPr id="15" name="Group 12"/>
            <p:cNvGrpSpPr>
              <a:grpSpLocks/>
            </p:cNvGrpSpPr>
            <p:nvPr/>
          </p:nvGrpSpPr>
          <p:grpSpPr bwMode="auto">
            <a:xfrm>
              <a:off x="2644" y="3068"/>
              <a:ext cx="280" cy="144"/>
              <a:chOff x="2644" y="3068"/>
              <a:chExt cx="280" cy="144"/>
            </a:xfrm>
          </p:grpSpPr>
          <p:sp>
            <p:nvSpPr>
              <p:cNvPr id="19" name="Rectangle 13"/>
              <p:cNvSpPr>
                <a:spLocks noChangeArrowheads="1"/>
              </p:cNvSpPr>
              <p:nvPr/>
            </p:nvSpPr>
            <p:spPr bwMode="auto">
              <a:xfrm>
                <a:off x="2644" y="3076"/>
                <a:ext cx="280" cy="136"/>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en-US" altLang="zh-CN" sz="2000">
                  <a:solidFill>
                    <a:srgbClr val="000000"/>
                  </a:solidFill>
                </a:endParaRPr>
              </a:p>
            </p:txBody>
          </p:sp>
          <p:sp>
            <p:nvSpPr>
              <p:cNvPr id="20" name="Line 14"/>
              <p:cNvSpPr>
                <a:spLocks noChangeShapeType="1"/>
              </p:cNvSpPr>
              <p:nvPr/>
            </p:nvSpPr>
            <p:spPr bwMode="auto">
              <a:xfrm>
                <a:off x="2644" y="3076"/>
                <a:ext cx="136" cy="8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2000">
                  <a:solidFill>
                    <a:srgbClr val="000000"/>
                  </a:solidFill>
                </a:endParaRPr>
              </a:p>
            </p:txBody>
          </p:sp>
          <p:sp>
            <p:nvSpPr>
              <p:cNvPr id="21" name="Line 15"/>
              <p:cNvSpPr>
                <a:spLocks noChangeShapeType="1"/>
              </p:cNvSpPr>
              <p:nvPr/>
            </p:nvSpPr>
            <p:spPr bwMode="auto">
              <a:xfrm flipV="1">
                <a:off x="2788" y="3068"/>
                <a:ext cx="136" cy="10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2000">
                  <a:solidFill>
                    <a:srgbClr val="000000"/>
                  </a:solidFill>
                </a:endParaRPr>
              </a:p>
            </p:txBody>
          </p:sp>
          <p:sp>
            <p:nvSpPr>
              <p:cNvPr id="22" name="Line 16"/>
              <p:cNvSpPr>
                <a:spLocks noChangeShapeType="1"/>
              </p:cNvSpPr>
              <p:nvPr/>
            </p:nvSpPr>
            <p:spPr bwMode="auto">
              <a:xfrm flipH="1">
                <a:off x="2644" y="3156"/>
                <a:ext cx="111" cy="56"/>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2000">
                  <a:solidFill>
                    <a:srgbClr val="000000"/>
                  </a:solidFill>
                </a:endParaRPr>
              </a:p>
            </p:txBody>
          </p:sp>
          <p:sp>
            <p:nvSpPr>
              <p:cNvPr id="23" name="Line 17"/>
              <p:cNvSpPr>
                <a:spLocks noChangeShapeType="1"/>
              </p:cNvSpPr>
              <p:nvPr/>
            </p:nvSpPr>
            <p:spPr bwMode="auto">
              <a:xfrm>
                <a:off x="2819" y="3156"/>
                <a:ext cx="102"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2000">
                  <a:solidFill>
                    <a:srgbClr val="000000"/>
                  </a:solidFill>
                </a:endParaRPr>
              </a:p>
            </p:txBody>
          </p:sp>
        </p:grpSp>
        <p:sp>
          <p:nvSpPr>
            <p:cNvPr id="16" name="Line 18"/>
            <p:cNvSpPr>
              <a:spLocks noChangeShapeType="1"/>
            </p:cNvSpPr>
            <p:nvPr/>
          </p:nvSpPr>
          <p:spPr bwMode="auto">
            <a:xfrm>
              <a:off x="1780" y="3168"/>
              <a:ext cx="856"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2000">
                <a:solidFill>
                  <a:srgbClr val="000000"/>
                </a:solidFill>
              </a:endParaRPr>
            </a:p>
          </p:txBody>
        </p:sp>
        <p:sp>
          <p:nvSpPr>
            <p:cNvPr id="17" name="Line 19"/>
            <p:cNvSpPr>
              <a:spLocks noChangeShapeType="1"/>
            </p:cNvSpPr>
            <p:nvPr/>
          </p:nvSpPr>
          <p:spPr bwMode="auto">
            <a:xfrm>
              <a:off x="2932" y="3168"/>
              <a:ext cx="1192"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sz="2000">
                <a:solidFill>
                  <a:srgbClr val="000000"/>
                </a:solidFill>
              </a:endParaRPr>
            </a:p>
          </p:txBody>
        </p:sp>
        <p:sp>
          <p:nvSpPr>
            <p:cNvPr id="18" name="Line 20"/>
            <p:cNvSpPr>
              <a:spLocks noChangeShapeType="1"/>
            </p:cNvSpPr>
            <p:nvPr/>
          </p:nvSpPr>
          <p:spPr bwMode="auto">
            <a:xfrm>
              <a:off x="208" y="2544"/>
              <a:ext cx="5872" cy="0"/>
            </a:xfrm>
            <a:prstGeom prst="line">
              <a:avLst/>
            </a:prstGeom>
            <a:noFill/>
            <a:ln w="508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2000">
                <a:solidFill>
                  <a:srgbClr val="000000"/>
                </a:solidFill>
              </a:endParaRPr>
            </a:p>
          </p:txBody>
        </p:sp>
      </p:grpSp>
    </p:spTree>
    <p:extLst>
      <p:ext uri="{BB962C8B-B14F-4D97-AF65-F5344CB8AC3E}">
        <p14:creationId xmlns:p14="http://schemas.microsoft.com/office/powerpoint/2010/main" val="370749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1"/>
          </p:nvPr>
        </p:nvSpPr>
        <p:spPr/>
        <p:txBody>
          <a:bodyPr/>
          <a:lstStyle/>
          <a:p>
            <a:fld id="{81527B9D-8B53-C542-B4A4-B7AE274C943D}" type="slidenum">
              <a:rPr lang="en-US" altLang="en-US" smtClean="0"/>
              <a:pPr/>
              <a:t>3</a:t>
            </a:fld>
            <a:endParaRPr lang="en-US" altLang="en-US"/>
          </a:p>
        </p:txBody>
      </p:sp>
      <p:sp>
        <p:nvSpPr>
          <p:cNvPr id="4" name="矩形 3"/>
          <p:cNvSpPr/>
          <p:nvPr/>
        </p:nvSpPr>
        <p:spPr>
          <a:xfrm>
            <a:off x="0" y="838200"/>
            <a:ext cx="1422184" cy="523220"/>
          </a:xfrm>
          <a:prstGeom prst="rect">
            <a:avLst/>
          </a:prstGeom>
        </p:spPr>
        <p:txBody>
          <a:bodyPr wrap="none">
            <a:spAutoFit/>
          </a:bodyPr>
          <a:lstStyle/>
          <a:p>
            <a:r>
              <a:rPr lang="en-US" altLang="zh-TW" sz="2800" b="1" i="1" dirty="0">
                <a:solidFill>
                  <a:srgbClr val="000000"/>
                </a:solidFill>
                <a:ea typeface="新細明體" charset="0"/>
                <a:cs typeface="新細明體" charset="0"/>
              </a:rPr>
              <a:t>Outline</a:t>
            </a:r>
            <a:endParaRPr lang="zh-CN" altLang="en-US" sz="2800" b="1" i="1" dirty="0">
              <a:solidFill>
                <a:srgbClr val="000000"/>
              </a:solidFill>
            </a:endParaRPr>
          </a:p>
        </p:txBody>
      </p:sp>
      <p:sp>
        <p:nvSpPr>
          <p:cNvPr id="5" name="矩形 4"/>
          <p:cNvSpPr/>
          <p:nvPr/>
        </p:nvSpPr>
        <p:spPr>
          <a:xfrm>
            <a:off x="1905000" y="2133600"/>
            <a:ext cx="5943600" cy="2928750"/>
          </a:xfrm>
          <a:prstGeom prst="rect">
            <a:avLst/>
          </a:prstGeom>
        </p:spPr>
        <p:txBody>
          <a:bodyPr wrap="square">
            <a:spAutoFit/>
          </a:bodyPr>
          <a:lstStyle/>
          <a:p>
            <a:pPr marL="342900" indent="-342900">
              <a:buFont typeface="Wingdings" panose="05000000000000000000" pitchFamily="2" charset="2"/>
              <a:buChar char="Ø"/>
              <a:defRPr/>
            </a:pPr>
            <a:r>
              <a:rPr lang="en-US" altLang="zh-TW" sz="2400" dirty="0" smtClean="0">
                <a:solidFill>
                  <a:srgbClr val="000000"/>
                </a:solidFill>
                <a:ea typeface="新細明體" charset="0"/>
                <a:cs typeface="新細明體" charset="0"/>
              </a:rPr>
              <a:t>Communication </a:t>
            </a:r>
            <a:r>
              <a:rPr lang="en-US" altLang="zh-TW" sz="2400" dirty="0">
                <a:solidFill>
                  <a:srgbClr val="000000"/>
                </a:solidFill>
                <a:ea typeface="新細明體" charset="0"/>
                <a:cs typeface="新細明體" charset="0"/>
              </a:rPr>
              <a:t>Protocols</a:t>
            </a:r>
          </a:p>
          <a:p>
            <a:pPr marL="342900" indent="-342900">
              <a:spcBef>
                <a:spcPct val="67000"/>
              </a:spcBef>
              <a:buFont typeface="Wingdings" panose="05000000000000000000" pitchFamily="2" charset="2"/>
              <a:buChar char="Ø"/>
              <a:defRPr/>
            </a:pPr>
            <a:r>
              <a:rPr lang="en-US" altLang="zh-TW" sz="2400" dirty="0" smtClean="0">
                <a:solidFill>
                  <a:srgbClr val="000000"/>
                </a:solidFill>
                <a:ea typeface="新細明體" charset="0"/>
                <a:cs typeface="新細明體" charset="0"/>
              </a:rPr>
              <a:t>Client/Server </a:t>
            </a:r>
            <a:r>
              <a:rPr lang="en-US" altLang="zh-TW" sz="2400" dirty="0">
                <a:solidFill>
                  <a:srgbClr val="000000"/>
                </a:solidFill>
                <a:ea typeface="新細明體" charset="0"/>
                <a:cs typeface="新細明體" charset="0"/>
              </a:rPr>
              <a:t>Communication</a:t>
            </a:r>
          </a:p>
          <a:p>
            <a:pPr marL="342900" indent="-342900">
              <a:spcBef>
                <a:spcPct val="67000"/>
              </a:spcBef>
              <a:buFont typeface="Wingdings" panose="05000000000000000000" pitchFamily="2" charset="2"/>
              <a:buChar char="Ø"/>
              <a:defRPr/>
            </a:pPr>
            <a:r>
              <a:rPr lang="en-US" altLang="zh-TW" sz="2400" dirty="0" smtClean="0">
                <a:solidFill>
                  <a:srgbClr val="000000"/>
                </a:solidFill>
                <a:ea typeface="新細明體" charset="0"/>
                <a:cs typeface="新細明體" charset="0"/>
              </a:rPr>
              <a:t>Group </a:t>
            </a:r>
            <a:r>
              <a:rPr lang="en-US" altLang="zh-TW" sz="2400" dirty="0">
                <a:solidFill>
                  <a:srgbClr val="000000"/>
                </a:solidFill>
                <a:ea typeface="新細明體" charset="0"/>
                <a:cs typeface="新細明體" charset="0"/>
              </a:rPr>
              <a:t>Communication</a:t>
            </a:r>
          </a:p>
          <a:p>
            <a:pPr marL="342900" indent="-342900">
              <a:spcBef>
                <a:spcPct val="67000"/>
              </a:spcBef>
              <a:buFont typeface="Wingdings" panose="05000000000000000000" pitchFamily="2" charset="2"/>
              <a:buChar char="Ø"/>
              <a:defRPr/>
            </a:pPr>
            <a:r>
              <a:rPr lang="en-US" altLang="zh-TW" sz="2400" dirty="0" smtClean="0">
                <a:solidFill>
                  <a:srgbClr val="000000"/>
                </a:solidFill>
                <a:ea typeface="新細明體" charset="0"/>
                <a:cs typeface="新細明體" charset="0"/>
              </a:rPr>
              <a:t>Event </a:t>
            </a:r>
            <a:r>
              <a:rPr lang="en-US" altLang="zh-TW" sz="2400" dirty="0">
                <a:solidFill>
                  <a:srgbClr val="000000"/>
                </a:solidFill>
                <a:ea typeface="新細明體" charset="0"/>
                <a:cs typeface="新細明體" charset="0"/>
              </a:rPr>
              <a:t>Service</a:t>
            </a:r>
          </a:p>
          <a:p>
            <a:pPr marL="342900" indent="-342900">
              <a:spcBef>
                <a:spcPct val="67000"/>
              </a:spcBef>
              <a:buFont typeface="Wingdings" panose="05000000000000000000" pitchFamily="2" charset="2"/>
              <a:buChar char="Ø"/>
              <a:defRPr/>
            </a:pPr>
            <a:r>
              <a:rPr lang="en-US" altLang="zh-TW" sz="2400" dirty="0" smtClean="0">
                <a:solidFill>
                  <a:srgbClr val="000000"/>
                </a:solidFill>
                <a:ea typeface="新細明體" charset="0"/>
                <a:cs typeface="新細明體" charset="0"/>
              </a:rPr>
              <a:t>Summary</a:t>
            </a:r>
            <a:endParaRPr lang="en-US" altLang="zh-TW" sz="2400" dirty="0">
              <a:solidFill>
                <a:srgbClr val="000000"/>
              </a:solidFill>
              <a:ea typeface="新細明體" charset="0"/>
              <a:cs typeface="新細明體" charset="0"/>
            </a:endParaRPr>
          </a:p>
        </p:txBody>
      </p:sp>
    </p:spTree>
    <p:extLst>
      <p:ext uri="{BB962C8B-B14F-4D97-AF65-F5344CB8AC3E}">
        <p14:creationId xmlns:p14="http://schemas.microsoft.com/office/powerpoint/2010/main" val="37418117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1"/>
          </p:nvPr>
        </p:nvSpPr>
        <p:spPr/>
        <p:txBody>
          <a:bodyPr/>
          <a:lstStyle/>
          <a:p>
            <a:fld id="{81527B9D-8B53-C542-B4A4-B7AE274C943D}" type="slidenum">
              <a:rPr lang="en-US" altLang="en-US" smtClean="0"/>
              <a:pPr/>
              <a:t>30</a:t>
            </a:fld>
            <a:endParaRPr lang="en-US" altLang="en-US"/>
          </a:p>
        </p:txBody>
      </p:sp>
      <p:sp>
        <p:nvSpPr>
          <p:cNvPr id="4" name="矩形 3"/>
          <p:cNvSpPr/>
          <p:nvPr/>
        </p:nvSpPr>
        <p:spPr>
          <a:xfrm>
            <a:off x="-53220" y="860097"/>
            <a:ext cx="4240263" cy="523220"/>
          </a:xfrm>
          <a:prstGeom prst="rect">
            <a:avLst/>
          </a:prstGeom>
        </p:spPr>
        <p:txBody>
          <a:bodyPr wrap="none">
            <a:spAutoFit/>
          </a:bodyPr>
          <a:lstStyle/>
          <a:p>
            <a:r>
              <a:rPr lang="en-US" altLang="zh-TW" sz="2800" b="1" i="1" dirty="0">
                <a:solidFill>
                  <a:srgbClr val="000000"/>
                </a:solidFill>
                <a:ea typeface="新細明體" panose="02020500000000000000" pitchFamily="18" charset="-120"/>
              </a:rPr>
              <a:t>Request/Reply Protocol</a:t>
            </a:r>
            <a:endParaRPr lang="zh-CN" altLang="en-US" sz="2800" b="1" i="1" dirty="0">
              <a:solidFill>
                <a:srgbClr val="000000"/>
              </a:solidFill>
            </a:endParaRPr>
          </a:p>
        </p:txBody>
      </p:sp>
      <p:sp>
        <p:nvSpPr>
          <p:cNvPr id="24" name="Rectangle 3"/>
          <p:cNvSpPr txBox="1">
            <a:spLocks noChangeArrowheads="1"/>
          </p:cNvSpPr>
          <p:nvPr/>
        </p:nvSpPr>
        <p:spPr>
          <a:xfrm>
            <a:off x="261886" y="1836051"/>
            <a:ext cx="8561054" cy="2035100"/>
          </a:xfrm>
          <a:prstGeom prst="rect">
            <a:avLst/>
          </a:prstGeom>
        </p:spPr>
        <p:txBody>
          <a:bodyPr/>
          <a:lstStyle>
            <a:lvl1pPr marL="342900" indent="-342900" algn="l" rtl="0" eaLnBrk="1" fontAlgn="base" hangingPunct="1">
              <a:spcBef>
                <a:spcPct val="20000"/>
              </a:spcBef>
              <a:spcAft>
                <a:spcPct val="0"/>
              </a:spcAft>
              <a:buClr>
                <a:schemeClr val="hlink"/>
              </a:buClr>
              <a:buFont typeface="Wingdings" charset="2"/>
              <a:buChar char="v"/>
              <a:defRPr sz="2800" b="1" kern="1200">
                <a:solidFill>
                  <a:schemeClr val="accent1"/>
                </a:solidFill>
                <a:latin typeface="+mn-lt"/>
                <a:ea typeface="+mn-ea"/>
                <a:cs typeface="+mn-cs"/>
              </a:defRPr>
            </a:lvl1pPr>
            <a:lvl2pPr marL="742950" indent="-285750" algn="l" rtl="0" eaLnBrk="1" fontAlgn="base" hangingPunct="1">
              <a:spcBef>
                <a:spcPct val="20000"/>
              </a:spcBef>
              <a:spcAft>
                <a:spcPct val="0"/>
              </a:spcAft>
              <a:buClr>
                <a:schemeClr val="accent1"/>
              </a:buClr>
              <a:buFont typeface="Wingdings" charset="2"/>
              <a:buChar char="§"/>
              <a:defRPr sz="2400" kern="1200">
                <a:solidFill>
                  <a:schemeClr val="tx1"/>
                </a:solidFill>
                <a:latin typeface="Arial" charset="0"/>
                <a:ea typeface="+mn-ea"/>
                <a:cs typeface="+mn-cs"/>
              </a:defRPr>
            </a:lvl2pPr>
            <a:lvl3pPr marL="1143000" indent="-228600" algn="l" rtl="0" eaLnBrk="1" fontAlgn="base" hangingPunct="1">
              <a:spcBef>
                <a:spcPct val="20000"/>
              </a:spcBef>
              <a:spcAft>
                <a:spcPct val="0"/>
              </a:spcAft>
              <a:buClr>
                <a:schemeClr val="tx1"/>
              </a:buClr>
              <a:buChar char="•"/>
              <a:defRPr sz="2200" kern="1200">
                <a:solidFill>
                  <a:schemeClr val="tx1"/>
                </a:solidFill>
                <a:latin typeface="Arial" charset="0"/>
                <a:ea typeface="+mn-ea"/>
                <a:cs typeface="+mn-cs"/>
              </a:defRPr>
            </a:lvl3pPr>
            <a:lvl4pPr marL="1600200" indent="-228600" algn="l" rtl="0" eaLnBrk="1" fontAlgn="base" hangingPunct="1">
              <a:spcBef>
                <a:spcPct val="20000"/>
              </a:spcBef>
              <a:spcAft>
                <a:spcPct val="0"/>
              </a:spcAft>
              <a:buChar char="–"/>
              <a:defRPr sz="2000" kern="1200">
                <a:solidFill>
                  <a:schemeClr val="tx1"/>
                </a:solidFill>
                <a:latin typeface="Arial" charset="0"/>
                <a:ea typeface="+mn-ea"/>
                <a:cs typeface="+mn-cs"/>
              </a:defRPr>
            </a:lvl4pPr>
            <a:lvl5pPr marL="2057400" indent="-228600" algn="l" rtl="0" eaLnBrk="1" fontAlgn="base" hangingPunct="1">
              <a:spcBef>
                <a:spcPct val="20000"/>
              </a:spcBef>
              <a:spcAft>
                <a:spcPct val="0"/>
              </a:spcAft>
              <a:buChar char="»"/>
              <a:defRPr sz="2000" kern="1200">
                <a:solidFill>
                  <a:schemeClr val="tx1"/>
                </a:solidFill>
                <a:latin typeface="Arial"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buFont typeface="Wingdings" panose="05000000000000000000" pitchFamily="2" charset="2"/>
              <a:buChar char="Ø"/>
            </a:pPr>
            <a:r>
              <a:rPr lang="en-US" altLang="zh-TW" sz="1800" dirty="0" smtClean="0">
                <a:solidFill>
                  <a:srgbClr val="000000"/>
                </a:solidFill>
                <a:ea typeface="新細明體" panose="02020500000000000000" pitchFamily="18" charset="-120"/>
              </a:rPr>
              <a:t>To be applied if client expects result from server.</a:t>
            </a:r>
          </a:p>
          <a:p>
            <a:pPr>
              <a:buFont typeface="Wingdings" panose="05000000000000000000" pitchFamily="2" charset="2"/>
              <a:buChar char="Ø"/>
            </a:pPr>
            <a:r>
              <a:rPr lang="en-US" altLang="zh-TW" sz="1800" dirty="0" smtClean="0">
                <a:solidFill>
                  <a:srgbClr val="000000"/>
                </a:solidFill>
                <a:ea typeface="新細明體" panose="02020500000000000000" pitchFamily="18" charset="-120"/>
              </a:rPr>
              <a:t>Client requests service execution from server through request message.</a:t>
            </a:r>
          </a:p>
          <a:p>
            <a:pPr>
              <a:buFont typeface="Wingdings" panose="05000000000000000000" pitchFamily="2" charset="2"/>
              <a:buChar char="Ø"/>
            </a:pPr>
            <a:r>
              <a:rPr lang="en-US" altLang="zh-TW" sz="1800" dirty="0" smtClean="0">
                <a:solidFill>
                  <a:srgbClr val="000000"/>
                </a:solidFill>
                <a:ea typeface="新細明體" panose="02020500000000000000" pitchFamily="18" charset="-120"/>
              </a:rPr>
              <a:t>Delivery of service result in reply message.</a:t>
            </a:r>
          </a:p>
        </p:txBody>
      </p:sp>
      <p:grpSp>
        <p:nvGrpSpPr>
          <p:cNvPr id="25" name="Group 4"/>
          <p:cNvGrpSpPr>
            <a:grpSpLocks/>
          </p:cNvGrpSpPr>
          <p:nvPr/>
        </p:nvGrpSpPr>
        <p:grpSpPr bwMode="auto">
          <a:xfrm>
            <a:off x="228600" y="3810000"/>
            <a:ext cx="8686800" cy="2468863"/>
            <a:chOff x="256" y="2448"/>
            <a:chExt cx="5872" cy="1514"/>
          </a:xfrm>
        </p:grpSpPr>
        <p:sp>
          <p:nvSpPr>
            <p:cNvPr id="26" name="Rectangle 5"/>
            <p:cNvSpPr>
              <a:spLocks noChangeArrowheads="1"/>
            </p:cNvSpPr>
            <p:nvPr/>
          </p:nvSpPr>
          <p:spPr bwMode="auto">
            <a:xfrm>
              <a:off x="772" y="2740"/>
              <a:ext cx="1192" cy="856"/>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en-US" altLang="zh-CN" sz="1800">
                <a:solidFill>
                  <a:srgbClr val="000000"/>
                </a:solidFill>
              </a:endParaRPr>
            </a:p>
          </p:txBody>
        </p:sp>
        <p:sp>
          <p:nvSpPr>
            <p:cNvPr id="27" name="Rectangle 6"/>
            <p:cNvSpPr>
              <a:spLocks noChangeArrowheads="1"/>
            </p:cNvSpPr>
            <p:nvPr/>
          </p:nvSpPr>
          <p:spPr bwMode="auto">
            <a:xfrm>
              <a:off x="4324" y="2740"/>
              <a:ext cx="1192" cy="856"/>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en-US" altLang="zh-CN" sz="1800">
                <a:solidFill>
                  <a:srgbClr val="000000"/>
                </a:solidFill>
              </a:endParaRPr>
            </a:p>
          </p:txBody>
        </p:sp>
        <p:sp>
          <p:nvSpPr>
            <p:cNvPr id="28" name="Rectangle 7"/>
            <p:cNvSpPr>
              <a:spLocks noChangeArrowheads="1"/>
            </p:cNvSpPr>
            <p:nvPr/>
          </p:nvSpPr>
          <p:spPr bwMode="auto">
            <a:xfrm>
              <a:off x="1174" y="2771"/>
              <a:ext cx="802" cy="5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tabLst>
                  <a:tab pos="0" algn="l"/>
                </a:tabLst>
                <a:defRPr sz="2400">
                  <a:solidFill>
                    <a:schemeClr val="tx1"/>
                  </a:solidFill>
                  <a:latin typeface="Times New Roman" panose="02020603050405020304" pitchFamily="18" charset="0"/>
                  <a:ea typeface="宋体" panose="02010600030101010101" pitchFamily="2" charset="-122"/>
                </a:defRPr>
              </a:lvl1pPr>
              <a:lvl2pPr marL="742950" indent="-285750">
                <a:tabLst>
                  <a:tab pos="0" algn="l"/>
                </a:tabLst>
                <a:defRPr sz="2400">
                  <a:solidFill>
                    <a:schemeClr val="tx1"/>
                  </a:solidFill>
                  <a:latin typeface="Times New Roman" panose="02020603050405020304" pitchFamily="18" charset="0"/>
                  <a:ea typeface="宋体" panose="02010600030101010101" pitchFamily="2" charset="-122"/>
                </a:defRPr>
              </a:lvl2pPr>
              <a:lvl3pPr marL="1143000" indent="-228600">
                <a:tabLst>
                  <a:tab pos="0" algn="l"/>
                </a:tabLst>
                <a:defRPr sz="2400">
                  <a:solidFill>
                    <a:schemeClr val="tx1"/>
                  </a:solidFill>
                  <a:latin typeface="Times New Roman" panose="02020603050405020304" pitchFamily="18" charset="0"/>
                  <a:ea typeface="宋体" panose="02010600030101010101" pitchFamily="2" charset="-122"/>
                </a:defRPr>
              </a:lvl3pPr>
              <a:lvl4pPr marL="1600200" indent="-228600">
                <a:tabLst>
                  <a:tab pos="0" algn="l"/>
                </a:tabLst>
                <a:defRPr sz="2400">
                  <a:solidFill>
                    <a:schemeClr val="tx1"/>
                  </a:solidFill>
                  <a:latin typeface="Times New Roman" panose="02020603050405020304" pitchFamily="18" charset="0"/>
                  <a:ea typeface="宋体" panose="02010600030101010101" pitchFamily="2" charset="-122"/>
                </a:defRPr>
              </a:lvl4pPr>
              <a:lvl5pPr marL="2057400" indent="-228600">
                <a:tabLst>
                  <a:tab pos="0" algn="l"/>
                </a:tabLst>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tabLst>
                  <a:tab pos="0" algn="l"/>
                </a:tabLs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tabLst>
                  <a:tab pos="0" algn="l"/>
                </a:tabLs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tabLst>
                  <a:tab pos="0" algn="l"/>
                </a:tabLs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tabLst>
                  <a:tab pos="0" algn="l"/>
                </a:tabLst>
                <a:defRPr sz="2400">
                  <a:solidFill>
                    <a:schemeClr val="tx1"/>
                  </a:solidFill>
                  <a:latin typeface="Times New Roman" panose="02020603050405020304" pitchFamily="18" charset="0"/>
                  <a:ea typeface="宋体" panose="02010600030101010101" pitchFamily="2" charset="-122"/>
                </a:defRPr>
              </a:lvl9pPr>
            </a:lstStyle>
            <a:p>
              <a:pPr algn="r"/>
              <a:r>
                <a:rPr lang="en-US" altLang="zh-TW" sz="1800">
                  <a:solidFill>
                    <a:srgbClr val="000000"/>
                  </a:solidFill>
                  <a:latin typeface="Arial" panose="020B0604020202020204" pitchFamily="34" charset="0"/>
                  <a:ea typeface="新細明體" panose="02020500000000000000" pitchFamily="18" charset="-120"/>
                </a:rPr>
                <a:t>send(...)</a:t>
              </a:r>
            </a:p>
            <a:p>
              <a:pPr algn="r"/>
              <a:endParaRPr lang="en-US" altLang="zh-TW" sz="1800">
                <a:solidFill>
                  <a:srgbClr val="000000"/>
                </a:solidFill>
                <a:latin typeface="Arial" panose="020B0604020202020204" pitchFamily="34" charset="0"/>
                <a:ea typeface="新細明體" panose="02020500000000000000" pitchFamily="18" charset="-120"/>
              </a:endParaRPr>
            </a:p>
            <a:p>
              <a:pPr algn="r"/>
              <a:r>
                <a:rPr lang="en-US" altLang="zh-TW" sz="1800">
                  <a:solidFill>
                    <a:srgbClr val="000000"/>
                  </a:solidFill>
                  <a:latin typeface="Arial" panose="020B0604020202020204" pitchFamily="34" charset="0"/>
                  <a:ea typeface="新細明體" panose="02020500000000000000" pitchFamily="18" charset="-120"/>
                </a:rPr>
                <a:t>receive(...)</a:t>
              </a:r>
            </a:p>
          </p:txBody>
        </p:sp>
        <p:sp>
          <p:nvSpPr>
            <p:cNvPr id="29" name="Rectangle 8"/>
            <p:cNvSpPr>
              <a:spLocks noChangeArrowheads="1"/>
            </p:cNvSpPr>
            <p:nvPr/>
          </p:nvSpPr>
          <p:spPr bwMode="auto">
            <a:xfrm>
              <a:off x="1100" y="3731"/>
              <a:ext cx="487"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r>
                <a:rPr lang="en-US" altLang="zh-TW" sz="1800">
                  <a:solidFill>
                    <a:srgbClr val="000000"/>
                  </a:solidFill>
                  <a:latin typeface="Arial" panose="020B0604020202020204" pitchFamily="34" charset="0"/>
                  <a:ea typeface="新細明體" panose="02020500000000000000" pitchFamily="18" charset="-120"/>
                </a:rPr>
                <a:t>Client</a:t>
              </a:r>
            </a:p>
          </p:txBody>
        </p:sp>
        <p:sp>
          <p:nvSpPr>
            <p:cNvPr id="30" name="Rectangle 9"/>
            <p:cNvSpPr>
              <a:spLocks noChangeArrowheads="1"/>
            </p:cNvSpPr>
            <p:nvPr/>
          </p:nvSpPr>
          <p:spPr bwMode="auto">
            <a:xfrm>
              <a:off x="4547" y="3731"/>
              <a:ext cx="54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lang="en-US" altLang="zh-TW" sz="1800">
                  <a:solidFill>
                    <a:srgbClr val="000000"/>
                  </a:solidFill>
                  <a:latin typeface="Arial" panose="020B0604020202020204" pitchFamily="34" charset="0"/>
                  <a:ea typeface="新細明體" panose="02020500000000000000" pitchFamily="18" charset="-120"/>
                </a:rPr>
                <a:t>Server</a:t>
              </a:r>
            </a:p>
          </p:txBody>
        </p:sp>
        <p:sp>
          <p:nvSpPr>
            <p:cNvPr id="31" name="Rectangle 10"/>
            <p:cNvSpPr>
              <a:spLocks noChangeArrowheads="1"/>
            </p:cNvSpPr>
            <p:nvPr/>
          </p:nvSpPr>
          <p:spPr bwMode="auto">
            <a:xfrm>
              <a:off x="4355" y="2771"/>
              <a:ext cx="802" cy="5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lang="en-US" altLang="zh-TW" sz="1800">
                  <a:solidFill>
                    <a:srgbClr val="000000"/>
                  </a:solidFill>
                  <a:latin typeface="Arial" panose="020B0604020202020204" pitchFamily="34" charset="0"/>
                  <a:ea typeface="新細明體" panose="02020500000000000000" pitchFamily="18" charset="-120"/>
                </a:rPr>
                <a:t>receive(...)</a:t>
              </a:r>
            </a:p>
            <a:p>
              <a:r>
                <a:rPr lang="en-US" altLang="zh-TW" sz="1800">
                  <a:solidFill>
                    <a:srgbClr val="000000"/>
                  </a:solidFill>
                  <a:latin typeface="Arial" panose="020B0604020202020204" pitchFamily="34" charset="0"/>
                  <a:ea typeface="新細明體" panose="02020500000000000000" pitchFamily="18" charset="-120"/>
                </a:rPr>
                <a:t>  exec op;</a:t>
              </a:r>
            </a:p>
            <a:p>
              <a:r>
                <a:rPr lang="en-US" altLang="zh-TW" sz="1800">
                  <a:solidFill>
                    <a:srgbClr val="000000"/>
                  </a:solidFill>
                  <a:latin typeface="Arial" panose="020B0604020202020204" pitchFamily="34" charset="0"/>
                  <a:ea typeface="新細明體" panose="02020500000000000000" pitchFamily="18" charset="-120"/>
                </a:rPr>
                <a:t>send(...)</a:t>
              </a:r>
            </a:p>
          </p:txBody>
        </p:sp>
        <p:sp>
          <p:nvSpPr>
            <p:cNvPr id="32" name="Rectangle 11"/>
            <p:cNvSpPr>
              <a:spLocks noChangeArrowheads="1"/>
            </p:cNvSpPr>
            <p:nvPr/>
          </p:nvSpPr>
          <p:spPr bwMode="auto">
            <a:xfrm>
              <a:off x="2099" y="2580"/>
              <a:ext cx="164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488" tIns="44450" rIns="90488" bIns="44450">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lang="en-US" altLang="zh-TW" sz="1800">
                  <a:solidFill>
                    <a:srgbClr val="000000"/>
                  </a:solidFill>
                  <a:latin typeface="Arial" panose="020B0604020202020204" pitchFamily="34" charset="0"/>
                  <a:ea typeface="新細明體" panose="02020500000000000000" pitchFamily="18" charset="-120"/>
                </a:rPr>
                <a:t>request</a:t>
              </a:r>
            </a:p>
          </p:txBody>
        </p:sp>
        <p:grpSp>
          <p:nvGrpSpPr>
            <p:cNvPr id="33" name="Group 12"/>
            <p:cNvGrpSpPr>
              <a:grpSpLocks/>
            </p:cNvGrpSpPr>
            <p:nvPr/>
          </p:nvGrpSpPr>
          <p:grpSpPr bwMode="auto">
            <a:xfrm>
              <a:off x="2836" y="2828"/>
              <a:ext cx="280" cy="144"/>
              <a:chOff x="2836" y="2828"/>
              <a:chExt cx="280" cy="144"/>
            </a:xfrm>
          </p:grpSpPr>
          <p:sp>
            <p:nvSpPr>
              <p:cNvPr id="47" name="Rectangle 13"/>
              <p:cNvSpPr>
                <a:spLocks noChangeArrowheads="1"/>
              </p:cNvSpPr>
              <p:nvPr/>
            </p:nvSpPr>
            <p:spPr bwMode="auto">
              <a:xfrm>
                <a:off x="2836" y="2836"/>
                <a:ext cx="280" cy="136"/>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en-US" altLang="zh-CN" sz="1800">
                  <a:solidFill>
                    <a:srgbClr val="000000"/>
                  </a:solidFill>
                </a:endParaRPr>
              </a:p>
            </p:txBody>
          </p:sp>
          <p:sp>
            <p:nvSpPr>
              <p:cNvPr id="48" name="Line 14"/>
              <p:cNvSpPr>
                <a:spLocks noChangeShapeType="1"/>
              </p:cNvSpPr>
              <p:nvPr/>
            </p:nvSpPr>
            <p:spPr bwMode="auto">
              <a:xfrm>
                <a:off x="2836" y="2836"/>
                <a:ext cx="136" cy="8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00"/>
                  </a:solidFill>
                </a:endParaRPr>
              </a:p>
            </p:txBody>
          </p:sp>
          <p:sp>
            <p:nvSpPr>
              <p:cNvPr id="49" name="Line 15"/>
              <p:cNvSpPr>
                <a:spLocks noChangeShapeType="1"/>
              </p:cNvSpPr>
              <p:nvPr/>
            </p:nvSpPr>
            <p:spPr bwMode="auto">
              <a:xfrm flipV="1">
                <a:off x="2980" y="2828"/>
                <a:ext cx="136" cy="10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00"/>
                  </a:solidFill>
                </a:endParaRPr>
              </a:p>
            </p:txBody>
          </p:sp>
          <p:sp>
            <p:nvSpPr>
              <p:cNvPr id="50" name="Line 16"/>
              <p:cNvSpPr>
                <a:spLocks noChangeShapeType="1"/>
              </p:cNvSpPr>
              <p:nvPr/>
            </p:nvSpPr>
            <p:spPr bwMode="auto">
              <a:xfrm flipH="1">
                <a:off x="2836" y="2916"/>
                <a:ext cx="111" cy="56"/>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00"/>
                  </a:solidFill>
                </a:endParaRPr>
              </a:p>
            </p:txBody>
          </p:sp>
          <p:sp>
            <p:nvSpPr>
              <p:cNvPr id="51" name="Line 17"/>
              <p:cNvSpPr>
                <a:spLocks noChangeShapeType="1"/>
              </p:cNvSpPr>
              <p:nvPr/>
            </p:nvSpPr>
            <p:spPr bwMode="auto">
              <a:xfrm>
                <a:off x="3011" y="2916"/>
                <a:ext cx="102"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00"/>
                  </a:solidFill>
                </a:endParaRPr>
              </a:p>
            </p:txBody>
          </p:sp>
        </p:grpSp>
        <p:sp>
          <p:nvSpPr>
            <p:cNvPr id="34" name="Line 18"/>
            <p:cNvSpPr>
              <a:spLocks noChangeShapeType="1"/>
            </p:cNvSpPr>
            <p:nvPr/>
          </p:nvSpPr>
          <p:spPr bwMode="auto">
            <a:xfrm>
              <a:off x="1972" y="2928"/>
              <a:ext cx="856"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00"/>
                </a:solidFill>
              </a:endParaRPr>
            </a:p>
          </p:txBody>
        </p:sp>
        <p:sp>
          <p:nvSpPr>
            <p:cNvPr id="35" name="Line 19"/>
            <p:cNvSpPr>
              <a:spLocks noChangeShapeType="1"/>
            </p:cNvSpPr>
            <p:nvPr/>
          </p:nvSpPr>
          <p:spPr bwMode="auto">
            <a:xfrm>
              <a:off x="3124" y="2928"/>
              <a:ext cx="1192"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solidFill>
                  <a:srgbClr val="000000"/>
                </a:solidFill>
              </a:endParaRPr>
            </a:p>
          </p:txBody>
        </p:sp>
        <p:grpSp>
          <p:nvGrpSpPr>
            <p:cNvPr id="36" name="Group 20"/>
            <p:cNvGrpSpPr>
              <a:grpSpLocks/>
            </p:cNvGrpSpPr>
            <p:nvPr/>
          </p:nvGrpSpPr>
          <p:grpSpPr bwMode="auto">
            <a:xfrm>
              <a:off x="1964" y="3308"/>
              <a:ext cx="2360" cy="144"/>
              <a:chOff x="1964" y="3308"/>
              <a:chExt cx="2360" cy="144"/>
            </a:xfrm>
          </p:grpSpPr>
          <p:grpSp>
            <p:nvGrpSpPr>
              <p:cNvPr id="39" name="Group 21"/>
              <p:cNvGrpSpPr>
                <a:grpSpLocks/>
              </p:cNvGrpSpPr>
              <p:nvPr/>
            </p:nvGrpSpPr>
            <p:grpSpPr bwMode="auto">
              <a:xfrm>
                <a:off x="3164" y="3308"/>
                <a:ext cx="296" cy="144"/>
                <a:chOff x="3164" y="3308"/>
                <a:chExt cx="296" cy="144"/>
              </a:xfrm>
            </p:grpSpPr>
            <p:sp>
              <p:nvSpPr>
                <p:cNvPr id="42" name="Rectangle 22"/>
                <p:cNvSpPr>
                  <a:spLocks noChangeArrowheads="1"/>
                </p:cNvSpPr>
                <p:nvPr/>
              </p:nvSpPr>
              <p:spPr bwMode="auto">
                <a:xfrm>
                  <a:off x="3172" y="3316"/>
                  <a:ext cx="280" cy="136"/>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en-US" altLang="zh-CN" sz="1800">
                    <a:solidFill>
                      <a:srgbClr val="000000"/>
                    </a:solidFill>
                  </a:endParaRPr>
                </a:p>
              </p:txBody>
            </p:sp>
            <p:sp>
              <p:nvSpPr>
                <p:cNvPr id="43" name="Line 23"/>
                <p:cNvSpPr>
                  <a:spLocks noChangeShapeType="1"/>
                </p:cNvSpPr>
                <p:nvPr/>
              </p:nvSpPr>
              <p:spPr bwMode="auto">
                <a:xfrm flipH="1">
                  <a:off x="3308" y="3316"/>
                  <a:ext cx="152" cy="8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00"/>
                    </a:solidFill>
                  </a:endParaRPr>
                </a:p>
              </p:txBody>
            </p:sp>
            <p:sp>
              <p:nvSpPr>
                <p:cNvPr id="44" name="Line 24"/>
                <p:cNvSpPr>
                  <a:spLocks noChangeShapeType="1"/>
                </p:cNvSpPr>
                <p:nvPr/>
              </p:nvSpPr>
              <p:spPr bwMode="auto">
                <a:xfrm flipH="1" flipV="1">
                  <a:off x="3164" y="3308"/>
                  <a:ext cx="152" cy="10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00"/>
                    </a:solidFill>
                  </a:endParaRPr>
                </a:p>
              </p:txBody>
            </p:sp>
            <p:sp>
              <p:nvSpPr>
                <p:cNvPr id="45" name="Line 25"/>
                <p:cNvSpPr>
                  <a:spLocks noChangeShapeType="1"/>
                </p:cNvSpPr>
                <p:nvPr/>
              </p:nvSpPr>
              <p:spPr bwMode="auto">
                <a:xfrm>
                  <a:off x="3349" y="3396"/>
                  <a:ext cx="95" cy="56"/>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00"/>
                    </a:solidFill>
                  </a:endParaRPr>
                </a:p>
              </p:txBody>
            </p:sp>
            <p:sp>
              <p:nvSpPr>
                <p:cNvPr id="46" name="Line 26"/>
                <p:cNvSpPr>
                  <a:spLocks noChangeShapeType="1"/>
                </p:cNvSpPr>
                <p:nvPr/>
              </p:nvSpPr>
              <p:spPr bwMode="auto">
                <a:xfrm flipH="1">
                  <a:off x="3167" y="3396"/>
                  <a:ext cx="118"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00"/>
                    </a:solidFill>
                  </a:endParaRPr>
                </a:p>
              </p:txBody>
            </p:sp>
          </p:grpSp>
          <p:sp>
            <p:nvSpPr>
              <p:cNvPr id="40" name="Line 27"/>
              <p:cNvSpPr>
                <a:spLocks noChangeShapeType="1"/>
              </p:cNvSpPr>
              <p:nvPr/>
            </p:nvSpPr>
            <p:spPr bwMode="auto">
              <a:xfrm flipH="1">
                <a:off x="3452" y="3408"/>
                <a:ext cx="87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00"/>
                  </a:solidFill>
                </a:endParaRPr>
              </a:p>
            </p:txBody>
          </p:sp>
          <p:sp>
            <p:nvSpPr>
              <p:cNvPr id="41" name="Line 28"/>
              <p:cNvSpPr>
                <a:spLocks noChangeShapeType="1"/>
              </p:cNvSpPr>
              <p:nvPr/>
            </p:nvSpPr>
            <p:spPr bwMode="auto">
              <a:xfrm flipH="1">
                <a:off x="1964" y="3408"/>
                <a:ext cx="1208"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solidFill>
                    <a:srgbClr val="000000"/>
                  </a:solidFill>
                </a:endParaRPr>
              </a:p>
            </p:txBody>
          </p:sp>
        </p:grpSp>
        <p:sp>
          <p:nvSpPr>
            <p:cNvPr id="37" name="Rectangle 29"/>
            <p:cNvSpPr>
              <a:spLocks noChangeArrowheads="1"/>
            </p:cNvSpPr>
            <p:nvPr/>
          </p:nvSpPr>
          <p:spPr bwMode="auto">
            <a:xfrm>
              <a:off x="3587" y="3156"/>
              <a:ext cx="64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488" tIns="44450" rIns="90488" bIns="44450">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lang="en-US" altLang="zh-TW" sz="1800">
                  <a:solidFill>
                    <a:srgbClr val="000000"/>
                  </a:solidFill>
                  <a:latin typeface="Arial" panose="020B0604020202020204" pitchFamily="34" charset="0"/>
                  <a:ea typeface="新細明體" panose="02020500000000000000" pitchFamily="18" charset="-120"/>
                </a:rPr>
                <a:t>reply</a:t>
              </a:r>
            </a:p>
          </p:txBody>
        </p:sp>
        <p:sp>
          <p:nvSpPr>
            <p:cNvPr id="38" name="Line 30"/>
            <p:cNvSpPr>
              <a:spLocks noChangeShapeType="1"/>
            </p:cNvSpPr>
            <p:nvPr/>
          </p:nvSpPr>
          <p:spPr bwMode="auto">
            <a:xfrm>
              <a:off x="256" y="2448"/>
              <a:ext cx="5872" cy="0"/>
            </a:xfrm>
            <a:prstGeom prst="line">
              <a:avLst/>
            </a:prstGeom>
            <a:noFill/>
            <a:ln w="508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00"/>
                </a:solidFill>
              </a:endParaRPr>
            </a:p>
          </p:txBody>
        </p:sp>
      </p:grpSp>
    </p:spTree>
    <p:extLst>
      <p:ext uri="{BB962C8B-B14F-4D97-AF65-F5344CB8AC3E}">
        <p14:creationId xmlns:p14="http://schemas.microsoft.com/office/powerpoint/2010/main" val="754840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4">
                                            <p:txEl>
                                              <p:pRg st="0" end="0"/>
                                            </p:txEl>
                                          </p:spTgt>
                                        </p:tgtEl>
                                        <p:attrNameLst>
                                          <p:attrName>style.visibility</p:attrName>
                                        </p:attrNameLst>
                                      </p:cBhvr>
                                      <p:to>
                                        <p:strVal val="visible"/>
                                      </p:to>
                                    </p:set>
                                    <p:animEffect transition="in" filter="wipe(left)">
                                      <p:cBhvr>
                                        <p:cTn id="7" dur="500"/>
                                        <p:tgtEl>
                                          <p:spTgt spid="2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4">
                                            <p:txEl>
                                              <p:pRg st="1" end="1"/>
                                            </p:txEl>
                                          </p:spTgt>
                                        </p:tgtEl>
                                        <p:attrNameLst>
                                          <p:attrName>style.visibility</p:attrName>
                                        </p:attrNameLst>
                                      </p:cBhvr>
                                      <p:to>
                                        <p:strVal val="visible"/>
                                      </p:to>
                                    </p:set>
                                    <p:animEffect transition="in" filter="wipe(left)">
                                      <p:cBhvr>
                                        <p:cTn id="12" dur="500"/>
                                        <p:tgtEl>
                                          <p:spTgt spid="2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4">
                                            <p:txEl>
                                              <p:pRg st="2" end="2"/>
                                            </p:txEl>
                                          </p:spTgt>
                                        </p:tgtEl>
                                        <p:attrNameLst>
                                          <p:attrName>style.visibility</p:attrName>
                                        </p:attrNameLst>
                                      </p:cBhvr>
                                      <p:to>
                                        <p:strVal val="visible"/>
                                      </p:to>
                                    </p:set>
                                    <p:animEffect transition="in" filter="wipe(left)">
                                      <p:cBhvr>
                                        <p:cTn id="17" dur="500"/>
                                        <p:tgtEl>
                                          <p:spTgt spid="2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12" fill="hold" nodeType="clickEffect">
                                  <p:stCondLst>
                                    <p:cond delay="0"/>
                                  </p:stCondLst>
                                  <p:childTnLst>
                                    <p:set>
                                      <p:cBhvr>
                                        <p:cTn id="21" dur="1" fill="hold">
                                          <p:stCondLst>
                                            <p:cond delay="0"/>
                                          </p:stCondLst>
                                        </p:cTn>
                                        <p:tgtEl>
                                          <p:spTgt spid="25"/>
                                        </p:tgtEl>
                                        <p:attrNameLst>
                                          <p:attrName>style.visibility</p:attrName>
                                        </p:attrNameLst>
                                      </p:cBhvr>
                                      <p:to>
                                        <p:strVal val="visible"/>
                                      </p:to>
                                    </p:set>
                                    <p:anim calcmode="lin" valueType="num">
                                      <p:cBhvr additive="base">
                                        <p:cTn id="22" dur="500" fill="hold"/>
                                        <p:tgtEl>
                                          <p:spTgt spid="25"/>
                                        </p:tgtEl>
                                        <p:attrNameLst>
                                          <p:attrName>ppt_x</p:attrName>
                                        </p:attrNameLst>
                                      </p:cBhvr>
                                      <p:tavLst>
                                        <p:tav tm="0">
                                          <p:val>
                                            <p:strVal val="0-#ppt_w/2"/>
                                          </p:val>
                                        </p:tav>
                                        <p:tav tm="100000">
                                          <p:val>
                                            <p:strVal val="#ppt_x"/>
                                          </p:val>
                                        </p:tav>
                                      </p:tavLst>
                                    </p:anim>
                                    <p:anim calcmode="lin" valueType="num">
                                      <p:cBhvr additive="base">
                                        <p:cTn id="23"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build="p" autoUpdateAnimBg="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1"/>
          </p:nvPr>
        </p:nvSpPr>
        <p:spPr/>
        <p:txBody>
          <a:bodyPr/>
          <a:lstStyle/>
          <a:p>
            <a:fld id="{81527B9D-8B53-C542-B4A4-B7AE274C943D}" type="slidenum">
              <a:rPr lang="en-US" altLang="en-US" smtClean="0"/>
              <a:pPr/>
              <a:t>31</a:t>
            </a:fld>
            <a:endParaRPr lang="en-US" altLang="en-US"/>
          </a:p>
        </p:txBody>
      </p:sp>
      <p:sp>
        <p:nvSpPr>
          <p:cNvPr id="4" name="矩形 3"/>
          <p:cNvSpPr/>
          <p:nvPr/>
        </p:nvSpPr>
        <p:spPr>
          <a:xfrm>
            <a:off x="-53220" y="860097"/>
            <a:ext cx="2506905" cy="523220"/>
          </a:xfrm>
          <a:prstGeom prst="rect">
            <a:avLst/>
          </a:prstGeom>
        </p:spPr>
        <p:txBody>
          <a:bodyPr wrap="none">
            <a:spAutoFit/>
          </a:bodyPr>
          <a:lstStyle/>
          <a:p>
            <a:r>
              <a:rPr lang="en-US" altLang="zh-TW" sz="2800" b="1" i="1" dirty="0">
                <a:solidFill>
                  <a:srgbClr val="000000"/>
                </a:solidFill>
                <a:ea typeface="新細明體" panose="02020500000000000000" pitchFamily="18" charset="-120"/>
              </a:rPr>
              <a:t>RRA Protocol</a:t>
            </a:r>
            <a:endParaRPr lang="zh-CN" altLang="en-US" sz="2800" b="1" i="1" dirty="0">
              <a:solidFill>
                <a:srgbClr val="000000"/>
              </a:solidFill>
            </a:endParaRPr>
          </a:p>
        </p:txBody>
      </p:sp>
      <p:sp>
        <p:nvSpPr>
          <p:cNvPr id="2" name="矩形 1"/>
          <p:cNvSpPr/>
          <p:nvPr/>
        </p:nvSpPr>
        <p:spPr>
          <a:xfrm>
            <a:off x="478690" y="1662883"/>
            <a:ext cx="7985428" cy="1754326"/>
          </a:xfrm>
          <a:prstGeom prst="rect">
            <a:avLst/>
          </a:prstGeom>
        </p:spPr>
        <p:txBody>
          <a:bodyPr wrap="square">
            <a:spAutoFit/>
          </a:bodyPr>
          <a:lstStyle/>
          <a:p>
            <a:pPr marL="285750" indent="-285750">
              <a:lnSpc>
                <a:spcPct val="200000"/>
              </a:lnSpc>
              <a:buFont typeface="Wingdings" panose="05000000000000000000" pitchFamily="2" charset="2"/>
              <a:buChar char="Ø"/>
            </a:pPr>
            <a:r>
              <a:rPr lang="en-US" altLang="zh-TW" dirty="0">
                <a:solidFill>
                  <a:srgbClr val="000000"/>
                </a:solidFill>
                <a:ea typeface="新細明體" panose="02020500000000000000" pitchFamily="18" charset="-120"/>
              </a:rPr>
              <a:t>In addition to RR protocol, client sends acknowledgement after it received reply.</a:t>
            </a:r>
          </a:p>
          <a:p>
            <a:pPr marL="285750" indent="-285750">
              <a:lnSpc>
                <a:spcPct val="200000"/>
              </a:lnSpc>
              <a:buFont typeface="Wingdings" panose="05000000000000000000" pitchFamily="2" charset="2"/>
              <a:buChar char="Ø"/>
            </a:pPr>
            <a:r>
              <a:rPr lang="en-US" altLang="zh-TW" dirty="0">
                <a:solidFill>
                  <a:srgbClr val="000000"/>
                </a:solidFill>
                <a:ea typeface="新細明體" panose="02020500000000000000" pitchFamily="18" charset="-120"/>
              </a:rPr>
              <a:t>Acknowledgement sent asynchronously.</a:t>
            </a:r>
          </a:p>
        </p:txBody>
      </p:sp>
      <p:grpSp>
        <p:nvGrpSpPr>
          <p:cNvPr id="52" name="Group 4"/>
          <p:cNvGrpSpPr>
            <a:grpSpLocks/>
          </p:cNvGrpSpPr>
          <p:nvPr/>
        </p:nvGrpSpPr>
        <p:grpSpPr bwMode="auto">
          <a:xfrm>
            <a:off x="330200" y="3886200"/>
            <a:ext cx="8204200" cy="2351088"/>
            <a:chOff x="208" y="2256"/>
            <a:chExt cx="5872" cy="1673"/>
          </a:xfrm>
        </p:grpSpPr>
        <p:sp>
          <p:nvSpPr>
            <p:cNvPr id="53" name="Rectangle 5"/>
            <p:cNvSpPr>
              <a:spLocks noChangeArrowheads="1"/>
            </p:cNvSpPr>
            <p:nvPr/>
          </p:nvSpPr>
          <p:spPr bwMode="auto">
            <a:xfrm>
              <a:off x="868" y="2548"/>
              <a:ext cx="1048" cy="1048"/>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en-US" altLang="zh-CN" sz="2000">
                <a:solidFill>
                  <a:srgbClr val="000000"/>
                </a:solidFill>
              </a:endParaRPr>
            </a:p>
          </p:txBody>
        </p:sp>
        <p:sp>
          <p:nvSpPr>
            <p:cNvPr id="54" name="Rectangle 6"/>
            <p:cNvSpPr>
              <a:spLocks noChangeArrowheads="1"/>
            </p:cNvSpPr>
            <p:nvPr/>
          </p:nvSpPr>
          <p:spPr bwMode="auto">
            <a:xfrm>
              <a:off x="4276" y="2548"/>
              <a:ext cx="1192" cy="1048"/>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en-US" altLang="zh-CN" sz="2000">
                <a:solidFill>
                  <a:srgbClr val="000000"/>
                </a:solidFill>
              </a:endParaRPr>
            </a:p>
          </p:txBody>
        </p:sp>
        <p:sp>
          <p:nvSpPr>
            <p:cNvPr id="55" name="Rectangle 7"/>
            <p:cNvSpPr>
              <a:spLocks noChangeArrowheads="1"/>
            </p:cNvSpPr>
            <p:nvPr/>
          </p:nvSpPr>
          <p:spPr bwMode="auto">
            <a:xfrm>
              <a:off x="932" y="2579"/>
              <a:ext cx="996" cy="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tabLst>
                  <a:tab pos="0" algn="l"/>
                </a:tabLst>
                <a:defRPr sz="2400">
                  <a:solidFill>
                    <a:schemeClr val="tx1"/>
                  </a:solidFill>
                  <a:latin typeface="Times New Roman" panose="02020603050405020304" pitchFamily="18" charset="0"/>
                  <a:ea typeface="宋体" panose="02010600030101010101" pitchFamily="2" charset="-122"/>
                </a:defRPr>
              </a:lvl1pPr>
              <a:lvl2pPr marL="742950" indent="-285750">
                <a:tabLst>
                  <a:tab pos="0" algn="l"/>
                </a:tabLst>
                <a:defRPr sz="2400">
                  <a:solidFill>
                    <a:schemeClr val="tx1"/>
                  </a:solidFill>
                  <a:latin typeface="Times New Roman" panose="02020603050405020304" pitchFamily="18" charset="0"/>
                  <a:ea typeface="宋体" panose="02010600030101010101" pitchFamily="2" charset="-122"/>
                </a:defRPr>
              </a:lvl2pPr>
              <a:lvl3pPr marL="1143000" indent="-228600">
                <a:tabLst>
                  <a:tab pos="0" algn="l"/>
                </a:tabLst>
                <a:defRPr sz="2400">
                  <a:solidFill>
                    <a:schemeClr val="tx1"/>
                  </a:solidFill>
                  <a:latin typeface="Times New Roman" panose="02020603050405020304" pitchFamily="18" charset="0"/>
                  <a:ea typeface="宋体" panose="02010600030101010101" pitchFamily="2" charset="-122"/>
                </a:defRPr>
              </a:lvl3pPr>
              <a:lvl4pPr marL="1600200" indent="-228600">
                <a:tabLst>
                  <a:tab pos="0" algn="l"/>
                </a:tabLst>
                <a:defRPr sz="2400">
                  <a:solidFill>
                    <a:schemeClr val="tx1"/>
                  </a:solidFill>
                  <a:latin typeface="Times New Roman" panose="02020603050405020304" pitchFamily="18" charset="0"/>
                  <a:ea typeface="宋体" panose="02010600030101010101" pitchFamily="2" charset="-122"/>
                </a:defRPr>
              </a:lvl4pPr>
              <a:lvl5pPr marL="2057400" indent="-228600">
                <a:tabLst>
                  <a:tab pos="0" algn="l"/>
                </a:tabLst>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tabLst>
                  <a:tab pos="0" algn="l"/>
                </a:tabLs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tabLst>
                  <a:tab pos="0" algn="l"/>
                </a:tabLs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tabLst>
                  <a:tab pos="0" algn="l"/>
                </a:tabLs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tabLst>
                  <a:tab pos="0" algn="l"/>
                </a:tabLst>
                <a:defRPr sz="2400">
                  <a:solidFill>
                    <a:schemeClr val="tx1"/>
                  </a:solidFill>
                  <a:latin typeface="Times New Roman" panose="02020603050405020304" pitchFamily="18" charset="0"/>
                  <a:ea typeface="宋体" panose="02010600030101010101" pitchFamily="2" charset="-122"/>
                </a:defRPr>
              </a:lvl9pPr>
            </a:lstStyle>
            <a:p>
              <a:pPr algn="r"/>
              <a:r>
                <a:rPr lang="en-US" altLang="zh-TW" sz="2000">
                  <a:solidFill>
                    <a:srgbClr val="000000"/>
                  </a:solidFill>
                  <a:latin typeface="Arial" panose="020B0604020202020204" pitchFamily="34" charset="0"/>
                  <a:ea typeface="新細明體" panose="02020500000000000000" pitchFamily="18" charset="-120"/>
                </a:rPr>
                <a:t>send(...)</a:t>
              </a:r>
            </a:p>
            <a:p>
              <a:pPr algn="r"/>
              <a:endParaRPr lang="en-US" altLang="zh-TW" sz="2000">
                <a:solidFill>
                  <a:srgbClr val="000000"/>
                </a:solidFill>
                <a:latin typeface="Arial" panose="020B0604020202020204" pitchFamily="34" charset="0"/>
                <a:ea typeface="新細明體" panose="02020500000000000000" pitchFamily="18" charset="-120"/>
              </a:endParaRPr>
            </a:p>
            <a:p>
              <a:pPr algn="r"/>
              <a:r>
                <a:rPr lang="en-US" altLang="zh-TW" sz="2000">
                  <a:solidFill>
                    <a:srgbClr val="000000"/>
                  </a:solidFill>
                  <a:latin typeface="Arial" panose="020B0604020202020204" pitchFamily="34" charset="0"/>
                  <a:ea typeface="新細明體" panose="02020500000000000000" pitchFamily="18" charset="-120"/>
                </a:rPr>
                <a:t>receive(...)</a:t>
              </a:r>
            </a:p>
            <a:p>
              <a:pPr algn="r"/>
              <a:r>
                <a:rPr lang="en-US" altLang="zh-TW" sz="2000">
                  <a:solidFill>
                    <a:srgbClr val="000000"/>
                  </a:solidFill>
                  <a:latin typeface="Arial" panose="020B0604020202020204" pitchFamily="34" charset="0"/>
                  <a:ea typeface="新細明體" panose="02020500000000000000" pitchFamily="18" charset="-120"/>
                </a:rPr>
                <a:t>send (...)</a:t>
              </a:r>
            </a:p>
          </p:txBody>
        </p:sp>
        <p:sp>
          <p:nvSpPr>
            <p:cNvPr id="56" name="Rectangle 8"/>
            <p:cNvSpPr>
              <a:spLocks noChangeArrowheads="1"/>
            </p:cNvSpPr>
            <p:nvPr/>
          </p:nvSpPr>
          <p:spPr bwMode="auto">
            <a:xfrm>
              <a:off x="1132" y="3635"/>
              <a:ext cx="614" cy="2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r>
                <a:rPr lang="en-US" altLang="zh-TW" sz="2000">
                  <a:solidFill>
                    <a:srgbClr val="000000"/>
                  </a:solidFill>
                  <a:latin typeface="Arial" panose="020B0604020202020204" pitchFamily="34" charset="0"/>
                  <a:ea typeface="新細明體" panose="02020500000000000000" pitchFamily="18" charset="-120"/>
                </a:rPr>
                <a:t>Client</a:t>
              </a:r>
            </a:p>
          </p:txBody>
        </p:sp>
        <p:sp>
          <p:nvSpPr>
            <p:cNvPr id="57" name="Rectangle 9"/>
            <p:cNvSpPr>
              <a:spLocks noChangeArrowheads="1"/>
            </p:cNvSpPr>
            <p:nvPr/>
          </p:nvSpPr>
          <p:spPr bwMode="auto">
            <a:xfrm>
              <a:off x="4547" y="3635"/>
              <a:ext cx="688" cy="2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lang="en-US" altLang="zh-TW" sz="2000">
                  <a:solidFill>
                    <a:srgbClr val="000000"/>
                  </a:solidFill>
                  <a:latin typeface="Arial" panose="020B0604020202020204" pitchFamily="34" charset="0"/>
                  <a:ea typeface="新細明體" panose="02020500000000000000" pitchFamily="18" charset="-120"/>
                </a:rPr>
                <a:t>Server</a:t>
              </a:r>
            </a:p>
          </p:txBody>
        </p:sp>
        <p:sp>
          <p:nvSpPr>
            <p:cNvPr id="58" name="Rectangle 10"/>
            <p:cNvSpPr>
              <a:spLocks noChangeArrowheads="1"/>
            </p:cNvSpPr>
            <p:nvPr/>
          </p:nvSpPr>
          <p:spPr bwMode="auto">
            <a:xfrm>
              <a:off x="4307" y="2579"/>
              <a:ext cx="996" cy="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lang="en-US" altLang="zh-TW" sz="2000">
                  <a:solidFill>
                    <a:srgbClr val="000000"/>
                  </a:solidFill>
                  <a:latin typeface="Arial" panose="020B0604020202020204" pitchFamily="34" charset="0"/>
                  <a:ea typeface="新細明體" panose="02020500000000000000" pitchFamily="18" charset="-120"/>
                </a:rPr>
                <a:t>receive(...)</a:t>
              </a:r>
            </a:p>
            <a:p>
              <a:r>
                <a:rPr lang="en-US" altLang="zh-TW" sz="2000">
                  <a:solidFill>
                    <a:srgbClr val="000000"/>
                  </a:solidFill>
                  <a:latin typeface="Arial" panose="020B0604020202020204" pitchFamily="34" charset="0"/>
                  <a:ea typeface="新細明體" panose="02020500000000000000" pitchFamily="18" charset="-120"/>
                </a:rPr>
                <a:t>  exec op;</a:t>
              </a:r>
            </a:p>
            <a:p>
              <a:r>
                <a:rPr lang="en-US" altLang="zh-TW" sz="2000">
                  <a:solidFill>
                    <a:srgbClr val="000000"/>
                  </a:solidFill>
                  <a:latin typeface="Arial" panose="020B0604020202020204" pitchFamily="34" charset="0"/>
                  <a:ea typeface="新細明體" panose="02020500000000000000" pitchFamily="18" charset="-120"/>
                </a:rPr>
                <a:t>send(...)</a:t>
              </a:r>
            </a:p>
            <a:p>
              <a:r>
                <a:rPr lang="en-US" altLang="zh-TW" sz="2000">
                  <a:solidFill>
                    <a:srgbClr val="000000"/>
                  </a:solidFill>
                  <a:latin typeface="Arial" panose="020B0604020202020204" pitchFamily="34" charset="0"/>
                  <a:ea typeface="新細明體" panose="02020500000000000000" pitchFamily="18" charset="-120"/>
                </a:rPr>
                <a:t>receive(...)</a:t>
              </a:r>
            </a:p>
          </p:txBody>
        </p:sp>
        <p:sp>
          <p:nvSpPr>
            <p:cNvPr id="59" name="Rectangle 11"/>
            <p:cNvSpPr>
              <a:spLocks noChangeArrowheads="1"/>
            </p:cNvSpPr>
            <p:nvPr/>
          </p:nvSpPr>
          <p:spPr bwMode="auto">
            <a:xfrm>
              <a:off x="2051" y="2388"/>
              <a:ext cx="1648" cy="2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488" tIns="44450" rIns="90488" bIns="44450">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lang="en-US" altLang="zh-TW" sz="2000">
                  <a:solidFill>
                    <a:srgbClr val="000000"/>
                  </a:solidFill>
                  <a:latin typeface="Arial" panose="020B0604020202020204" pitchFamily="34" charset="0"/>
                  <a:ea typeface="新細明體" panose="02020500000000000000" pitchFamily="18" charset="-120"/>
                </a:rPr>
                <a:t>request</a:t>
              </a:r>
            </a:p>
          </p:txBody>
        </p:sp>
        <p:grpSp>
          <p:nvGrpSpPr>
            <p:cNvPr id="60" name="Group 12"/>
            <p:cNvGrpSpPr>
              <a:grpSpLocks/>
            </p:cNvGrpSpPr>
            <p:nvPr/>
          </p:nvGrpSpPr>
          <p:grpSpPr bwMode="auto">
            <a:xfrm>
              <a:off x="2788" y="2636"/>
              <a:ext cx="280" cy="144"/>
              <a:chOff x="2788" y="2636"/>
              <a:chExt cx="280" cy="144"/>
            </a:xfrm>
          </p:grpSpPr>
          <p:sp>
            <p:nvSpPr>
              <p:cNvPr id="83" name="Rectangle 13"/>
              <p:cNvSpPr>
                <a:spLocks noChangeArrowheads="1"/>
              </p:cNvSpPr>
              <p:nvPr/>
            </p:nvSpPr>
            <p:spPr bwMode="auto">
              <a:xfrm>
                <a:off x="2788" y="2644"/>
                <a:ext cx="280" cy="136"/>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en-US" altLang="zh-CN" sz="2000">
                  <a:solidFill>
                    <a:srgbClr val="000000"/>
                  </a:solidFill>
                </a:endParaRPr>
              </a:p>
            </p:txBody>
          </p:sp>
          <p:sp>
            <p:nvSpPr>
              <p:cNvPr id="84" name="Line 14"/>
              <p:cNvSpPr>
                <a:spLocks noChangeShapeType="1"/>
              </p:cNvSpPr>
              <p:nvPr/>
            </p:nvSpPr>
            <p:spPr bwMode="auto">
              <a:xfrm>
                <a:off x="2788" y="2644"/>
                <a:ext cx="136" cy="8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2000">
                  <a:solidFill>
                    <a:srgbClr val="000000"/>
                  </a:solidFill>
                </a:endParaRPr>
              </a:p>
            </p:txBody>
          </p:sp>
          <p:sp>
            <p:nvSpPr>
              <p:cNvPr id="85" name="Line 15"/>
              <p:cNvSpPr>
                <a:spLocks noChangeShapeType="1"/>
              </p:cNvSpPr>
              <p:nvPr/>
            </p:nvSpPr>
            <p:spPr bwMode="auto">
              <a:xfrm flipV="1">
                <a:off x="2932" y="2636"/>
                <a:ext cx="136" cy="10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2000">
                  <a:solidFill>
                    <a:srgbClr val="000000"/>
                  </a:solidFill>
                </a:endParaRPr>
              </a:p>
            </p:txBody>
          </p:sp>
          <p:sp>
            <p:nvSpPr>
              <p:cNvPr id="86" name="Line 16"/>
              <p:cNvSpPr>
                <a:spLocks noChangeShapeType="1"/>
              </p:cNvSpPr>
              <p:nvPr/>
            </p:nvSpPr>
            <p:spPr bwMode="auto">
              <a:xfrm flipH="1">
                <a:off x="2788" y="2724"/>
                <a:ext cx="111" cy="56"/>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2000">
                  <a:solidFill>
                    <a:srgbClr val="000000"/>
                  </a:solidFill>
                </a:endParaRPr>
              </a:p>
            </p:txBody>
          </p:sp>
          <p:sp>
            <p:nvSpPr>
              <p:cNvPr id="87" name="Line 17"/>
              <p:cNvSpPr>
                <a:spLocks noChangeShapeType="1"/>
              </p:cNvSpPr>
              <p:nvPr/>
            </p:nvSpPr>
            <p:spPr bwMode="auto">
              <a:xfrm>
                <a:off x="2963" y="2724"/>
                <a:ext cx="102"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2000">
                  <a:solidFill>
                    <a:srgbClr val="000000"/>
                  </a:solidFill>
                </a:endParaRPr>
              </a:p>
            </p:txBody>
          </p:sp>
        </p:grpSp>
        <p:sp>
          <p:nvSpPr>
            <p:cNvPr id="61" name="Line 18"/>
            <p:cNvSpPr>
              <a:spLocks noChangeShapeType="1"/>
            </p:cNvSpPr>
            <p:nvPr/>
          </p:nvSpPr>
          <p:spPr bwMode="auto">
            <a:xfrm>
              <a:off x="1924" y="2736"/>
              <a:ext cx="856"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2000">
                <a:solidFill>
                  <a:srgbClr val="000000"/>
                </a:solidFill>
              </a:endParaRPr>
            </a:p>
          </p:txBody>
        </p:sp>
        <p:sp>
          <p:nvSpPr>
            <p:cNvPr id="62" name="Line 19"/>
            <p:cNvSpPr>
              <a:spLocks noChangeShapeType="1"/>
            </p:cNvSpPr>
            <p:nvPr/>
          </p:nvSpPr>
          <p:spPr bwMode="auto">
            <a:xfrm>
              <a:off x="3076" y="2736"/>
              <a:ext cx="1192"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sz="2000">
                <a:solidFill>
                  <a:srgbClr val="000000"/>
                </a:solidFill>
              </a:endParaRPr>
            </a:p>
          </p:txBody>
        </p:sp>
        <p:grpSp>
          <p:nvGrpSpPr>
            <p:cNvPr id="63" name="Group 20"/>
            <p:cNvGrpSpPr>
              <a:grpSpLocks/>
            </p:cNvGrpSpPr>
            <p:nvPr/>
          </p:nvGrpSpPr>
          <p:grpSpPr bwMode="auto">
            <a:xfrm>
              <a:off x="1916" y="3116"/>
              <a:ext cx="2360" cy="144"/>
              <a:chOff x="1916" y="3116"/>
              <a:chExt cx="2360" cy="144"/>
            </a:xfrm>
          </p:grpSpPr>
          <p:grpSp>
            <p:nvGrpSpPr>
              <p:cNvPr id="75" name="Group 21"/>
              <p:cNvGrpSpPr>
                <a:grpSpLocks/>
              </p:cNvGrpSpPr>
              <p:nvPr/>
            </p:nvGrpSpPr>
            <p:grpSpPr bwMode="auto">
              <a:xfrm>
                <a:off x="3116" y="3116"/>
                <a:ext cx="296" cy="144"/>
                <a:chOff x="3116" y="3116"/>
                <a:chExt cx="296" cy="144"/>
              </a:xfrm>
            </p:grpSpPr>
            <p:sp>
              <p:nvSpPr>
                <p:cNvPr id="78" name="Rectangle 22"/>
                <p:cNvSpPr>
                  <a:spLocks noChangeArrowheads="1"/>
                </p:cNvSpPr>
                <p:nvPr/>
              </p:nvSpPr>
              <p:spPr bwMode="auto">
                <a:xfrm>
                  <a:off x="3124" y="3124"/>
                  <a:ext cx="280" cy="136"/>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en-US" altLang="zh-CN" sz="2000">
                    <a:solidFill>
                      <a:srgbClr val="000000"/>
                    </a:solidFill>
                  </a:endParaRPr>
                </a:p>
              </p:txBody>
            </p:sp>
            <p:sp>
              <p:nvSpPr>
                <p:cNvPr id="79" name="Line 23"/>
                <p:cNvSpPr>
                  <a:spLocks noChangeShapeType="1"/>
                </p:cNvSpPr>
                <p:nvPr/>
              </p:nvSpPr>
              <p:spPr bwMode="auto">
                <a:xfrm flipH="1">
                  <a:off x="3260" y="3124"/>
                  <a:ext cx="152" cy="8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2000">
                    <a:solidFill>
                      <a:srgbClr val="000000"/>
                    </a:solidFill>
                  </a:endParaRPr>
                </a:p>
              </p:txBody>
            </p:sp>
            <p:sp>
              <p:nvSpPr>
                <p:cNvPr id="80" name="Line 24"/>
                <p:cNvSpPr>
                  <a:spLocks noChangeShapeType="1"/>
                </p:cNvSpPr>
                <p:nvPr/>
              </p:nvSpPr>
              <p:spPr bwMode="auto">
                <a:xfrm flipH="1" flipV="1">
                  <a:off x="3116" y="3116"/>
                  <a:ext cx="152" cy="10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2000">
                    <a:solidFill>
                      <a:srgbClr val="000000"/>
                    </a:solidFill>
                  </a:endParaRPr>
                </a:p>
              </p:txBody>
            </p:sp>
            <p:sp>
              <p:nvSpPr>
                <p:cNvPr id="81" name="Line 25"/>
                <p:cNvSpPr>
                  <a:spLocks noChangeShapeType="1"/>
                </p:cNvSpPr>
                <p:nvPr/>
              </p:nvSpPr>
              <p:spPr bwMode="auto">
                <a:xfrm>
                  <a:off x="3301" y="3204"/>
                  <a:ext cx="95" cy="56"/>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2000">
                    <a:solidFill>
                      <a:srgbClr val="000000"/>
                    </a:solidFill>
                  </a:endParaRPr>
                </a:p>
              </p:txBody>
            </p:sp>
            <p:sp>
              <p:nvSpPr>
                <p:cNvPr id="82" name="Line 26"/>
                <p:cNvSpPr>
                  <a:spLocks noChangeShapeType="1"/>
                </p:cNvSpPr>
                <p:nvPr/>
              </p:nvSpPr>
              <p:spPr bwMode="auto">
                <a:xfrm flipH="1">
                  <a:off x="3119" y="3204"/>
                  <a:ext cx="118"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2000">
                    <a:solidFill>
                      <a:srgbClr val="000000"/>
                    </a:solidFill>
                  </a:endParaRPr>
                </a:p>
              </p:txBody>
            </p:sp>
          </p:grpSp>
          <p:sp>
            <p:nvSpPr>
              <p:cNvPr id="76" name="Line 27"/>
              <p:cNvSpPr>
                <a:spLocks noChangeShapeType="1"/>
              </p:cNvSpPr>
              <p:nvPr/>
            </p:nvSpPr>
            <p:spPr bwMode="auto">
              <a:xfrm flipH="1">
                <a:off x="3404" y="3216"/>
                <a:ext cx="87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2000">
                  <a:solidFill>
                    <a:srgbClr val="000000"/>
                  </a:solidFill>
                </a:endParaRPr>
              </a:p>
            </p:txBody>
          </p:sp>
          <p:sp>
            <p:nvSpPr>
              <p:cNvPr id="77" name="Line 28"/>
              <p:cNvSpPr>
                <a:spLocks noChangeShapeType="1"/>
              </p:cNvSpPr>
              <p:nvPr/>
            </p:nvSpPr>
            <p:spPr bwMode="auto">
              <a:xfrm flipH="1">
                <a:off x="1916" y="3216"/>
                <a:ext cx="1208"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sz="2000">
                  <a:solidFill>
                    <a:srgbClr val="000000"/>
                  </a:solidFill>
                </a:endParaRPr>
              </a:p>
            </p:txBody>
          </p:sp>
        </p:grpSp>
        <p:sp>
          <p:nvSpPr>
            <p:cNvPr id="64" name="Rectangle 29"/>
            <p:cNvSpPr>
              <a:spLocks noChangeArrowheads="1"/>
            </p:cNvSpPr>
            <p:nvPr/>
          </p:nvSpPr>
          <p:spPr bwMode="auto">
            <a:xfrm>
              <a:off x="3539" y="2964"/>
              <a:ext cx="640" cy="2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488" tIns="44450" rIns="90488" bIns="44450">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lang="en-US" altLang="zh-TW" sz="2000">
                  <a:solidFill>
                    <a:srgbClr val="000000"/>
                  </a:solidFill>
                  <a:latin typeface="Arial" panose="020B0604020202020204" pitchFamily="34" charset="0"/>
                  <a:ea typeface="新細明體" panose="02020500000000000000" pitchFamily="18" charset="-120"/>
                </a:rPr>
                <a:t>reply</a:t>
              </a:r>
            </a:p>
          </p:txBody>
        </p:sp>
        <p:sp>
          <p:nvSpPr>
            <p:cNvPr id="65" name="Line 30"/>
            <p:cNvSpPr>
              <a:spLocks noChangeShapeType="1"/>
            </p:cNvSpPr>
            <p:nvPr/>
          </p:nvSpPr>
          <p:spPr bwMode="auto">
            <a:xfrm>
              <a:off x="208" y="2256"/>
              <a:ext cx="5872" cy="0"/>
            </a:xfrm>
            <a:prstGeom prst="line">
              <a:avLst/>
            </a:prstGeom>
            <a:noFill/>
            <a:ln w="508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2000">
                <a:solidFill>
                  <a:srgbClr val="000000"/>
                </a:solidFill>
              </a:endParaRPr>
            </a:p>
          </p:txBody>
        </p:sp>
        <p:grpSp>
          <p:nvGrpSpPr>
            <p:cNvPr id="66" name="Group 31"/>
            <p:cNvGrpSpPr>
              <a:grpSpLocks/>
            </p:cNvGrpSpPr>
            <p:nvPr/>
          </p:nvGrpSpPr>
          <p:grpSpPr bwMode="auto">
            <a:xfrm>
              <a:off x="2788" y="3356"/>
              <a:ext cx="280" cy="144"/>
              <a:chOff x="2788" y="3356"/>
              <a:chExt cx="280" cy="144"/>
            </a:xfrm>
          </p:grpSpPr>
          <p:sp>
            <p:nvSpPr>
              <p:cNvPr id="70" name="Rectangle 32"/>
              <p:cNvSpPr>
                <a:spLocks noChangeArrowheads="1"/>
              </p:cNvSpPr>
              <p:nvPr/>
            </p:nvSpPr>
            <p:spPr bwMode="auto">
              <a:xfrm>
                <a:off x="2788" y="3364"/>
                <a:ext cx="280" cy="136"/>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en-US" altLang="zh-CN" sz="2000">
                  <a:solidFill>
                    <a:srgbClr val="000000"/>
                  </a:solidFill>
                </a:endParaRPr>
              </a:p>
            </p:txBody>
          </p:sp>
          <p:sp>
            <p:nvSpPr>
              <p:cNvPr id="71" name="Line 33"/>
              <p:cNvSpPr>
                <a:spLocks noChangeShapeType="1"/>
              </p:cNvSpPr>
              <p:nvPr/>
            </p:nvSpPr>
            <p:spPr bwMode="auto">
              <a:xfrm>
                <a:off x="2788" y="3364"/>
                <a:ext cx="136" cy="8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2000">
                  <a:solidFill>
                    <a:srgbClr val="000000"/>
                  </a:solidFill>
                </a:endParaRPr>
              </a:p>
            </p:txBody>
          </p:sp>
          <p:sp>
            <p:nvSpPr>
              <p:cNvPr id="72" name="Line 34"/>
              <p:cNvSpPr>
                <a:spLocks noChangeShapeType="1"/>
              </p:cNvSpPr>
              <p:nvPr/>
            </p:nvSpPr>
            <p:spPr bwMode="auto">
              <a:xfrm flipV="1">
                <a:off x="2932" y="3356"/>
                <a:ext cx="136" cy="10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2000">
                  <a:solidFill>
                    <a:srgbClr val="000000"/>
                  </a:solidFill>
                </a:endParaRPr>
              </a:p>
            </p:txBody>
          </p:sp>
          <p:sp>
            <p:nvSpPr>
              <p:cNvPr id="73" name="Line 35"/>
              <p:cNvSpPr>
                <a:spLocks noChangeShapeType="1"/>
              </p:cNvSpPr>
              <p:nvPr/>
            </p:nvSpPr>
            <p:spPr bwMode="auto">
              <a:xfrm flipH="1">
                <a:off x="2788" y="3444"/>
                <a:ext cx="111" cy="56"/>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2000">
                  <a:solidFill>
                    <a:srgbClr val="000000"/>
                  </a:solidFill>
                </a:endParaRPr>
              </a:p>
            </p:txBody>
          </p:sp>
          <p:sp>
            <p:nvSpPr>
              <p:cNvPr id="74" name="Line 36"/>
              <p:cNvSpPr>
                <a:spLocks noChangeShapeType="1"/>
              </p:cNvSpPr>
              <p:nvPr/>
            </p:nvSpPr>
            <p:spPr bwMode="auto">
              <a:xfrm>
                <a:off x="2963" y="3444"/>
                <a:ext cx="102"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2000">
                  <a:solidFill>
                    <a:srgbClr val="000000"/>
                  </a:solidFill>
                </a:endParaRPr>
              </a:p>
            </p:txBody>
          </p:sp>
        </p:grpSp>
        <p:sp>
          <p:nvSpPr>
            <p:cNvPr id="67" name="Line 37"/>
            <p:cNvSpPr>
              <a:spLocks noChangeShapeType="1"/>
            </p:cNvSpPr>
            <p:nvPr/>
          </p:nvSpPr>
          <p:spPr bwMode="auto">
            <a:xfrm>
              <a:off x="1924" y="3456"/>
              <a:ext cx="856" cy="0"/>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sz="2000">
                <a:solidFill>
                  <a:srgbClr val="000000"/>
                </a:solidFill>
              </a:endParaRPr>
            </a:p>
          </p:txBody>
        </p:sp>
        <p:sp>
          <p:nvSpPr>
            <p:cNvPr id="68" name="Line 38"/>
            <p:cNvSpPr>
              <a:spLocks noChangeShapeType="1"/>
            </p:cNvSpPr>
            <p:nvPr/>
          </p:nvSpPr>
          <p:spPr bwMode="auto">
            <a:xfrm>
              <a:off x="3076" y="3456"/>
              <a:ext cx="1192" cy="0"/>
            </a:xfrm>
            <a:prstGeom prst="line">
              <a:avLst/>
            </a:prstGeom>
            <a:noFill/>
            <a:ln w="12700">
              <a:solidFill>
                <a:schemeClr val="tx1"/>
              </a:solidFill>
              <a:prstDash val="dash"/>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sz="2000">
                <a:solidFill>
                  <a:srgbClr val="000000"/>
                </a:solidFill>
              </a:endParaRPr>
            </a:p>
          </p:txBody>
        </p:sp>
        <p:sp>
          <p:nvSpPr>
            <p:cNvPr id="69" name="Rectangle 39"/>
            <p:cNvSpPr>
              <a:spLocks noChangeArrowheads="1"/>
            </p:cNvSpPr>
            <p:nvPr/>
          </p:nvSpPr>
          <p:spPr bwMode="auto">
            <a:xfrm>
              <a:off x="3347" y="3492"/>
              <a:ext cx="640" cy="2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488" tIns="44450" rIns="90488" bIns="44450">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lang="en-US" altLang="zh-TW" sz="2000">
                  <a:solidFill>
                    <a:srgbClr val="000000"/>
                  </a:solidFill>
                  <a:latin typeface="Arial" panose="020B0604020202020204" pitchFamily="34" charset="0"/>
                  <a:ea typeface="新細明體" panose="02020500000000000000" pitchFamily="18" charset="-120"/>
                </a:rPr>
                <a:t>ackn</a:t>
              </a:r>
            </a:p>
          </p:txBody>
        </p:sp>
      </p:grpSp>
    </p:spTree>
    <p:extLst>
      <p:ext uri="{BB962C8B-B14F-4D97-AF65-F5344CB8AC3E}">
        <p14:creationId xmlns:p14="http://schemas.microsoft.com/office/powerpoint/2010/main" val="1324463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6" fill="hold" nodeType="clickEffect">
                                  <p:stCondLst>
                                    <p:cond delay="0"/>
                                  </p:stCondLst>
                                  <p:childTnLst>
                                    <p:set>
                                      <p:cBhvr>
                                        <p:cTn id="6" dur="1" fill="hold">
                                          <p:stCondLst>
                                            <p:cond delay="0"/>
                                          </p:stCondLst>
                                        </p:cTn>
                                        <p:tgtEl>
                                          <p:spTgt spid="52"/>
                                        </p:tgtEl>
                                        <p:attrNameLst>
                                          <p:attrName>style.visibility</p:attrName>
                                        </p:attrNameLst>
                                      </p:cBhvr>
                                      <p:to>
                                        <p:strVal val="visible"/>
                                      </p:to>
                                    </p:set>
                                    <p:anim calcmode="lin" valueType="num">
                                      <p:cBhvr additive="base">
                                        <p:cTn id="7" dur="500" fill="hold"/>
                                        <p:tgtEl>
                                          <p:spTgt spid="52"/>
                                        </p:tgtEl>
                                        <p:attrNameLst>
                                          <p:attrName>ppt_x</p:attrName>
                                        </p:attrNameLst>
                                      </p:cBhvr>
                                      <p:tavLst>
                                        <p:tav tm="0">
                                          <p:val>
                                            <p:strVal val="1+#ppt_w/2"/>
                                          </p:val>
                                        </p:tav>
                                        <p:tav tm="100000">
                                          <p:val>
                                            <p:strVal val="#ppt_x"/>
                                          </p:val>
                                        </p:tav>
                                      </p:tavLst>
                                    </p:anim>
                                    <p:anim calcmode="lin" valueType="num">
                                      <p:cBhvr additive="base">
                                        <p:cTn id="8" dur="500" fill="hold"/>
                                        <p:tgtEl>
                                          <p:spTgt spid="5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1"/>
          </p:nvPr>
        </p:nvSpPr>
        <p:spPr/>
        <p:txBody>
          <a:bodyPr/>
          <a:lstStyle/>
          <a:p>
            <a:fld id="{81527B9D-8B53-C542-B4A4-B7AE274C943D}" type="slidenum">
              <a:rPr lang="en-US" altLang="en-US" smtClean="0"/>
              <a:pPr/>
              <a:t>32</a:t>
            </a:fld>
            <a:endParaRPr lang="en-US" altLang="en-US"/>
          </a:p>
        </p:txBody>
      </p:sp>
      <p:sp>
        <p:nvSpPr>
          <p:cNvPr id="4" name="矩形 3"/>
          <p:cNvSpPr/>
          <p:nvPr/>
        </p:nvSpPr>
        <p:spPr>
          <a:xfrm>
            <a:off x="-53220" y="860097"/>
            <a:ext cx="4076757" cy="523220"/>
          </a:xfrm>
          <a:prstGeom prst="rect">
            <a:avLst/>
          </a:prstGeom>
        </p:spPr>
        <p:txBody>
          <a:bodyPr wrap="none">
            <a:spAutoFit/>
          </a:bodyPr>
          <a:lstStyle/>
          <a:p>
            <a:r>
              <a:rPr lang="en-US" altLang="zh-TW" sz="2800" b="1" i="1" dirty="0">
                <a:solidFill>
                  <a:srgbClr val="000000"/>
                </a:solidFill>
                <a:ea typeface="新細明體" panose="02020500000000000000" pitchFamily="18" charset="-120"/>
              </a:rPr>
              <a:t>Group Communication</a:t>
            </a:r>
            <a:endParaRPr lang="zh-CN" altLang="en-US" sz="2800" b="1" i="1" dirty="0">
              <a:solidFill>
                <a:srgbClr val="000000"/>
              </a:solidFill>
            </a:endParaRPr>
          </a:p>
        </p:txBody>
      </p:sp>
      <p:sp>
        <p:nvSpPr>
          <p:cNvPr id="5" name="矩形 4"/>
          <p:cNvSpPr/>
          <p:nvPr/>
        </p:nvSpPr>
        <p:spPr>
          <a:xfrm>
            <a:off x="685800" y="1981200"/>
            <a:ext cx="7721600" cy="3416320"/>
          </a:xfrm>
          <a:prstGeom prst="rect">
            <a:avLst/>
          </a:prstGeom>
        </p:spPr>
        <p:txBody>
          <a:bodyPr wrap="square">
            <a:spAutoFit/>
          </a:bodyPr>
          <a:lstStyle/>
          <a:p>
            <a:pPr marL="285750" indent="-285750">
              <a:lnSpc>
                <a:spcPct val="200000"/>
              </a:lnSpc>
              <a:buFont typeface="Wingdings" panose="05000000000000000000" pitchFamily="2" charset="2"/>
              <a:buChar char="Ø"/>
            </a:pPr>
            <a:r>
              <a:rPr lang="en-US" altLang="zh-TW" dirty="0">
                <a:solidFill>
                  <a:srgbClr val="000000"/>
                </a:solidFill>
                <a:ea typeface="新細明體" panose="02020500000000000000" pitchFamily="18" charset="-120"/>
              </a:rPr>
              <a:t>Client/server requests:</a:t>
            </a:r>
          </a:p>
          <a:p>
            <a:pPr marL="742950" lvl="1" indent="-285750">
              <a:lnSpc>
                <a:spcPct val="200000"/>
              </a:lnSpc>
              <a:buFont typeface="Wingdings" panose="05000000000000000000" pitchFamily="2" charset="2"/>
              <a:buChar char="p"/>
            </a:pPr>
            <a:r>
              <a:rPr lang="en-US" altLang="zh-TW" dirty="0">
                <a:solidFill>
                  <a:srgbClr val="000000"/>
                </a:solidFill>
                <a:ea typeface="新細明體" panose="02020500000000000000" pitchFamily="18" charset="-120"/>
              </a:rPr>
              <a:t>There is no other party involved.</a:t>
            </a:r>
          </a:p>
          <a:p>
            <a:pPr marL="742950" lvl="1" indent="-285750">
              <a:lnSpc>
                <a:spcPct val="200000"/>
              </a:lnSpc>
              <a:buFont typeface="Wingdings" panose="05000000000000000000" pitchFamily="2" charset="2"/>
              <a:buChar char="p"/>
            </a:pPr>
            <a:r>
              <a:rPr lang="en-US" altLang="zh-TW" dirty="0">
                <a:solidFill>
                  <a:srgbClr val="000000"/>
                </a:solidFill>
                <a:ea typeface="新細明體" panose="02020500000000000000" pitchFamily="18" charset="-120"/>
              </a:rPr>
              <a:t>Client has to identify server.</a:t>
            </a:r>
          </a:p>
          <a:p>
            <a:pPr marL="285750" indent="-285750">
              <a:lnSpc>
                <a:spcPct val="200000"/>
              </a:lnSpc>
              <a:buFont typeface="Wingdings" panose="05000000000000000000" pitchFamily="2" charset="2"/>
              <a:buChar char="Ø"/>
            </a:pPr>
            <a:r>
              <a:rPr lang="en-US" altLang="zh-TW" dirty="0">
                <a:solidFill>
                  <a:srgbClr val="000000"/>
                </a:solidFill>
                <a:ea typeface="新細明體" panose="02020500000000000000" pitchFamily="18" charset="-120"/>
              </a:rPr>
              <a:t>Sometimes other properties are required:</a:t>
            </a:r>
          </a:p>
          <a:p>
            <a:pPr marL="742950" lvl="1" indent="-285750">
              <a:lnSpc>
                <a:spcPct val="200000"/>
              </a:lnSpc>
              <a:buFont typeface="Wingdings" panose="05000000000000000000" pitchFamily="2" charset="2"/>
              <a:buChar char="p"/>
            </a:pPr>
            <a:r>
              <a:rPr lang="en-US" altLang="zh-TW" dirty="0">
                <a:solidFill>
                  <a:srgbClr val="000000"/>
                </a:solidFill>
                <a:ea typeface="新細明體" panose="02020500000000000000" pitchFamily="18" charset="-120"/>
              </a:rPr>
              <a:t>Communication between multiple components.</a:t>
            </a:r>
          </a:p>
          <a:p>
            <a:pPr marL="742950" lvl="1" indent="-285750">
              <a:lnSpc>
                <a:spcPct val="200000"/>
              </a:lnSpc>
              <a:buFont typeface="Wingdings" panose="05000000000000000000" pitchFamily="2" charset="2"/>
              <a:buChar char="p"/>
            </a:pPr>
            <a:r>
              <a:rPr lang="en-US" altLang="zh-TW" dirty="0">
                <a:solidFill>
                  <a:srgbClr val="000000"/>
                </a:solidFill>
                <a:ea typeface="新細明體" panose="02020500000000000000" pitchFamily="18" charset="-120"/>
              </a:rPr>
              <a:t>Anonymous communication.</a:t>
            </a:r>
          </a:p>
        </p:txBody>
      </p:sp>
    </p:spTree>
    <p:extLst>
      <p:ext uri="{BB962C8B-B14F-4D97-AF65-F5344CB8AC3E}">
        <p14:creationId xmlns:p14="http://schemas.microsoft.com/office/powerpoint/2010/main" val="379887596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1"/>
          </p:nvPr>
        </p:nvSpPr>
        <p:spPr/>
        <p:txBody>
          <a:bodyPr/>
          <a:lstStyle/>
          <a:p>
            <a:fld id="{81527B9D-8B53-C542-B4A4-B7AE274C943D}" type="slidenum">
              <a:rPr lang="en-US" altLang="en-US" smtClean="0"/>
              <a:pPr/>
              <a:t>33</a:t>
            </a:fld>
            <a:endParaRPr lang="en-US" altLang="en-US"/>
          </a:p>
        </p:txBody>
      </p:sp>
      <p:sp>
        <p:nvSpPr>
          <p:cNvPr id="4" name="矩形 3"/>
          <p:cNvSpPr/>
          <p:nvPr/>
        </p:nvSpPr>
        <p:spPr>
          <a:xfrm>
            <a:off x="-53220" y="860097"/>
            <a:ext cx="4076757" cy="523220"/>
          </a:xfrm>
          <a:prstGeom prst="rect">
            <a:avLst/>
          </a:prstGeom>
        </p:spPr>
        <p:txBody>
          <a:bodyPr wrap="none">
            <a:spAutoFit/>
          </a:bodyPr>
          <a:lstStyle/>
          <a:p>
            <a:r>
              <a:rPr lang="en-US" altLang="zh-TW" sz="2800" b="1" i="1" dirty="0">
                <a:solidFill>
                  <a:srgbClr val="000000"/>
                </a:solidFill>
                <a:ea typeface="新細明體" panose="02020500000000000000" pitchFamily="18" charset="-120"/>
              </a:rPr>
              <a:t>Group Communication</a:t>
            </a:r>
            <a:endParaRPr lang="zh-CN" altLang="en-US" sz="2800" b="1" i="1" dirty="0">
              <a:solidFill>
                <a:srgbClr val="000000"/>
              </a:solidFill>
            </a:endParaRPr>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1676400"/>
            <a:ext cx="7162800" cy="4387215"/>
          </a:xfrm>
          <a:prstGeom prst="rect">
            <a:avLst/>
          </a:prstGeom>
        </p:spPr>
      </p:pic>
    </p:spTree>
    <p:extLst>
      <p:ext uri="{BB962C8B-B14F-4D97-AF65-F5344CB8AC3E}">
        <p14:creationId xmlns:p14="http://schemas.microsoft.com/office/powerpoint/2010/main" val="216446198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1"/>
          </p:nvPr>
        </p:nvSpPr>
        <p:spPr/>
        <p:txBody>
          <a:bodyPr/>
          <a:lstStyle/>
          <a:p>
            <a:fld id="{81527B9D-8B53-C542-B4A4-B7AE274C943D}" type="slidenum">
              <a:rPr lang="en-US" altLang="en-US" smtClean="0"/>
              <a:pPr/>
              <a:t>34</a:t>
            </a:fld>
            <a:endParaRPr lang="en-US" altLang="en-US"/>
          </a:p>
        </p:txBody>
      </p:sp>
      <p:sp>
        <p:nvSpPr>
          <p:cNvPr id="4" name="矩形 3"/>
          <p:cNvSpPr/>
          <p:nvPr/>
        </p:nvSpPr>
        <p:spPr>
          <a:xfrm>
            <a:off x="-53220" y="860097"/>
            <a:ext cx="3462807" cy="523220"/>
          </a:xfrm>
          <a:prstGeom prst="rect">
            <a:avLst/>
          </a:prstGeom>
        </p:spPr>
        <p:txBody>
          <a:bodyPr wrap="none">
            <a:spAutoFit/>
          </a:bodyPr>
          <a:lstStyle/>
          <a:p>
            <a:r>
              <a:rPr lang="en-US" altLang="zh-TW" sz="2800" b="1" i="1" dirty="0">
                <a:solidFill>
                  <a:srgbClr val="000000"/>
                </a:solidFill>
                <a:ea typeface="新細明體" panose="02020500000000000000" pitchFamily="18" charset="-120"/>
              </a:rPr>
              <a:t>Event Management</a:t>
            </a:r>
            <a:endParaRPr lang="zh-CN" altLang="en-US" sz="2800" b="1" i="1" dirty="0">
              <a:solidFill>
                <a:srgbClr val="000000"/>
              </a:solidFill>
            </a:endParaRPr>
          </a:p>
        </p:txBody>
      </p:sp>
      <p:sp>
        <p:nvSpPr>
          <p:cNvPr id="2" name="矩形 1"/>
          <p:cNvSpPr/>
          <p:nvPr/>
        </p:nvSpPr>
        <p:spPr>
          <a:xfrm>
            <a:off x="609600" y="2209800"/>
            <a:ext cx="8153400" cy="2862322"/>
          </a:xfrm>
          <a:prstGeom prst="rect">
            <a:avLst/>
          </a:prstGeom>
        </p:spPr>
        <p:txBody>
          <a:bodyPr wrap="square">
            <a:spAutoFit/>
          </a:bodyPr>
          <a:lstStyle/>
          <a:p>
            <a:pPr marL="285750" indent="-285750">
              <a:lnSpc>
                <a:spcPct val="200000"/>
              </a:lnSpc>
              <a:buFont typeface="Wingdings" panose="05000000000000000000" pitchFamily="2" charset="2"/>
              <a:buChar char="Ø"/>
            </a:pPr>
            <a:r>
              <a:rPr lang="en-US" altLang="zh-TW" dirty="0">
                <a:solidFill>
                  <a:srgbClr val="000000"/>
                </a:solidFill>
                <a:ea typeface="新細明體" panose="02020500000000000000" pitchFamily="18" charset="-120"/>
              </a:rPr>
              <a:t>Event management service defines interfaces for different group communication models.</a:t>
            </a:r>
          </a:p>
          <a:p>
            <a:pPr marL="285750" indent="-285750">
              <a:lnSpc>
                <a:spcPct val="200000"/>
              </a:lnSpc>
              <a:buFont typeface="Wingdings" panose="05000000000000000000" pitchFamily="2" charset="2"/>
              <a:buChar char="Ø"/>
            </a:pPr>
            <a:r>
              <a:rPr lang="en-US" altLang="zh-TW" dirty="0">
                <a:solidFill>
                  <a:srgbClr val="000000"/>
                </a:solidFill>
                <a:ea typeface="新細明體" panose="02020500000000000000" pitchFamily="18" charset="-120"/>
              </a:rPr>
              <a:t>Events are created by </a:t>
            </a:r>
            <a:r>
              <a:rPr lang="en-US" altLang="zh-TW" i="1" dirty="0">
                <a:solidFill>
                  <a:srgbClr val="000000"/>
                </a:solidFill>
                <a:ea typeface="新細明體" panose="02020500000000000000" pitchFamily="18" charset="-120"/>
              </a:rPr>
              <a:t>suppliers (producers</a:t>
            </a:r>
            <a:r>
              <a:rPr lang="en-US" altLang="zh-TW" dirty="0">
                <a:solidFill>
                  <a:srgbClr val="000000"/>
                </a:solidFill>
                <a:ea typeface="新細明體" panose="02020500000000000000" pitchFamily="18" charset="-120"/>
              </a:rPr>
              <a:t>) and communicated through an </a:t>
            </a:r>
            <a:r>
              <a:rPr lang="en-US" altLang="zh-TW" i="1" dirty="0">
                <a:solidFill>
                  <a:srgbClr val="000000"/>
                </a:solidFill>
                <a:ea typeface="新細明體" panose="02020500000000000000" pitchFamily="18" charset="-120"/>
              </a:rPr>
              <a:t>event channel</a:t>
            </a:r>
            <a:r>
              <a:rPr lang="en-US" altLang="zh-TW" dirty="0">
                <a:solidFill>
                  <a:srgbClr val="000000"/>
                </a:solidFill>
                <a:ea typeface="新細明體" panose="02020500000000000000" pitchFamily="18" charset="-120"/>
              </a:rPr>
              <a:t> to multiple </a:t>
            </a:r>
            <a:r>
              <a:rPr lang="en-US" altLang="zh-TW" i="1" dirty="0">
                <a:solidFill>
                  <a:srgbClr val="000000"/>
                </a:solidFill>
                <a:ea typeface="新細明體" panose="02020500000000000000" pitchFamily="18" charset="-120"/>
              </a:rPr>
              <a:t>consumers</a:t>
            </a:r>
            <a:r>
              <a:rPr lang="en-US" altLang="zh-TW" dirty="0">
                <a:solidFill>
                  <a:srgbClr val="000000"/>
                </a:solidFill>
                <a:ea typeface="新細明體" panose="02020500000000000000" pitchFamily="18" charset="-120"/>
              </a:rPr>
              <a:t>.</a:t>
            </a:r>
          </a:p>
          <a:p>
            <a:pPr marL="285750" indent="-285750">
              <a:lnSpc>
                <a:spcPct val="200000"/>
              </a:lnSpc>
              <a:buFont typeface="Wingdings" panose="05000000000000000000" pitchFamily="2" charset="2"/>
              <a:buChar char="Ø"/>
            </a:pPr>
            <a:r>
              <a:rPr lang="en-US" altLang="zh-TW" dirty="0">
                <a:solidFill>
                  <a:srgbClr val="000000"/>
                </a:solidFill>
                <a:ea typeface="新細明體" panose="02020500000000000000" pitchFamily="18" charset="-120"/>
              </a:rPr>
              <a:t>Service does not define a quality of service (left to implementers).</a:t>
            </a:r>
          </a:p>
        </p:txBody>
      </p:sp>
    </p:spTree>
    <p:extLst>
      <p:ext uri="{BB962C8B-B14F-4D97-AF65-F5344CB8AC3E}">
        <p14:creationId xmlns:p14="http://schemas.microsoft.com/office/powerpoint/2010/main" val="99254859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1"/>
          </p:nvPr>
        </p:nvSpPr>
        <p:spPr/>
        <p:txBody>
          <a:bodyPr/>
          <a:lstStyle/>
          <a:p>
            <a:fld id="{81527B9D-8B53-C542-B4A4-B7AE274C943D}" type="slidenum">
              <a:rPr lang="en-US" altLang="en-US" smtClean="0"/>
              <a:pPr/>
              <a:t>35</a:t>
            </a:fld>
            <a:endParaRPr lang="en-US" altLang="en-US"/>
          </a:p>
        </p:txBody>
      </p:sp>
      <p:sp>
        <p:nvSpPr>
          <p:cNvPr id="4" name="矩形 3"/>
          <p:cNvSpPr/>
          <p:nvPr/>
        </p:nvSpPr>
        <p:spPr>
          <a:xfrm>
            <a:off x="-53220" y="860097"/>
            <a:ext cx="2201244" cy="523220"/>
          </a:xfrm>
          <a:prstGeom prst="rect">
            <a:avLst/>
          </a:prstGeom>
        </p:spPr>
        <p:txBody>
          <a:bodyPr wrap="none">
            <a:spAutoFit/>
          </a:bodyPr>
          <a:lstStyle/>
          <a:p>
            <a:r>
              <a:rPr lang="en-US" altLang="zh-TW" sz="2800" b="1" i="1" dirty="0">
                <a:solidFill>
                  <a:srgbClr val="000000"/>
                </a:solidFill>
                <a:ea typeface="新細明體" panose="02020500000000000000" pitchFamily="18" charset="-120"/>
              </a:rPr>
              <a:t>Push Model</a:t>
            </a:r>
            <a:endParaRPr lang="zh-CN" altLang="en-US" sz="2800" b="1" i="1" dirty="0">
              <a:solidFill>
                <a:srgbClr val="000000"/>
              </a:solidFill>
            </a:endParaRPr>
          </a:p>
        </p:txBody>
      </p:sp>
      <p:sp>
        <p:nvSpPr>
          <p:cNvPr id="5" name="Rectangle 3"/>
          <p:cNvSpPr txBox="1">
            <a:spLocks noChangeArrowheads="1"/>
          </p:cNvSpPr>
          <p:nvPr/>
        </p:nvSpPr>
        <p:spPr>
          <a:xfrm>
            <a:off x="228600" y="1752600"/>
            <a:ext cx="8609013" cy="4191000"/>
          </a:xfrm>
          <a:prstGeom prst="rect">
            <a:avLst/>
          </a:prstGeom>
        </p:spPr>
        <p:txBody>
          <a:bodyPr/>
          <a:lstStyle>
            <a:lvl1pPr marL="342900" indent="-342900" algn="l" rtl="0" eaLnBrk="1" fontAlgn="base" hangingPunct="1">
              <a:spcBef>
                <a:spcPct val="20000"/>
              </a:spcBef>
              <a:spcAft>
                <a:spcPct val="0"/>
              </a:spcAft>
              <a:buClr>
                <a:schemeClr val="hlink"/>
              </a:buClr>
              <a:buFont typeface="Wingdings" charset="2"/>
              <a:buChar char="v"/>
              <a:defRPr sz="2800" b="1" kern="1200">
                <a:solidFill>
                  <a:schemeClr val="accent1"/>
                </a:solidFill>
                <a:latin typeface="+mn-lt"/>
                <a:ea typeface="+mn-ea"/>
                <a:cs typeface="+mn-cs"/>
              </a:defRPr>
            </a:lvl1pPr>
            <a:lvl2pPr marL="742950" indent="-285750" algn="l" rtl="0" eaLnBrk="1" fontAlgn="base" hangingPunct="1">
              <a:spcBef>
                <a:spcPct val="20000"/>
              </a:spcBef>
              <a:spcAft>
                <a:spcPct val="0"/>
              </a:spcAft>
              <a:buClr>
                <a:schemeClr val="accent1"/>
              </a:buClr>
              <a:buFont typeface="Wingdings" charset="2"/>
              <a:buChar char="§"/>
              <a:defRPr sz="2400" kern="1200">
                <a:solidFill>
                  <a:schemeClr val="tx1"/>
                </a:solidFill>
                <a:latin typeface="Arial" charset="0"/>
                <a:ea typeface="+mn-ea"/>
                <a:cs typeface="+mn-cs"/>
              </a:defRPr>
            </a:lvl2pPr>
            <a:lvl3pPr marL="1143000" indent="-228600" algn="l" rtl="0" eaLnBrk="1" fontAlgn="base" hangingPunct="1">
              <a:spcBef>
                <a:spcPct val="20000"/>
              </a:spcBef>
              <a:spcAft>
                <a:spcPct val="0"/>
              </a:spcAft>
              <a:buClr>
                <a:schemeClr val="tx1"/>
              </a:buClr>
              <a:buChar char="•"/>
              <a:defRPr sz="2200" kern="1200">
                <a:solidFill>
                  <a:schemeClr val="tx1"/>
                </a:solidFill>
                <a:latin typeface="Arial" charset="0"/>
                <a:ea typeface="+mn-ea"/>
                <a:cs typeface="+mn-cs"/>
              </a:defRPr>
            </a:lvl3pPr>
            <a:lvl4pPr marL="1600200" indent="-228600" algn="l" rtl="0" eaLnBrk="1" fontAlgn="base" hangingPunct="1">
              <a:spcBef>
                <a:spcPct val="20000"/>
              </a:spcBef>
              <a:spcAft>
                <a:spcPct val="0"/>
              </a:spcAft>
              <a:buChar char="–"/>
              <a:defRPr sz="2000" kern="1200">
                <a:solidFill>
                  <a:schemeClr val="tx1"/>
                </a:solidFill>
                <a:latin typeface="Arial" charset="0"/>
                <a:ea typeface="+mn-ea"/>
                <a:cs typeface="+mn-cs"/>
              </a:defRPr>
            </a:lvl4pPr>
            <a:lvl5pPr marL="2057400" indent="-228600" algn="l" rtl="0" eaLnBrk="1" fontAlgn="base" hangingPunct="1">
              <a:spcBef>
                <a:spcPct val="20000"/>
              </a:spcBef>
              <a:spcAft>
                <a:spcPct val="0"/>
              </a:spcAft>
              <a:buChar char="»"/>
              <a:defRPr sz="2000" kern="1200">
                <a:solidFill>
                  <a:schemeClr val="tx1"/>
                </a:solidFill>
                <a:latin typeface="Arial"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200000"/>
              </a:lnSpc>
              <a:buFont typeface="Wingdings" panose="05000000000000000000" pitchFamily="2" charset="2"/>
              <a:buChar char="Ø"/>
            </a:pPr>
            <a:r>
              <a:rPr lang="en-US" altLang="zh-TW" sz="1800" b="0" dirty="0" smtClean="0">
                <a:solidFill>
                  <a:srgbClr val="000000"/>
                </a:solidFill>
                <a:latin typeface="Arial" panose="020B0604020202020204" pitchFamily="34" charset="0"/>
                <a:ea typeface="新細明體" panose="02020500000000000000" pitchFamily="18" charset="-120"/>
                <a:cs typeface="Arial" panose="020B0604020202020204" pitchFamily="34" charset="0"/>
              </a:rPr>
              <a:t>Consumers register with the event channels through which the events the consumers are interested in can be communicated.</a:t>
            </a:r>
          </a:p>
          <a:p>
            <a:pPr>
              <a:lnSpc>
                <a:spcPct val="200000"/>
              </a:lnSpc>
              <a:spcBef>
                <a:spcPct val="53000"/>
              </a:spcBef>
              <a:buFont typeface="Wingdings" panose="05000000000000000000" pitchFamily="2" charset="2"/>
              <a:buChar char="Ø"/>
            </a:pPr>
            <a:r>
              <a:rPr lang="en-US" altLang="zh-TW" sz="1800" b="0" dirty="0" smtClean="0">
                <a:solidFill>
                  <a:srgbClr val="000000"/>
                </a:solidFill>
                <a:latin typeface="Arial" panose="020B0604020202020204" pitchFamily="34" charset="0"/>
                <a:ea typeface="新細明體" panose="02020500000000000000" pitchFamily="18" charset="-120"/>
                <a:cs typeface="Arial" panose="020B0604020202020204" pitchFamily="34" charset="0"/>
              </a:rPr>
              <a:t>Event producers create a new event by invoking a push operation from an event channel.</a:t>
            </a:r>
          </a:p>
          <a:p>
            <a:pPr>
              <a:lnSpc>
                <a:spcPct val="200000"/>
              </a:lnSpc>
              <a:spcBef>
                <a:spcPct val="53000"/>
              </a:spcBef>
              <a:buFont typeface="Wingdings" panose="05000000000000000000" pitchFamily="2" charset="2"/>
              <a:buChar char="Ø"/>
            </a:pPr>
            <a:r>
              <a:rPr lang="en-US" altLang="zh-TW" sz="1800" b="0" dirty="0" smtClean="0">
                <a:solidFill>
                  <a:srgbClr val="000000"/>
                </a:solidFill>
                <a:latin typeface="Arial" panose="020B0604020202020204" pitchFamily="34" charset="0"/>
                <a:ea typeface="新細明體" panose="02020500000000000000" pitchFamily="18" charset="-120"/>
                <a:cs typeface="Arial" panose="020B0604020202020204" pitchFamily="34" charset="0"/>
              </a:rPr>
              <a:t>Event channel notifies all registered consumers by invoking their push operations.</a:t>
            </a:r>
          </a:p>
        </p:txBody>
      </p:sp>
    </p:spTree>
    <p:extLst>
      <p:ext uri="{BB962C8B-B14F-4D97-AF65-F5344CB8AC3E}">
        <p14:creationId xmlns:p14="http://schemas.microsoft.com/office/powerpoint/2010/main" val="3297067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left)">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wipe(left)">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wipe(left)">
                                      <p:cBhvr>
                                        <p:cTn id="17"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autoUpdateAnimBg="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1"/>
          </p:nvPr>
        </p:nvSpPr>
        <p:spPr/>
        <p:txBody>
          <a:bodyPr/>
          <a:lstStyle/>
          <a:p>
            <a:fld id="{81527B9D-8B53-C542-B4A4-B7AE274C943D}" type="slidenum">
              <a:rPr lang="en-US" altLang="en-US" smtClean="0"/>
              <a:pPr/>
              <a:t>36</a:t>
            </a:fld>
            <a:endParaRPr lang="en-US" altLang="en-US"/>
          </a:p>
        </p:txBody>
      </p:sp>
      <p:sp>
        <p:nvSpPr>
          <p:cNvPr id="4" name="矩形 3"/>
          <p:cNvSpPr/>
          <p:nvPr/>
        </p:nvSpPr>
        <p:spPr>
          <a:xfrm>
            <a:off x="-53220" y="860097"/>
            <a:ext cx="4019049" cy="523220"/>
          </a:xfrm>
          <a:prstGeom prst="rect">
            <a:avLst/>
          </a:prstGeom>
        </p:spPr>
        <p:txBody>
          <a:bodyPr wrap="none">
            <a:spAutoFit/>
          </a:bodyPr>
          <a:lstStyle/>
          <a:p>
            <a:r>
              <a:rPr lang="en-US" altLang="zh-TW" sz="2800" b="1" i="1" dirty="0">
                <a:solidFill>
                  <a:srgbClr val="000000"/>
                </a:solidFill>
                <a:ea typeface="新細明體" panose="02020500000000000000" pitchFamily="18" charset="-120"/>
              </a:rPr>
              <a:t>Push Model (Example)</a:t>
            </a:r>
            <a:endParaRPr lang="zh-CN" altLang="en-US" sz="2800" b="1" i="1" dirty="0">
              <a:solidFill>
                <a:srgbClr val="000000"/>
              </a:solidFill>
            </a:endParaRPr>
          </a:p>
        </p:txBody>
      </p:sp>
      <p:grpSp>
        <p:nvGrpSpPr>
          <p:cNvPr id="6" name="Group 3"/>
          <p:cNvGrpSpPr>
            <a:grpSpLocks/>
          </p:cNvGrpSpPr>
          <p:nvPr/>
        </p:nvGrpSpPr>
        <p:grpSpPr bwMode="auto">
          <a:xfrm>
            <a:off x="678656" y="1583833"/>
            <a:ext cx="7634287" cy="4724400"/>
            <a:chOff x="707" y="1108"/>
            <a:chExt cx="4809" cy="2976"/>
          </a:xfrm>
        </p:grpSpPr>
        <p:sp>
          <p:nvSpPr>
            <p:cNvPr id="7" name="Rectangle 4"/>
            <p:cNvSpPr>
              <a:spLocks noChangeArrowheads="1"/>
            </p:cNvSpPr>
            <p:nvPr/>
          </p:nvSpPr>
          <p:spPr bwMode="auto">
            <a:xfrm>
              <a:off x="782" y="2020"/>
              <a:ext cx="1000" cy="1048"/>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en-US" altLang="zh-CN" sz="2000">
                <a:solidFill>
                  <a:srgbClr val="000000"/>
                </a:solidFill>
              </a:endParaRPr>
            </a:p>
          </p:txBody>
        </p:sp>
        <p:sp>
          <p:nvSpPr>
            <p:cNvPr id="8" name="Rectangle 5"/>
            <p:cNvSpPr>
              <a:spLocks noChangeArrowheads="1"/>
            </p:cNvSpPr>
            <p:nvPr/>
          </p:nvSpPr>
          <p:spPr bwMode="auto">
            <a:xfrm>
              <a:off x="1996" y="2020"/>
              <a:ext cx="1000" cy="1048"/>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en-US" altLang="zh-CN" sz="2000">
                <a:solidFill>
                  <a:srgbClr val="000000"/>
                </a:solidFill>
              </a:endParaRPr>
            </a:p>
          </p:txBody>
        </p:sp>
        <p:sp>
          <p:nvSpPr>
            <p:cNvPr id="9" name="Rectangle 6"/>
            <p:cNvSpPr>
              <a:spLocks noChangeArrowheads="1"/>
            </p:cNvSpPr>
            <p:nvPr/>
          </p:nvSpPr>
          <p:spPr bwMode="auto">
            <a:xfrm>
              <a:off x="3188" y="2020"/>
              <a:ext cx="1000" cy="1048"/>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en-US" altLang="zh-CN" sz="2000">
                <a:solidFill>
                  <a:srgbClr val="000000"/>
                </a:solidFill>
              </a:endParaRPr>
            </a:p>
          </p:txBody>
        </p:sp>
        <p:sp>
          <p:nvSpPr>
            <p:cNvPr id="10" name="Rectangle 7"/>
            <p:cNvSpPr>
              <a:spLocks noChangeArrowheads="1"/>
            </p:cNvSpPr>
            <p:nvPr/>
          </p:nvSpPr>
          <p:spPr bwMode="auto">
            <a:xfrm>
              <a:off x="4367" y="2020"/>
              <a:ext cx="1000" cy="1048"/>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en-US" altLang="zh-CN" sz="2000">
                <a:solidFill>
                  <a:srgbClr val="000000"/>
                </a:solidFill>
              </a:endParaRPr>
            </a:p>
          </p:txBody>
        </p:sp>
        <p:sp>
          <p:nvSpPr>
            <p:cNvPr id="11" name="AutoShape 8"/>
            <p:cNvSpPr>
              <a:spLocks noChangeArrowheads="1"/>
            </p:cNvSpPr>
            <p:nvPr/>
          </p:nvSpPr>
          <p:spPr bwMode="auto">
            <a:xfrm>
              <a:off x="724" y="1108"/>
              <a:ext cx="1144" cy="553"/>
            </a:xfrm>
            <a:prstGeom prst="wedgeRoundRectCallout">
              <a:avLst>
                <a:gd name="adj1" fmla="val -23963"/>
                <a:gd name="adj2" fmla="val 66667"/>
                <a:gd name="adj3" fmla="val 16667"/>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en-US" altLang="zh-CN" sz="2000">
                <a:solidFill>
                  <a:srgbClr val="000000"/>
                </a:solidFill>
              </a:endParaRPr>
            </a:p>
          </p:txBody>
        </p:sp>
        <p:sp>
          <p:nvSpPr>
            <p:cNvPr id="12" name="Rectangle 9"/>
            <p:cNvSpPr>
              <a:spLocks noChangeArrowheads="1"/>
            </p:cNvSpPr>
            <p:nvPr/>
          </p:nvSpPr>
          <p:spPr bwMode="auto">
            <a:xfrm>
              <a:off x="707" y="1139"/>
              <a:ext cx="1264" cy="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488" tIns="44450" rIns="90488" bIns="44450">
              <a:spAutoFit/>
            </a:bodyPr>
            <a:lstStyle>
              <a:lvl1pPr defTabSz="879475">
                <a:defRPr sz="2400">
                  <a:solidFill>
                    <a:schemeClr val="tx1"/>
                  </a:solidFill>
                  <a:latin typeface="Times New Roman" panose="02020603050405020304" pitchFamily="18" charset="0"/>
                  <a:ea typeface="宋体" panose="02010600030101010101" pitchFamily="2" charset="-122"/>
                </a:defRPr>
              </a:lvl1pPr>
              <a:lvl2pPr marL="742950" indent="-285750" defTabSz="879475">
                <a:defRPr sz="2400">
                  <a:solidFill>
                    <a:schemeClr val="tx1"/>
                  </a:solidFill>
                  <a:latin typeface="Times New Roman" panose="02020603050405020304" pitchFamily="18" charset="0"/>
                  <a:ea typeface="宋体" panose="02010600030101010101" pitchFamily="2" charset="-122"/>
                </a:defRPr>
              </a:lvl2pPr>
              <a:lvl3pPr marL="1143000" indent="-228600" defTabSz="879475">
                <a:defRPr sz="2400">
                  <a:solidFill>
                    <a:schemeClr val="tx1"/>
                  </a:solidFill>
                  <a:latin typeface="Times New Roman" panose="02020603050405020304" pitchFamily="18" charset="0"/>
                  <a:ea typeface="宋体" panose="02010600030101010101" pitchFamily="2" charset="-122"/>
                </a:defRPr>
              </a:lvl3pPr>
              <a:lvl4pPr marL="1600200" indent="-228600" defTabSz="879475">
                <a:defRPr sz="2400">
                  <a:solidFill>
                    <a:schemeClr val="tx1"/>
                  </a:solidFill>
                  <a:latin typeface="Times New Roman" panose="02020603050405020304" pitchFamily="18" charset="0"/>
                  <a:ea typeface="宋体" panose="02010600030101010101" pitchFamily="2" charset="-122"/>
                </a:defRPr>
              </a:lvl4pPr>
              <a:lvl5pPr marL="2057400" indent="-228600" defTabSz="879475">
                <a:defRPr sz="2400">
                  <a:solidFill>
                    <a:schemeClr val="tx1"/>
                  </a:solidFill>
                  <a:latin typeface="Times New Roman" panose="02020603050405020304" pitchFamily="18" charset="0"/>
                  <a:ea typeface="宋体" panose="02010600030101010101" pitchFamily="2" charset="-122"/>
                </a:defRPr>
              </a:lvl5pPr>
              <a:lvl6pPr marL="2514600" indent="-228600" defTabSz="879475"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defTabSz="879475"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defTabSz="879475"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defTabSz="879475"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spcBef>
                  <a:spcPct val="20000"/>
                </a:spcBef>
              </a:pPr>
              <a:r>
                <a:rPr lang="en-US" altLang="zh-TW" sz="2000">
                  <a:solidFill>
                    <a:srgbClr val="000000"/>
                  </a:solidFill>
                  <a:latin typeface="Arial" panose="020B0604020202020204" pitchFamily="34" charset="0"/>
                  <a:ea typeface="新細明體" panose="02020500000000000000" pitchFamily="18" charset="-120"/>
                </a:rPr>
                <a:t>Share value updated</a:t>
              </a:r>
            </a:p>
          </p:txBody>
        </p:sp>
        <p:sp>
          <p:nvSpPr>
            <p:cNvPr id="13" name="Rectangle 10"/>
            <p:cNvSpPr>
              <a:spLocks noChangeArrowheads="1"/>
            </p:cNvSpPr>
            <p:nvPr/>
          </p:nvSpPr>
          <p:spPr bwMode="auto">
            <a:xfrm>
              <a:off x="832" y="2358"/>
              <a:ext cx="77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marL="330200" indent="-330200" defTabSz="879475">
                <a:defRPr sz="2400">
                  <a:solidFill>
                    <a:schemeClr val="tx1"/>
                  </a:solidFill>
                  <a:latin typeface="Times New Roman" panose="02020603050405020304" pitchFamily="18" charset="0"/>
                  <a:ea typeface="宋体" panose="02010600030101010101" pitchFamily="2" charset="-122"/>
                </a:defRPr>
              </a:lvl1pPr>
              <a:lvl2pPr marL="742950" indent="-285750" defTabSz="879475">
                <a:defRPr sz="2400">
                  <a:solidFill>
                    <a:schemeClr val="tx1"/>
                  </a:solidFill>
                  <a:latin typeface="Times New Roman" panose="02020603050405020304" pitchFamily="18" charset="0"/>
                  <a:ea typeface="宋体" panose="02010600030101010101" pitchFamily="2" charset="-122"/>
                </a:defRPr>
              </a:lvl2pPr>
              <a:lvl3pPr marL="1143000" indent="-228600" defTabSz="879475">
                <a:defRPr sz="2400">
                  <a:solidFill>
                    <a:schemeClr val="tx1"/>
                  </a:solidFill>
                  <a:latin typeface="Times New Roman" panose="02020603050405020304" pitchFamily="18" charset="0"/>
                  <a:ea typeface="宋体" panose="02010600030101010101" pitchFamily="2" charset="-122"/>
                </a:defRPr>
              </a:lvl3pPr>
              <a:lvl4pPr marL="1600200" indent="-228600" defTabSz="879475">
                <a:defRPr sz="2400">
                  <a:solidFill>
                    <a:schemeClr val="tx1"/>
                  </a:solidFill>
                  <a:latin typeface="Times New Roman" panose="02020603050405020304" pitchFamily="18" charset="0"/>
                  <a:ea typeface="宋体" panose="02010600030101010101" pitchFamily="2" charset="-122"/>
                </a:defRPr>
              </a:lvl4pPr>
              <a:lvl5pPr marL="2057400" indent="-228600" defTabSz="879475">
                <a:defRPr sz="2400">
                  <a:solidFill>
                    <a:schemeClr val="tx1"/>
                  </a:solidFill>
                  <a:latin typeface="Times New Roman" panose="02020603050405020304" pitchFamily="18" charset="0"/>
                  <a:ea typeface="宋体" panose="02010600030101010101" pitchFamily="2" charset="-122"/>
                </a:defRPr>
              </a:lvl5pPr>
              <a:lvl6pPr marL="2514600" indent="-228600" defTabSz="879475"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defTabSz="879475"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defTabSz="879475"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defTabSz="879475"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spcBef>
                  <a:spcPct val="20000"/>
                </a:spcBef>
              </a:pPr>
              <a:r>
                <a:rPr lang="en-US" altLang="zh-TW" sz="2000">
                  <a:solidFill>
                    <a:srgbClr val="000000"/>
                  </a:solidFill>
                  <a:latin typeface="Arial" panose="020B0604020202020204" pitchFamily="34" charset="0"/>
                  <a:ea typeface="新細明體" panose="02020500000000000000" pitchFamily="18" charset="-120"/>
                </a:rPr>
                <a:t>Producer</a:t>
              </a:r>
            </a:p>
          </p:txBody>
        </p:sp>
        <p:sp>
          <p:nvSpPr>
            <p:cNvPr id="14" name="Rectangle 11"/>
            <p:cNvSpPr>
              <a:spLocks noChangeArrowheads="1"/>
            </p:cNvSpPr>
            <p:nvPr/>
          </p:nvSpPr>
          <p:spPr bwMode="auto">
            <a:xfrm>
              <a:off x="2032" y="2243"/>
              <a:ext cx="928" cy="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488" tIns="44450" rIns="90488" bIns="44450">
              <a:spAutoFit/>
            </a:bodyPr>
            <a:lstStyle>
              <a:lvl1pPr defTabSz="879475">
                <a:defRPr sz="2400">
                  <a:solidFill>
                    <a:schemeClr val="tx1"/>
                  </a:solidFill>
                  <a:latin typeface="Times New Roman" panose="02020603050405020304" pitchFamily="18" charset="0"/>
                  <a:ea typeface="宋体" panose="02010600030101010101" pitchFamily="2" charset="-122"/>
                </a:defRPr>
              </a:lvl1pPr>
              <a:lvl2pPr marL="742950" indent="-285750" defTabSz="879475">
                <a:defRPr sz="2400">
                  <a:solidFill>
                    <a:schemeClr val="tx1"/>
                  </a:solidFill>
                  <a:latin typeface="Times New Roman" panose="02020603050405020304" pitchFamily="18" charset="0"/>
                  <a:ea typeface="宋体" panose="02010600030101010101" pitchFamily="2" charset="-122"/>
                </a:defRPr>
              </a:lvl2pPr>
              <a:lvl3pPr marL="1143000" indent="-228600" defTabSz="879475">
                <a:defRPr sz="2400">
                  <a:solidFill>
                    <a:schemeClr val="tx1"/>
                  </a:solidFill>
                  <a:latin typeface="Times New Roman" panose="02020603050405020304" pitchFamily="18" charset="0"/>
                  <a:ea typeface="宋体" panose="02010600030101010101" pitchFamily="2" charset="-122"/>
                </a:defRPr>
              </a:lvl3pPr>
              <a:lvl4pPr marL="1600200" indent="-228600" defTabSz="879475">
                <a:defRPr sz="2400">
                  <a:solidFill>
                    <a:schemeClr val="tx1"/>
                  </a:solidFill>
                  <a:latin typeface="Times New Roman" panose="02020603050405020304" pitchFamily="18" charset="0"/>
                  <a:ea typeface="宋体" panose="02010600030101010101" pitchFamily="2" charset="-122"/>
                </a:defRPr>
              </a:lvl4pPr>
              <a:lvl5pPr marL="2057400" indent="-228600" defTabSz="879475">
                <a:defRPr sz="2400">
                  <a:solidFill>
                    <a:schemeClr val="tx1"/>
                  </a:solidFill>
                  <a:latin typeface="Times New Roman" panose="02020603050405020304" pitchFamily="18" charset="0"/>
                  <a:ea typeface="宋体" panose="02010600030101010101" pitchFamily="2" charset="-122"/>
                </a:defRPr>
              </a:lvl5pPr>
              <a:lvl6pPr marL="2514600" indent="-228600" defTabSz="879475"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defTabSz="879475"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defTabSz="879475"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defTabSz="879475"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spcBef>
                  <a:spcPct val="20000"/>
                </a:spcBef>
              </a:pPr>
              <a:r>
                <a:rPr lang="en-US" altLang="zh-TW" sz="2000">
                  <a:solidFill>
                    <a:srgbClr val="000000"/>
                  </a:solidFill>
                  <a:latin typeface="Arial" panose="020B0604020202020204" pitchFamily="34" charset="0"/>
                  <a:ea typeface="新細明體" panose="02020500000000000000" pitchFamily="18" charset="-120"/>
                </a:rPr>
                <a:t>Event Channel</a:t>
              </a:r>
            </a:p>
          </p:txBody>
        </p:sp>
        <p:sp>
          <p:nvSpPr>
            <p:cNvPr id="15" name="AutoShape 12"/>
            <p:cNvSpPr>
              <a:spLocks noChangeArrowheads="1"/>
            </p:cNvSpPr>
            <p:nvPr/>
          </p:nvSpPr>
          <p:spPr bwMode="auto">
            <a:xfrm>
              <a:off x="3076" y="1156"/>
              <a:ext cx="1144" cy="553"/>
            </a:xfrm>
            <a:prstGeom prst="wedgeRoundRectCallout">
              <a:avLst>
                <a:gd name="adj1" fmla="val -23963"/>
                <a:gd name="adj2" fmla="val 66667"/>
                <a:gd name="adj3" fmla="val 16667"/>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en-US" altLang="zh-CN" sz="2000">
                <a:solidFill>
                  <a:srgbClr val="000000"/>
                </a:solidFill>
              </a:endParaRPr>
            </a:p>
          </p:txBody>
        </p:sp>
        <p:sp>
          <p:nvSpPr>
            <p:cNvPr id="16" name="Rectangle 13"/>
            <p:cNvSpPr>
              <a:spLocks noChangeArrowheads="1"/>
            </p:cNvSpPr>
            <p:nvPr/>
          </p:nvSpPr>
          <p:spPr bwMode="auto">
            <a:xfrm>
              <a:off x="3165" y="1187"/>
              <a:ext cx="966" cy="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488" tIns="44450" rIns="90488" bIns="44450">
              <a:spAutoFit/>
            </a:bodyPr>
            <a:lstStyle>
              <a:lvl1pPr defTabSz="879475">
                <a:defRPr sz="2400">
                  <a:solidFill>
                    <a:schemeClr val="tx1"/>
                  </a:solidFill>
                  <a:latin typeface="Times New Roman" panose="02020603050405020304" pitchFamily="18" charset="0"/>
                  <a:ea typeface="宋体" panose="02010600030101010101" pitchFamily="2" charset="-122"/>
                </a:defRPr>
              </a:lvl1pPr>
              <a:lvl2pPr marL="742950" indent="-285750" defTabSz="879475">
                <a:defRPr sz="2400">
                  <a:solidFill>
                    <a:schemeClr val="tx1"/>
                  </a:solidFill>
                  <a:latin typeface="Times New Roman" panose="02020603050405020304" pitchFamily="18" charset="0"/>
                  <a:ea typeface="宋体" panose="02010600030101010101" pitchFamily="2" charset="-122"/>
                </a:defRPr>
              </a:lvl2pPr>
              <a:lvl3pPr marL="1143000" indent="-228600" defTabSz="879475">
                <a:defRPr sz="2400">
                  <a:solidFill>
                    <a:schemeClr val="tx1"/>
                  </a:solidFill>
                  <a:latin typeface="Times New Roman" panose="02020603050405020304" pitchFamily="18" charset="0"/>
                  <a:ea typeface="宋体" panose="02010600030101010101" pitchFamily="2" charset="-122"/>
                </a:defRPr>
              </a:lvl3pPr>
              <a:lvl4pPr marL="1600200" indent="-228600" defTabSz="879475">
                <a:defRPr sz="2400">
                  <a:solidFill>
                    <a:schemeClr val="tx1"/>
                  </a:solidFill>
                  <a:latin typeface="Times New Roman" panose="02020603050405020304" pitchFamily="18" charset="0"/>
                  <a:ea typeface="宋体" panose="02010600030101010101" pitchFamily="2" charset="-122"/>
                </a:defRPr>
              </a:lvl4pPr>
              <a:lvl5pPr marL="2057400" indent="-228600" defTabSz="879475">
                <a:defRPr sz="2400">
                  <a:solidFill>
                    <a:schemeClr val="tx1"/>
                  </a:solidFill>
                  <a:latin typeface="Times New Roman" panose="02020603050405020304" pitchFamily="18" charset="0"/>
                  <a:ea typeface="宋体" panose="02010600030101010101" pitchFamily="2" charset="-122"/>
                </a:defRPr>
              </a:lvl5pPr>
              <a:lvl6pPr marL="2514600" indent="-228600" defTabSz="879475"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defTabSz="879475"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defTabSz="879475"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defTabSz="879475"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spcBef>
                  <a:spcPct val="20000"/>
                </a:spcBef>
              </a:pPr>
              <a:r>
                <a:rPr lang="en-US" altLang="zh-TW" sz="2000">
                  <a:solidFill>
                    <a:srgbClr val="000000"/>
                  </a:solidFill>
                  <a:latin typeface="Arial" panose="020B0604020202020204" pitchFamily="34" charset="0"/>
                  <a:ea typeface="新細明體" panose="02020500000000000000" pitchFamily="18" charset="-120"/>
                </a:rPr>
                <a:t>Redisplay chart</a:t>
              </a:r>
            </a:p>
          </p:txBody>
        </p:sp>
        <p:sp>
          <p:nvSpPr>
            <p:cNvPr id="17" name="AutoShape 14"/>
            <p:cNvSpPr>
              <a:spLocks noChangeArrowheads="1"/>
            </p:cNvSpPr>
            <p:nvPr/>
          </p:nvSpPr>
          <p:spPr bwMode="auto">
            <a:xfrm>
              <a:off x="4372" y="1156"/>
              <a:ext cx="1144" cy="553"/>
            </a:xfrm>
            <a:prstGeom prst="wedgeRoundRectCallout">
              <a:avLst>
                <a:gd name="adj1" fmla="val -23963"/>
                <a:gd name="adj2" fmla="val 66667"/>
                <a:gd name="adj3" fmla="val 16667"/>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en-US" altLang="zh-CN" sz="2000">
                <a:solidFill>
                  <a:srgbClr val="000000"/>
                </a:solidFill>
              </a:endParaRPr>
            </a:p>
          </p:txBody>
        </p:sp>
        <p:sp>
          <p:nvSpPr>
            <p:cNvPr id="18" name="Rectangle 15"/>
            <p:cNvSpPr>
              <a:spLocks noChangeArrowheads="1"/>
            </p:cNvSpPr>
            <p:nvPr/>
          </p:nvSpPr>
          <p:spPr bwMode="auto">
            <a:xfrm>
              <a:off x="4461" y="1187"/>
              <a:ext cx="966" cy="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488" tIns="44450" rIns="90488" bIns="44450">
              <a:spAutoFit/>
            </a:bodyPr>
            <a:lstStyle>
              <a:lvl1pPr defTabSz="879475">
                <a:defRPr sz="2400">
                  <a:solidFill>
                    <a:schemeClr val="tx1"/>
                  </a:solidFill>
                  <a:latin typeface="Times New Roman" panose="02020603050405020304" pitchFamily="18" charset="0"/>
                  <a:ea typeface="宋体" panose="02010600030101010101" pitchFamily="2" charset="-122"/>
                </a:defRPr>
              </a:lvl1pPr>
              <a:lvl2pPr marL="742950" indent="-285750" defTabSz="879475">
                <a:defRPr sz="2400">
                  <a:solidFill>
                    <a:schemeClr val="tx1"/>
                  </a:solidFill>
                  <a:latin typeface="Times New Roman" panose="02020603050405020304" pitchFamily="18" charset="0"/>
                  <a:ea typeface="宋体" panose="02010600030101010101" pitchFamily="2" charset="-122"/>
                </a:defRPr>
              </a:lvl2pPr>
              <a:lvl3pPr marL="1143000" indent="-228600" defTabSz="879475">
                <a:defRPr sz="2400">
                  <a:solidFill>
                    <a:schemeClr val="tx1"/>
                  </a:solidFill>
                  <a:latin typeface="Times New Roman" panose="02020603050405020304" pitchFamily="18" charset="0"/>
                  <a:ea typeface="宋体" panose="02010600030101010101" pitchFamily="2" charset="-122"/>
                </a:defRPr>
              </a:lvl3pPr>
              <a:lvl4pPr marL="1600200" indent="-228600" defTabSz="879475">
                <a:defRPr sz="2400">
                  <a:solidFill>
                    <a:schemeClr val="tx1"/>
                  </a:solidFill>
                  <a:latin typeface="Times New Roman" panose="02020603050405020304" pitchFamily="18" charset="0"/>
                  <a:ea typeface="宋体" panose="02010600030101010101" pitchFamily="2" charset="-122"/>
                </a:defRPr>
              </a:lvl4pPr>
              <a:lvl5pPr marL="2057400" indent="-228600" defTabSz="879475">
                <a:defRPr sz="2400">
                  <a:solidFill>
                    <a:schemeClr val="tx1"/>
                  </a:solidFill>
                  <a:latin typeface="Times New Roman" panose="02020603050405020304" pitchFamily="18" charset="0"/>
                  <a:ea typeface="宋体" panose="02010600030101010101" pitchFamily="2" charset="-122"/>
                </a:defRPr>
              </a:lvl5pPr>
              <a:lvl6pPr marL="2514600" indent="-228600" defTabSz="879475"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defTabSz="879475"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defTabSz="879475"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defTabSz="879475"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spcBef>
                  <a:spcPct val="20000"/>
                </a:spcBef>
              </a:pPr>
              <a:r>
                <a:rPr lang="en-US" altLang="zh-TW" sz="2000">
                  <a:solidFill>
                    <a:srgbClr val="000000"/>
                  </a:solidFill>
                  <a:latin typeface="Arial" panose="020B0604020202020204" pitchFamily="34" charset="0"/>
                  <a:ea typeface="新細明體" panose="02020500000000000000" pitchFamily="18" charset="-120"/>
                </a:rPr>
                <a:t>Redisplay table</a:t>
              </a:r>
            </a:p>
          </p:txBody>
        </p:sp>
        <p:sp>
          <p:nvSpPr>
            <p:cNvPr id="19" name="Rectangle 16"/>
            <p:cNvSpPr>
              <a:spLocks noChangeArrowheads="1"/>
            </p:cNvSpPr>
            <p:nvPr/>
          </p:nvSpPr>
          <p:spPr bwMode="auto">
            <a:xfrm>
              <a:off x="3184" y="2358"/>
              <a:ext cx="86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marL="330200" indent="-330200" defTabSz="879475">
                <a:defRPr sz="2400">
                  <a:solidFill>
                    <a:schemeClr val="tx1"/>
                  </a:solidFill>
                  <a:latin typeface="Times New Roman" panose="02020603050405020304" pitchFamily="18" charset="0"/>
                  <a:ea typeface="宋体" panose="02010600030101010101" pitchFamily="2" charset="-122"/>
                </a:defRPr>
              </a:lvl1pPr>
              <a:lvl2pPr marL="742950" indent="-285750" defTabSz="879475">
                <a:defRPr sz="2400">
                  <a:solidFill>
                    <a:schemeClr val="tx1"/>
                  </a:solidFill>
                  <a:latin typeface="Times New Roman" panose="02020603050405020304" pitchFamily="18" charset="0"/>
                  <a:ea typeface="宋体" panose="02010600030101010101" pitchFamily="2" charset="-122"/>
                </a:defRPr>
              </a:lvl2pPr>
              <a:lvl3pPr marL="1143000" indent="-228600" defTabSz="879475">
                <a:defRPr sz="2400">
                  <a:solidFill>
                    <a:schemeClr val="tx1"/>
                  </a:solidFill>
                  <a:latin typeface="Times New Roman" panose="02020603050405020304" pitchFamily="18" charset="0"/>
                  <a:ea typeface="宋体" panose="02010600030101010101" pitchFamily="2" charset="-122"/>
                </a:defRPr>
              </a:lvl3pPr>
              <a:lvl4pPr marL="1600200" indent="-228600" defTabSz="879475">
                <a:defRPr sz="2400">
                  <a:solidFill>
                    <a:schemeClr val="tx1"/>
                  </a:solidFill>
                  <a:latin typeface="Times New Roman" panose="02020603050405020304" pitchFamily="18" charset="0"/>
                  <a:ea typeface="宋体" panose="02010600030101010101" pitchFamily="2" charset="-122"/>
                </a:defRPr>
              </a:lvl4pPr>
              <a:lvl5pPr marL="2057400" indent="-228600" defTabSz="879475">
                <a:defRPr sz="2400">
                  <a:solidFill>
                    <a:schemeClr val="tx1"/>
                  </a:solidFill>
                  <a:latin typeface="Times New Roman" panose="02020603050405020304" pitchFamily="18" charset="0"/>
                  <a:ea typeface="宋体" panose="02010600030101010101" pitchFamily="2" charset="-122"/>
                </a:defRPr>
              </a:lvl5pPr>
              <a:lvl6pPr marL="2514600" indent="-228600" defTabSz="879475"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defTabSz="879475"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defTabSz="879475"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defTabSz="879475"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spcBef>
                  <a:spcPct val="20000"/>
                </a:spcBef>
              </a:pPr>
              <a:r>
                <a:rPr lang="en-US" altLang="zh-TW" sz="2000">
                  <a:solidFill>
                    <a:srgbClr val="000000"/>
                  </a:solidFill>
                  <a:latin typeface="Arial" panose="020B0604020202020204" pitchFamily="34" charset="0"/>
                  <a:ea typeface="新細明體" panose="02020500000000000000" pitchFamily="18" charset="-120"/>
                </a:rPr>
                <a:t>Consumer</a:t>
              </a:r>
            </a:p>
          </p:txBody>
        </p:sp>
        <p:sp>
          <p:nvSpPr>
            <p:cNvPr id="20" name="Rectangle 17"/>
            <p:cNvSpPr>
              <a:spLocks noChangeArrowheads="1"/>
            </p:cNvSpPr>
            <p:nvPr/>
          </p:nvSpPr>
          <p:spPr bwMode="auto">
            <a:xfrm>
              <a:off x="4363" y="2358"/>
              <a:ext cx="86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marL="330200" indent="-330200" defTabSz="879475">
                <a:defRPr sz="2400">
                  <a:solidFill>
                    <a:schemeClr val="tx1"/>
                  </a:solidFill>
                  <a:latin typeface="Times New Roman" panose="02020603050405020304" pitchFamily="18" charset="0"/>
                  <a:ea typeface="宋体" panose="02010600030101010101" pitchFamily="2" charset="-122"/>
                </a:defRPr>
              </a:lvl1pPr>
              <a:lvl2pPr marL="742950" indent="-285750" defTabSz="879475">
                <a:defRPr sz="2400">
                  <a:solidFill>
                    <a:schemeClr val="tx1"/>
                  </a:solidFill>
                  <a:latin typeface="Times New Roman" panose="02020603050405020304" pitchFamily="18" charset="0"/>
                  <a:ea typeface="宋体" panose="02010600030101010101" pitchFamily="2" charset="-122"/>
                </a:defRPr>
              </a:lvl2pPr>
              <a:lvl3pPr marL="1143000" indent="-228600" defTabSz="879475">
                <a:defRPr sz="2400">
                  <a:solidFill>
                    <a:schemeClr val="tx1"/>
                  </a:solidFill>
                  <a:latin typeface="Times New Roman" panose="02020603050405020304" pitchFamily="18" charset="0"/>
                  <a:ea typeface="宋体" panose="02010600030101010101" pitchFamily="2" charset="-122"/>
                </a:defRPr>
              </a:lvl3pPr>
              <a:lvl4pPr marL="1600200" indent="-228600" defTabSz="879475">
                <a:defRPr sz="2400">
                  <a:solidFill>
                    <a:schemeClr val="tx1"/>
                  </a:solidFill>
                  <a:latin typeface="Times New Roman" panose="02020603050405020304" pitchFamily="18" charset="0"/>
                  <a:ea typeface="宋体" panose="02010600030101010101" pitchFamily="2" charset="-122"/>
                </a:defRPr>
              </a:lvl4pPr>
              <a:lvl5pPr marL="2057400" indent="-228600" defTabSz="879475">
                <a:defRPr sz="2400">
                  <a:solidFill>
                    <a:schemeClr val="tx1"/>
                  </a:solidFill>
                  <a:latin typeface="Times New Roman" panose="02020603050405020304" pitchFamily="18" charset="0"/>
                  <a:ea typeface="宋体" panose="02010600030101010101" pitchFamily="2" charset="-122"/>
                </a:defRPr>
              </a:lvl5pPr>
              <a:lvl6pPr marL="2514600" indent="-228600" defTabSz="879475"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defTabSz="879475"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defTabSz="879475"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defTabSz="879475"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spcBef>
                  <a:spcPct val="20000"/>
                </a:spcBef>
              </a:pPr>
              <a:r>
                <a:rPr lang="en-US" altLang="zh-TW" sz="2000">
                  <a:solidFill>
                    <a:srgbClr val="000000"/>
                  </a:solidFill>
                  <a:latin typeface="Arial" panose="020B0604020202020204" pitchFamily="34" charset="0"/>
                  <a:ea typeface="新細明體" panose="02020500000000000000" pitchFamily="18" charset="-120"/>
                </a:rPr>
                <a:t>Consumer</a:t>
              </a:r>
            </a:p>
          </p:txBody>
        </p:sp>
        <p:sp>
          <p:nvSpPr>
            <p:cNvPr id="21" name="Line 18"/>
            <p:cNvSpPr>
              <a:spLocks noChangeShapeType="1"/>
            </p:cNvSpPr>
            <p:nvPr/>
          </p:nvSpPr>
          <p:spPr bwMode="auto">
            <a:xfrm>
              <a:off x="1252" y="3076"/>
              <a:ext cx="568" cy="52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2000">
                <a:solidFill>
                  <a:srgbClr val="000000"/>
                </a:solidFill>
              </a:endParaRPr>
            </a:p>
          </p:txBody>
        </p:sp>
        <p:sp>
          <p:nvSpPr>
            <p:cNvPr id="22" name="Line 19"/>
            <p:cNvSpPr>
              <a:spLocks noChangeShapeType="1"/>
            </p:cNvSpPr>
            <p:nvPr/>
          </p:nvSpPr>
          <p:spPr bwMode="auto">
            <a:xfrm flipV="1">
              <a:off x="1828" y="3068"/>
              <a:ext cx="616" cy="536"/>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sz="2000">
                <a:solidFill>
                  <a:srgbClr val="000000"/>
                </a:solidFill>
              </a:endParaRPr>
            </a:p>
          </p:txBody>
        </p:sp>
        <p:sp>
          <p:nvSpPr>
            <p:cNvPr id="23" name="Line 20"/>
            <p:cNvSpPr>
              <a:spLocks noChangeShapeType="1"/>
            </p:cNvSpPr>
            <p:nvPr/>
          </p:nvSpPr>
          <p:spPr bwMode="auto">
            <a:xfrm>
              <a:off x="2500" y="3076"/>
              <a:ext cx="568" cy="52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2000">
                <a:solidFill>
                  <a:srgbClr val="000000"/>
                </a:solidFill>
              </a:endParaRPr>
            </a:p>
          </p:txBody>
        </p:sp>
        <p:sp>
          <p:nvSpPr>
            <p:cNvPr id="24" name="Line 21"/>
            <p:cNvSpPr>
              <a:spLocks noChangeShapeType="1"/>
            </p:cNvSpPr>
            <p:nvPr/>
          </p:nvSpPr>
          <p:spPr bwMode="auto">
            <a:xfrm flipV="1">
              <a:off x="3076" y="3068"/>
              <a:ext cx="616" cy="536"/>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sz="2000">
                <a:solidFill>
                  <a:srgbClr val="000000"/>
                </a:solidFill>
              </a:endParaRPr>
            </a:p>
          </p:txBody>
        </p:sp>
        <p:sp>
          <p:nvSpPr>
            <p:cNvPr id="25" name="Line 22"/>
            <p:cNvSpPr>
              <a:spLocks noChangeShapeType="1"/>
            </p:cNvSpPr>
            <p:nvPr/>
          </p:nvSpPr>
          <p:spPr bwMode="auto">
            <a:xfrm flipV="1">
              <a:off x="3748" y="3068"/>
              <a:ext cx="1192" cy="1016"/>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sz="2000">
                <a:solidFill>
                  <a:srgbClr val="000000"/>
                </a:solidFill>
              </a:endParaRPr>
            </a:p>
          </p:txBody>
        </p:sp>
        <p:sp>
          <p:nvSpPr>
            <p:cNvPr id="26" name="Line 23"/>
            <p:cNvSpPr>
              <a:spLocks noChangeShapeType="1"/>
            </p:cNvSpPr>
            <p:nvPr/>
          </p:nvSpPr>
          <p:spPr bwMode="auto">
            <a:xfrm>
              <a:off x="2644" y="3076"/>
              <a:ext cx="1144" cy="10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2000">
                <a:solidFill>
                  <a:srgbClr val="000000"/>
                </a:solidFill>
              </a:endParaRPr>
            </a:p>
          </p:txBody>
        </p:sp>
        <p:sp>
          <p:nvSpPr>
            <p:cNvPr id="27" name="Rectangle 24"/>
            <p:cNvSpPr>
              <a:spLocks noChangeArrowheads="1"/>
            </p:cNvSpPr>
            <p:nvPr/>
          </p:nvSpPr>
          <p:spPr bwMode="auto">
            <a:xfrm>
              <a:off x="851" y="3539"/>
              <a:ext cx="98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marL="330200" indent="-330200" defTabSz="879475">
                <a:defRPr sz="2400">
                  <a:solidFill>
                    <a:schemeClr val="tx1"/>
                  </a:solidFill>
                  <a:latin typeface="Times New Roman" panose="02020603050405020304" pitchFamily="18" charset="0"/>
                  <a:ea typeface="宋体" panose="02010600030101010101" pitchFamily="2" charset="-122"/>
                </a:defRPr>
              </a:lvl1pPr>
              <a:lvl2pPr marL="742950" indent="-285750" defTabSz="879475">
                <a:defRPr sz="2400">
                  <a:solidFill>
                    <a:schemeClr val="tx1"/>
                  </a:solidFill>
                  <a:latin typeface="Times New Roman" panose="02020603050405020304" pitchFamily="18" charset="0"/>
                  <a:ea typeface="宋体" panose="02010600030101010101" pitchFamily="2" charset="-122"/>
                </a:defRPr>
              </a:lvl2pPr>
              <a:lvl3pPr marL="1143000" indent="-228600" defTabSz="879475">
                <a:defRPr sz="2400">
                  <a:solidFill>
                    <a:schemeClr val="tx1"/>
                  </a:solidFill>
                  <a:latin typeface="Times New Roman" panose="02020603050405020304" pitchFamily="18" charset="0"/>
                  <a:ea typeface="宋体" panose="02010600030101010101" pitchFamily="2" charset="-122"/>
                </a:defRPr>
              </a:lvl3pPr>
              <a:lvl4pPr marL="1600200" indent="-228600" defTabSz="879475">
                <a:defRPr sz="2400">
                  <a:solidFill>
                    <a:schemeClr val="tx1"/>
                  </a:solidFill>
                  <a:latin typeface="Times New Roman" panose="02020603050405020304" pitchFamily="18" charset="0"/>
                  <a:ea typeface="宋体" panose="02010600030101010101" pitchFamily="2" charset="-122"/>
                </a:defRPr>
              </a:lvl4pPr>
              <a:lvl5pPr marL="2057400" indent="-228600" defTabSz="879475">
                <a:defRPr sz="2400">
                  <a:solidFill>
                    <a:schemeClr val="tx1"/>
                  </a:solidFill>
                  <a:latin typeface="Times New Roman" panose="02020603050405020304" pitchFamily="18" charset="0"/>
                  <a:ea typeface="宋体" panose="02010600030101010101" pitchFamily="2" charset="-122"/>
                </a:defRPr>
              </a:lvl5pPr>
              <a:lvl6pPr marL="2514600" indent="-228600" defTabSz="879475"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defTabSz="879475"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defTabSz="879475"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defTabSz="879475"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spcBef>
                  <a:spcPct val="20000"/>
                </a:spcBef>
              </a:pPr>
              <a:r>
                <a:rPr lang="en-US" altLang="zh-TW" sz="2000">
                  <a:solidFill>
                    <a:srgbClr val="000000"/>
                  </a:solidFill>
                  <a:latin typeface="Courier New" panose="02070309020205020404" pitchFamily="49" charset="0"/>
                  <a:ea typeface="新細明體" panose="02020500000000000000" pitchFamily="18" charset="-120"/>
                </a:rPr>
                <a:t>push(...)</a:t>
              </a:r>
            </a:p>
          </p:txBody>
        </p:sp>
        <p:sp>
          <p:nvSpPr>
            <p:cNvPr id="28" name="Rectangle 25"/>
            <p:cNvSpPr>
              <a:spLocks noChangeArrowheads="1"/>
            </p:cNvSpPr>
            <p:nvPr/>
          </p:nvSpPr>
          <p:spPr bwMode="auto">
            <a:xfrm>
              <a:off x="2243" y="3587"/>
              <a:ext cx="98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marL="330200" indent="-330200" defTabSz="879475">
                <a:defRPr sz="2400">
                  <a:solidFill>
                    <a:schemeClr val="tx1"/>
                  </a:solidFill>
                  <a:latin typeface="Times New Roman" panose="02020603050405020304" pitchFamily="18" charset="0"/>
                  <a:ea typeface="宋体" panose="02010600030101010101" pitchFamily="2" charset="-122"/>
                </a:defRPr>
              </a:lvl1pPr>
              <a:lvl2pPr marL="742950" indent="-285750" defTabSz="879475">
                <a:defRPr sz="2400">
                  <a:solidFill>
                    <a:schemeClr val="tx1"/>
                  </a:solidFill>
                  <a:latin typeface="Times New Roman" panose="02020603050405020304" pitchFamily="18" charset="0"/>
                  <a:ea typeface="宋体" panose="02010600030101010101" pitchFamily="2" charset="-122"/>
                </a:defRPr>
              </a:lvl2pPr>
              <a:lvl3pPr marL="1143000" indent="-228600" defTabSz="879475">
                <a:defRPr sz="2400">
                  <a:solidFill>
                    <a:schemeClr val="tx1"/>
                  </a:solidFill>
                  <a:latin typeface="Times New Roman" panose="02020603050405020304" pitchFamily="18" charset="0"/>
                  <a:ea typeface="宋体" panose="02010600030101010101" pitchFamily="2" charset="-122"/>
                </a:defRPr>
              </a:lvl3pPr>
              <a:lvl4pPr marL="1600200" indent="-228600" defTabSz="879475">
                <a:defRPr sz="2400">
                  <a:solidFill>
                    <a:schemeClr val="tx1"/>
                  </a:solidFill>
                  <a:latin typeface="Times New Roman" panose="02020603050405020304" pitchFamily="18" charset="0"/>
                  <a:ea typeface="宋体" panose="02010600030101010101" pitchFamily="2" charset="-122"/>
                </a:defRPr>
              </a:lvl4pPr>
              <a:lvl5pPr marL="2057400" indent="-228600" defTabSz="879475">
                <a:defRPr sz="2400">
                  <a:solidFill>
                    <a:schemeClr val="tx1"/>
                  </a:solidFill>
                  <a:latin typeface="Times New Roman" panose="02020603050405020304" pitchFamily="18" charset="0"/>
                  <a:ea typeface="宋体" panose="02010600030101010101" pitchFamily="2" charset="-122"/>
                </a:defRPr>
              </a:lvl5pPr>
              <a:lvl6pPr marL="2514600" indent="-228600" defTabSz="879475"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defTabSz="879475"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defTabSz="879475"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defTabSz="879475"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spcBef>
                  <a:spcPct val="20000"/>
                </a:spcBef>
              </a:pPr>
              <a:r>
                <a:rPr lang="en-US" altLang="zh-TW" sz="2000">
                  <a:solidFill>
                    <a:srgbClr val="000000"/>
                  </a:solidFill>
                  <a:latin typeface="Courier New" panose="02070309020205020404" pitchFamily="49" charset="0"/>
                  <a:ea typeface="新細明體" panose="02020500000000000000" pitchFamily="18" charset="-120"/>
                </a:rPr>
                <a:t>push(...)</a:t>
              </a:r>
            </a:p>
          </p:txBody>
        </p:sp>
        <p:sp>
          <p:nvSpPr>
            <p:cNvPr id="29" name="Rectangle 26"/>
            <p:cNvSpPr>
              <a:spLocks noChangeArrowheads="1"/>
            </p:cNvSpPr>
            <p:nvPr/>
          </p:nvSpPr>
          <p:spPr bwMode="auto">
            <a:xfrm>
              <a:off x="4355" y="3491"/>
              <a:ext cx="98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marL="330200" indent="-330200" defTabSz="879475">
                <a:defRPr sz="2400">
                  <a:solidFill>
                    <a:schemeClr val="tx1"/>
                  </a:solidFill>
                  <a:latin typeface="Times New Roman" panose="02020603050405020304" pitchFamily="18" charset="0"/>
                  <a:ea typeface="宋体" panose="02010600030101010101" pitchFamily="2" charset="-122"/>
                </a:defRPr>
              </a:lvl1pPr>
              <a:lvl2pPr marL="742950" indent="-285750" defTabSz="879475">
                <a:defRPr sz="2400">
                  <a:solidFill>
                    <a:schemeClr val="tx1"/>
                  </a:solidFill>
                  <a:latin typeface="Times New Roman" panose="02020603050405020304" pitchFamily="18" charset="0"/>
                  <a:ea typeface="宋体" panose="02010600030101010101" pitchFamily="2" charset="-122"/>
                </a:defRPr>
              </a:lvl2pPr>
              <a:lvl3pPr marL="1143000" indent="-228600" defTabSz="879475">
                <a:defRPr sz="2400">
                  <a:solidFill>
                    <a:schemeClr val="tx1"/>
                  </a:solidFill>
                  <a:latin typeface="Times New Roman" panose="02020603050405020304" pitchFamily="18" charset="0"/>
                  <a:ea typeface="宋体" panose="02010600030101010101" pitchFamily="2" charset="-122"/>
                </a:defRPr>
              </a:lvl3pPr>
              <a:lvl4pPr marL="1600200" indent="-228600" defTabSz="879475">
                <a:defRPr sz="2400">
                  <a:solidFill>
                    <a:schemeClr val="tx1"/>
                  </a:solidFill>
                  <a:latin typeface="Times New Roman" panose="02020603050405020304" pitchFamily="18" charset="0"/>
                  <a:ea typeface="宋体" panose="02010600030101010101" pitchFamily="2" charset="-122"/>
                </a:defRPr>
              </a:lvl4pPr>
              <a:lvl5pPr marL="2057400" indent="-228600" defTabSz="879475">
                <a:defRPr sz="2400">
                  <a:solidFill>
                    <a:schemeClr val="tx1"/>
                  </a:solidFill>
                  <a:latin typeface="Times New Roman" panose="02020603050405020304" pitchFamily="18" charset="0"/>
                  <a:ea typeface="宋体" panose="02010600030101010101" pitchFamily="2" charset="-122"/>
                </a:defRPr>
              </a:lvl5pPr>
              <a:lvl6pPr marL="2514600" indent="-228600" defTabSz="879475"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defTabSz="879475"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defTabSz="879475"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defTabSz="879475"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spcBef>
                  <a:spcPct val="20000"/>
                </a:spcBef>
              </a:pPr>
              <a:r>
                <a:rPr lang="en-US" altLang="zh-TW" sz="2000">
                  <a:solidFill>
                    <a:srgbClr val="000000"/>
                  </a:solidFill>
                  <a:latin typeface="Courier New" panose="02070309020205020404" pitchFamily="49" charset="0"/>
                  <a:ea typeface="新細明體" panose="02020500000000000000" pitchFamily="18" charset="-120"/>
                </a:rPr>
                <a:t>push(...)</a:t>
              </a:r>
            </a:p>
          </p:txBody>
        </p:sp>
      </p:grpSp>
    </p:spTree>
    <p:extLst>
      <p:ext uri="{BB962C8B-B14F-4D97-AF65-F5344CB8AC3E}">
        <p14:creationId xmlns:p14="http://schemas.microsoft.com/office/powerpoint/2010/main" val="13835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1"/>
          </p:nvPr>
        </p:nvSpPr>
        <p:spPr/>
        <p:txBody>
          <a:bodyPr/>
          <a:lstStyle/>
          <a:p>
            <a:fld id="{81527B9D-8B53-C542-B4A4-B7AE274C943D}" type="slidenum">
              <a:rPr lang="en-US" altLang="en-US" smtClean="0"/>
              <a:pPr/>
              <a:t>37</a:t>
            </a:fld>
            <a:endParaRPr lang="en-US" altLang="en-US"/>
          </a:p>
        </p:txBody>
      </p:sp>
      <p:sp>
        <p:nvSpPr>
          <p:cNvPr id="4" name="矩形 3"/>
          <p:cNvSpPr/>
          <p:nvPr/>
        </p:nvSpPr>
        <p:spPr>
          <a:xfrm>
            <a:off x="-53220" y="860097"/>
            <a:ext cx="2719014" cy="523220"/>
          </a:xfrm>
          <a:prstGeom prst="rect">
            <a:avLst/>
          </a:prstGeom>
        </p:spPr>
        <p:txBody>
          <a:bodyPr wrap="none">
            <a:spAutoFit/>
          </a:bodyPr>
          <a:lstStyle/>
          <a:p>
            <a:r>
              <a:rPr lang="en-US" altLang="zh-TW" sz="2800" b="1" i="1" dirty="0">
                <a:solidFill>
                  <a:srgbClr val="000000"/>
                </a:solidFill>
                <a:ea typeface="新細明體" panose="02020500000000000000" pitchFamily="18" charset="-120"/>
              </a:rPr>
              <a:t>The Pull Model</a:t>
            </a:r>
            <a:endParaRPr lang="zh-CN" altLang="en-US" sz="2800" b="1" i="1" dirty="0">
              <a:solidFill>
                <a:srgbClr val="000000"/>
              </a:solidFill>
            </a:endParaRPr>
          </a:p>
        </p:txBody>
      </p:sp>
      <p:sp>
        <p:nvSpPr>
          <p:cNvPr id="2" name="矩形 1"/>
          <p:cNvSpPr/>
          <p:nvPr/>
        </p:nvSpPr>
        <p:spPr>
          <a:xfrm>
            <a:off x="533400" y="2286000"/>
            <a:ext cx="8230806" cy="3280578"/>
          </a:xfrm>
          <a:prstGeom prst="rect">
            <a:avLst/>
          </a:prstGeom>
        </p:spPr>
        <p:txBody>
          <a:bodyPr wrap="square">
            <a:spAutoFit/>
          </a:bodyPr>
          <a:lstStyle/>
          <a:p>
            <a:pPr marL="285750" indent="-285750">
              <a:lnSpc>
                <a:spcPct val="200000"/>
              </a:lnSpc>
              <a:buFont typeface="Wingdings" panose="05000000000000000000" pitchFamily="2" charset="2"/>
              <a:buChar char="Ø"/>
            </a:pPr>
            <a:r>
              <a:rPr lang="en-US" altLang="zh-TW" dirty="0">
                <a:solidFill>
                  <a:srgbClr val="000000"/>
                </a:solidFill>
                <a:ea typeface="新細明體" panose="02020500000000000000" pitchFamily="18" charset="-120"/>
              </a:rPr>
              <a:t>Event producer registers its capability of producing events with event channel.</a:t>
            </a:r>
          </a:p>
          <a:p>
            <a:pPr marL="285750" indent="-285750">
              <a:lnSpc>
                <a:spcPct val="200000"/>
              </a:lnSpc>
              <a:spcBef>
                <a:spcPct val="67000"/>
              </a:spcBef>
              <a:buFont typeface="Wingdings" panose="05000000000000000000" pitchFamily="2" charset="2"/>
              <a:buChar char="Ø"/>
            </a:pPr>
            <a:r>
              <a:rPr lang="en-US" altLang="zh-TW" dirty="0">
                <a:solidFill>
                  <a:srgbClr val="000000"/>
                </a:solidFill>
                <a:ea typeface="新細明體" panose="02020500000000000000" pitchFamily="18" charset="-120"/>
              </a:rPr>
              <a:t>Consumer obtains event by invoking pull operation from event channel.</a:t>
            </a:r>
          </a:p>
          <a:p>
            <a:pPr marL="285750" indent="-285750">
              <a:lnSpc>
                <a:spcPct val="200000"/>
              </a:lnSpc>
              <a:spcBef>
                <a:spcPct val="84000"/>
              </a:spcBef>
              <a:buFont typeface="Wingdings" panose="05000000000000000000" pitchFamily="2" charset="2"/>
              <a:buChar char="Ø"/>
            </a:pPr>
            <a:r>
              <a:rPr lang="en-US" altLang="zh-TW" dirty="0">
                <a:solidFill>
                  <a:srgbClr val="000000"/>
                </a:solidFill>
                <a:ea typeface="新細明體" panose="02020500000000000000" pitchFamily="18" charset="-120"/>
              </a:rPr>
              <a:t>Event channel asks producer to produce event and delivers it to the consumer.</a:t>
            </a:r>
          </a:p>
        </p:txBody>
      </p:sp>
    </p:spTree>
    <p:extLst>
      <p:ext uri="{BB962C8B-B14F-4D97-AF65-F5344CB8AC3E}">
        <p14:creationId xmlns:p14="http://schemas.microsoft.com/office/powerpoint/2010/main" val="41162326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1"/>
          </p:nvPr>
        </p:nvSpPr>
        <p:spPr/>
        <p:txBody>
          <a:bodyPr/>
          <a:lstStyle/>
          <a:p>
            <a:fld id="{81527B9D-8B53-C542-B4A4-B7AE274C943D}" type="slidenum">
              <a:rPr lang="en-US" altLang="en-US" smtClean="0"/>
              <a:pPr/>
              <a:t>38</a:t>
            </a:fld>
            <a:endParaRPr lang="en-US" altLang="en-US"/>
          </a:p>
        </p:txBody>
      </p:sp>
      <p:sp>
        <p:nvSpPr>
          <p:cNvPr id="4" name="矩形 3"/>
          <p:cNvSpPr/>
          <p:nvPr/>
        </p:nvSpPr>
        <p:spPr>
          <a:xfrm>
            <a:off x="-53220" y="860097"/>
            <a:ext cx="3797835" cy="523220"/>
          </a:xfrm>
          <a:prstGeom prst="rect">
            <a:avLst/>
          </a:prstGeom>
        </p:spPr>
        <p:txBody>
          <a:bodyPr wrap="none">
            <a:spAutoFit/>
          </a:bodyPr>
          <a:lstStyle/>
          <a:p>
            <a:r>
              <a:rPr lang="en-US" altLang="zh-TW" sz="2800" b="1" i="1" dirty="0">
                <a:solidFill>
                  <a:srgbClr val="000000"/>
                </a:solidFill>
                <a:ea typeface="新細明體" panose="02020500000000000000" pitchFamily="18" charset="-120"/>
              </a:rPr>
              <a:t>Pull Model (Example)</a:t>
            </a:r>
            <a:endParaRPr lang="zh-CN" altLang="en-US" sz="2800" b="1" i="1" dirty="0">
              <a:solidFill>
                <a:srgbClr val="000000"/>
              </a:solidFill>
            </a:endParaRPr>
          </a:p>
        </p:txBody>
      </p:sp>
      <p:grpSp>
        <p:nvGrpSpPr>
          <p:cNvPr id="5" name="Group 3"/>
          <p:cNvGrpSpPr>
            <a:grpSpLocks/>
          </p:cNvGrpSpPr>
          <p:nvPr/>
        </p:nvGrpSpPr>
        <p:grpSpPr bwMode="auto">
          <a:xfrm>
            <a:off x="685800" y="1600200"/>
            <a:ext cx="7397750" cy="4332288"/>
            <a:chOff x="707" y="1108"/>
            <a:chExt cx="4660" cy="2729"/>
          </a:xfrm>
        </p:grpSpPr>
        <p:sp>
          <p:nvSpPr>
            <p:cNvPr id="6" name="Rectangle 4"/>
            <p:cNvSpPr>
              <a:spLocks noChangeArrowheads="1"/>
            </p:cNvSpPr>
            <p:nvPr/>
          </p:nvSpPr>
          <p:spPr bwMode="auto">
            <a:xfrm>
              <a:off x="782" y="2020"/>
              <a:ext cx="1000" cy="1048"/>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en-US" altLang="zh-CN" sz="2000">
                <a:solidFill>
                  <a:srgbClr val="000000"/>
                </a:solidFill>
              </a:endParaRPr>
            </a:p>
          </p:txBody>
        </p:sp>
        <p:sp>
          <p:nvSpPr>
            <p:cNvPr id="7" name="Rectangle 5"/>
            <p:cNvSpPr>
              <a:spLocks noChangeArrowheads="1"/>
            </p:cNvSpPr>
            <p:nvPr/>
          </p:nvSpPr>
          <p:spPr bwMode="auto">
            <a:xfrm>
              <a:off x="1996" y="2020"/>
              <a:ext cx="1000" cy="1048"/>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en-US" altLang="zh-CN" sz="2000">
                <a:solidFill>
                  <a:srgbClr val="000000"/>
                </a:solidFill>
              </a:endParaRPr>
            </a:p>
          </p:txBody>
        </p:sp>
        <p:sp>
          <p:nvSpPr>
            <p:cNvPr id="8" name="Rectangle 6"/>
            <p:cNvSpPr>
              <a:spLocks noChangeArrowheads="1"/>
            </p:cNvSpPr>
            <p:nvPr/>
          </p:nvSpPr>
          <p:spPr bwMode="auto">
            <a:xfrm>
              <a:off x="3188" y="2020"/>
              <a:ext cx="1000" cy="1048"/>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en-US" altLang="zh-CN" sz="2000">
                <a:solidFill>
                  <a:srgbClr val="000000"/>
                </a:solidFill>
              </a:endParaRPr>
            </a:p>
          </p:txBody>
        </p:sp>
        <p:sp>
          <p:nvSpPr>
            <p:cNvPr id="9" name="Rectangle 7"/>
            <p:cNvSpPr>
              <a:spLocks noChangeArrowheads="1"/>
            </p:cNvSpPr>
            <p:nvPr/>
          </p:nvSpPr>
          <p:spPr bwMode="auto">
            <a:xfrm>
              <a:off x="4367" y="2020"/>
              <a:ext cx="1000" cy="1048"/>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en-US" altLang="zh-CN" sz="2000">
                <a:solidFill>
                  <a:srgbClr val="000000"/>
                </a:solidFill>
              </a:endParaRPr>
            </a:p>
          </p:txBody>
        </p:sp>
        <p:sp>
          <p:nvSpPr>
            <p:cNvPr id="10" name="AutoShape 8"/>
            <p:cNvSpPr>
              <a:spLocks noChangeArrowheads="1"/>
            </p:cNvSpPr>
            <p:nvPr/>
          </p:nvSpPr>
          <p:spPr bwMode="auto">
            <a:xfrm>
              <a:off x="724" y="1108"/>
              <a:ext cx="1144" cy="553"/>
            </a:xfrm>
            <a:prstGeom prst="wedgeRoundRectCallout">
              <a:avLst>
                <a:gd name="adj1" fmla="val -23963"/>
                <a:gd name="adj2" fmla="val 66667"/>
                <a:gd name="adj3" fmla="val 16667"/>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en-US" altLang="zh-CN" sz="2000">
                <a:solidFill>
                  <a:srgbClr val="000000"/>
                </a:solidFill>
              </a:endParaRPr>
            </a:p>
          </p:txBody>
        </p:sp>
        <p:sp>
          <p:nvSpPr>
            <p:cNvPr id="11" name="Rectangle 9"/>
            <p:cNvSpPr>
              <a:spLocks noChangeArrowheads="1"/>
            </p:cNvSpPr>
            <p:nvPr/>
          </p:nvSpPr>
          <p:spPr bwMode="auto">
            <a:xfrm>
              <a:off x="707" y="1139"/>
              <a:ext cx="1264" cy="4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488" tIns="44450" rIns="90488" bIns="44450">
              <a:spAutoFit/>
            </a:bodyPr>
            <a:lstStyle>
              <a:lvl1pPr defTabSz="879475">
                <a:defRPr sz="2400">
                  <a:solidFill>
                    <a:schemeClr val="tx1"/>
                  </a:solidFill>
                  <a:latin typeface="Times New Roman" panose="02020603050405020304" pitchFamily="18" charset="0"/>
                  <a:ea typeface="宋体" panose="02010600030101010101" pitchFamily="2" charset="-122"/>
                </a:defRPr>
              </a:lvl1pPr>
              <a:lvl2pPr marL="742950" indent="-285750" defTabSz="879475">
                <a:defRPr sz="2400">
                  <a:solidFill>
                    <a:schemeClr val="tx1"/>
                  </a:solidFill>
                  <a:latin typeface="Times New Roman" panose="02020603050405020304" pitchFamily="18" charset="0"/>
                  <a:ea typeface="宋体" panose="02010600030101010101" pitchFamily="2" charset="-122"/>
                </a:defRPr>
              </a:lvl2pPr>
              <a:lvl3pPr marL="1143000" indent="-228600" defTabSz="879475">
                <a:defRPr sz="2400">
                  <a:solidFill>
                    <a:schemeClr val="tx1"/>
                  </a:solidFill>
                  <a:latin typeface="Times New Roman" panose="02020603050405020304" pitchFamily="18" charset="0"/>
                  <a:ea typeface="宋体" panose="02010600030101010101" pitchFamily="2" charset="-122"/>
                </a:defRPr>
              </a:lvl3pPr>
              <a:lvl4pPr marL="1600200" indent="-228600" defTabSz="879475">
                <a:defRPr sz="2400">
                  <a:solidFill>
                    <a:schemeClr val="tx1"/>
                  </a:solidFill>
                  <a:latin typeface="Times New Roman" panose="02020603050405020304" pitchFamily="18" charset="0"/>
                  <a:ea typeface="宋体" panose="02010600030101010101" pitchFamily="2" charset="-122"/>
                </a:defRPr>
              </a:lvl4pPr>
              <a:lvl5pPr marL="2057400" indent="-228600" defTabSz="879475">
                <a:defRPr sz="2400">
                  <a:solidFill>
                    <a:schemeClr val="tx1"/>
                  </a:solidFill>
                  <a:latin typeface="Times New Roman" panose="02020603050405020304" pitchFamily="18" charset="0"/>
                  <a:ea typeface="宋体" panose="02010600030101010101" pitchFamily="2" charset="-122"/>
                </a:defRPr>
              </a:lvl5pPr>
              <a:lvl6pPr marL="2514600" indent="-228600" defTabSz="879475"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defTabSz="879475"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defTabSz="879475"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defTabSz="879475"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spcBef>
                  <a:spcPct val="20000"/>
                </a:spcBef>
              </a:pPr>
              <a:r>
                <a:rPr lang="en-US" altLang="zh-TW" sz="2000">
                  <a:solidFill>
                    <a:srgbClr val="000000"/>
                  </a:solidFill>
                  <a:latin typeface="Arial" panose="020B0604020202020204" pitchFamily="34" charset="0"/>
                  <a:ea typeface="新細明體" panose="02020500000000000000" pitchFamily="18" charset="-120"/>
                </a:rPr>
                <a:t>Current</a:t>
              </a:r>
            </a:p>
            <a:p>
              <a:pPr>
                <a:spcBef>
                  <a:spcPct val="20000"/>
                </a:spcBef>
              </a:pPr>
              <a:r>
                <a:rPr lang="en-US" altLang="zh-TW" sz="2000">
                  <a:solidFill>
                    <a:srgbClr val="000000"/>
                  </a:solidFill>
                  <a:latin typeface="Arial" panose="020B0604020202020204" pitchFamily="34" charset="0"/>
                  <a:ea typeface="新細明體" panose="02020500000000000000" pitchFamily="18" charset="-120"/>
                </a:rPr>
                <a:t>value: 76.10</a:t>
              </a:r>
            </a:p>
          </p:txBody>
        </p:sp>
        <p:sp>
          <p:nvSpPr>
            <p:cNvPr id="12" name="Rectangle 10"/>
            <p:cNvSpPr>
              <a:spLocks noChangeArrowheads="1"/>
            </p:cNvSpPr>
            <p:nvPr/>
          </p:nvSpPr>
          <p:spPr bwMode="auto">
            <a:xfrm>
              <a:off x="832" y="2358"/>
              <a:ext cx="77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marL="330200" indent="-330200" defTabSz="879475">
                <a:defRPr sz="2400">
                  <a:solidFill>
                    <a:schemeClr val="tx1"/>
                  </a:solidFill>
                  <a:latin typeface="Times New Roman" panose="02020603050405020304" pitchFamily="18" charset="0"/>
                  <a:ea typeface="宋体" panose="02010600030101010101" pitchFamily="2" charset="-122"/>
                </a:defRPr>
              </a:lvl1pPr>
              <a:lvl2pPr marL="742950" indent="-285750" defTabSz="879475">
                <a:defRPr sz="2400">
                  <a:solidFill>
                    <a:schemeClr val="tx1"/>
                  </a:solidFill>
                  <a:latin typeface="Times New Roman" panose="02020603050405020304" pitchFamily="18" charset="0"/>
                  <a:ea typeface="宋体" panose="02010600030101010101" pitchFamily="2" charset="-122"/>
                </a:defRPr>
              </a:lvl2pPr>
              <a:lvl3pPr marL="1143000" indent="-228600" defTabSz="879475">
                <a:defRPr sz="2400">
                  <a:solidFill>
                    <a:schemeClr val="tx1"/>
                  </a:solidFill>
                  <a:latin typeface="Times New Roman" panose="02020603050405020304" pitchFamily="18" charset="0"/>
                  <a:ea typeface="宋体" panose="02010600030101010101" pitchFamily="2" charset="-122"/>
                </a:defRPr>
              </a:lvl3pPr>
              <a:lvl4pPr marL="1600200" indent="-228600" defTabSz="879475">
                <a:defRPr sz="2400">
                  <a:solidFill>
                    <a:schemeClr val="tx1"/>
                  </a:solidFill>
                  <a:latin typeface="Times New Roman" panose="02020603050405020304" pitchFamily="18" charset="0"/>
                  <a:ea typeface="宋体" panose="02010600030101010101" pitchFamily="2" charset="-122"/>
                </a:defRPr>
              </a:lvl4pPr>
              <a:lvl5pPr marL="2057400" indent="-228600" defTabSz="879475">
                <a:defRPr sz="2400">
                  <a:solidFill>
                    <a:schemeClr val="tx1"/>
                  </a:solidFill>
                  <a:latin typeface="Times New Roman" panose="02020603050405020304" pitchFamily="18" charset="0"/>
                  <a:ea typeface="宋体" panose="02010600030101010101" pitchFamily="2" charset="-122"/>
                </a:defRPr>
              </a:lvl5pPr>
              <a:lvl6pPr marL="2514600" indent="-228600" defTabSz="879475"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defTabSz="879475"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defTabSz="879475"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defTabSz="879475"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spcBef>
                  <a:spcPct val="20000"/>
                </a:spcBef>
              </a:pPr>
              <a:r>
                <a:rPr lang="en-US" altLang="zh-TW" sz="2000">
                  <a:solidFill>
                    <a:srgbClr val="000000"/>
                  </a:solidFill>
                  <a:latin typeface="Arial" panose="020B0604020202020204" pitchFamily="34" charset="0"/>
                  <a:ea typeface="新細明體" panose="02020500000000000000" pitchFamily="18" charset="-120"/>
                </a:rPr>
                <a:t>Producer</a:t>
              </a:r>
            </a:p>
          </p:txBody>
        </p:sp>
        <p:sp>
          <p:nvSpPr>
            <p:cNvPr id="13" name="Rectangle 11"/>
            <p:cNvSpPr>
              <a:spLocks noChangeArrowheads="1"/>
            </p:cNvSpPr>
            <p:nvPr/>
          </p:nvSpPr>
          <p:spPr bwMode="auto">
            <a:xfrm>
              <a:off x="2032" y="2243"/>
              <a:ext cx="928" cy="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488" tIns="44450" rIns="90488" bIns="44450">
              <a:spAutoFit/>
            </a:bodyPr>
            <a:lstStyle>
              <a:lvl1pPr defTabSz="879475">
                <a:defRPr sz="2400">
                  <a:solidFill>
                    <a:schemeClr val="tx1"/>
                  </a:solidFill>
                  <a:latin typeface="Times New Roman" panose="02020603050405020304" pitchFamily="18" charset="0"/>
                  <a:ea typeface="宋体" panose="02010600030101010101" pitchFamily="2" charset="-122"/>
                </a:defRPr>
              </a:lvl1pPr>
              <a:lvl2pPr marL="742950" indent="-285750" defTabSz="879475">
                <a:defRPr sz="2400">
                  <a:solidFill>
                    <a:schemeClr val="tx1"/>
                  </a:solidFill>
                  <a:latin typeface="Times New Roman" panose="02020603050405020304" pitchFamily="18" charset="0"/>
                  <a:ea typeface="宋体" panose="02010600030101010101" pitchFamily="2" charset="-122"/>
                </a:defRPr>
              </a:lvl2pPr>
              <a:lvl3pPr marL="1143000" indent="-228600" defTabSz="879475">
                <a:defRPr sz="2400">
                  <a:solidFill>
                    <a:schemeClr val="tx1"/>
                  </a:solidFill>
                  <a:latin typeface="Times New Roman" panose="02020603050405020304" pitchFamily="18" charset="0"/>
                  <a:ea typeface="宋体" panose="02010600030101010101" pitchFamily="2" charset="-122"/>
                </a:defRPr>
              </a:lvl3pPr>
              <a:lvl4pPr marL="1600200" indent="-228600" defTabSz="879475">
                <a:defRPr sz="2400">
                  <a:solidFill>
                    <a:schemeClr val="tx1"/>
                  </a:solidFill>
                  <a:latin typeface="Times New Roman" panose="02020603050405020304" pitchFamily="18" charset="0"/>
                  <a:ea typeface="宋体" panose="02010600030101010101" pitchFamily="2" charset="-122"/>
                </a:defRPr>
              </a:lvl4pPr>
              <a:lvl5pPr marL="2057400" indent="-228600" defTabSz="879475">
                <a:defRPr sz="2400">
                  <a:solidFill>
                    <a:schemeClr val="tx1"/>
                  </a:solidFill>
                  <a:latin typeface="Times New Roman" panose="02020603050405020304" pitchFamily="18" charset="0"/>
                  <a:ea typeface="宋体" panose="02010600030101010101" pitchFamily="2" charset="-122"/>
                </a:defRPr>
              </a:lvl5pPr>
              <a:lvl6pPr marL="2514600" indent="-228600" defTabSz="879475"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defTabSz="879475"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defTabSz="879475"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defTabSz="879475"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spcBef>
                  <a:spcPct val="20000"/>
                </a:spcBef>
              </a:pPr>
              <a:r>
                <a:rPr lang="en-US" altLang="zh-TW" sz="2000">
                  <a:solidFill>
                    <a:srgbClr val="000000"/>
                  </a:solidFill>
                  <a:latin typeface="Arial" panose="020B0604020202020204" pitchFamily="34" charset="0"/>
                  <a:ea typeface="新細明體" panose="02020500000000000000" pitchFamily="18" charset="-120"/>
                </a:rPr>
                <a:t>Event Channel</a:t>
              </a:r>
            </a:p>
          </p:txBody>
        </p:sp>
        <p:sp>
          <p:nvSpPr>
            <p:cNvPr id="14" name="AutoShape 12"/>
            <p:cNvSpPr>
              <a:spLocks noChangeArrowheads="1"/>
            </p:cNvSpPr>
            <p:nvPr/>
          </p:nvSpPr>
          <p:spPr bwMode="auto">
            <a:xfrm>
              <a:off x="3076" y="1156"/>
              <a:ext cx="1288" cy="553"/>
            </a:xfrm>
            <a:prstGeom prst="wedgeRoundRectCallout">
              <a:avLst>
                <a:gd name="adj1" fmla="val -23963"/>
                <a:gd name="adj2" fmla="val 66667"/>
                <a:gd name="adj3" fmla="val 16667"/>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en-US" altLang="zh-CN" sz="2000">
                <a:solidFill>
                  <a:srgbClr val="000000"/>
                </a:solidFill>
              </a:endParaRPr>
            </a:p>
          </p:txBody>
        </p:sp>
        <p:sp>
          <p:nvSpPr>
            <p:cNvPr id="15" name="Rectangle 13"/>
            <p:cNvSpPr>
              <a:spLocks noChangeArrowheads="1"/>
            </p:cNvSpPr>
            <p:nvPr/>
          </p:nvSpPr>
          <p:spPr bwMode="auto">
            <a:xfrm>
              <a:off x="3069" y="1187"/>
              <a:ext cx="1254" cy="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488" tIns="44450" rIns="90488" bIns="44450">
              <a:spAutoFit/>
            </a:bodyPr>
            <a:lstStyle>
              <a:lvl1pPr defTabSz="879475">
                <a:defRPr sz="2400">
                  <a:solidFill>
                    <a:schemeClr val="tx1"/>
                  </a:solidFill>
                  <a:latin typeface="Times New Roman" panose="02020603050405020304" pitchFamily="18" charset="0"/>
                  <a:ea typeface="宋体" panose="02010600030101010101" pitchFamily="2" charset="-122"/>
                </a:defRPr>
              </a:lvl1pPr>
              <a:lvl2pPr marL="742950" indent="-285750" defTabSz="879475">
                <a:defRPr sz="2400">
                  <a:solidFill>
                    <a:schemeClr val="tx1"/>
                  </a:solidFill>
                  <a:latin typeface="Times New Roman" panose="02020603050405020304" pitchFamily="18" charset="0"/>
                  <a:ea typeface="宋体" panose="02010600030101010101" pitchFamily="2" charset="-122"/>
                </a:defRPr>
              </a:lvl2pPr>
              <a:lvl3pPr marL="1143000" indent="-228600" defTabSz="879475">
                <a:defRPr sz="2400">
                  <a:solidFill>
                    <a:schemeClr val="tx1"/>
                  </a:solidFill>
                  <a:latin typeface="Times New Roman" panose="02020603050405020304" pitchFamily="18" charset="0"/>
                  <a:ea typeface="宋体" panose="02010600030101010101" pitchFamily="2" charset="-122"/>
                </a:defRPr>
              </a:lvl3pPr>
              <a:lvl4pPr marL="1600200" indent="-228600" defTabSz="879475">
                <a:defRPr sz="2400">
                  <a:solidFill>
                    <a:schemeClr val="tx1"/>
                  </a:solidFill>
                  <a:latin typeface="Times New Roman" panose="02020603050405020304" pitchFamily="18" charset="0"/>
                  <a:ea typeface="宋体" panose="02010600030101010101" pitchFamily="2" charset="-122"/>
                </a:defRPr>
              </a:lvl4pPr>
              <a:lvl5pPr marL="2057400" indent="-228600" defTabSz="879475">
                <a:defRPr sz="2400">
                  <a:solidFill>
                    <a:schemeClr val="tx1"/>
                  </a:solidFill>
                  <a:latin typeface="Times New Roman" panose="02020603050405020304" pitchFamily="18" charset="0"/>
                  <a:ea typeface="宋体" panose="02010600030101010101" pitchFamily="2" charset="-122"/>
                </a:defRPr>
              </a:lvl5pPr>
              <a:lvl6pPr marL="2514600" indent="-228600" defTabSz="879475"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defTabSz="879475"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defTabSz="879475"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defTabSz="879475"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spcBef>
                  <a:spcPct val="20000"/>
                </a:spcBef>
              </a:pPr>
              <a:r>
                <a:rPr lang="en-US" altLang="zh-TW" sz="2000" dirty="0">
                  <a:solidFill>
                    <a:srgbClr val="000000"/>
                  </a:solidFill>
                  <a:latin typeface="Arial" panose="020B0604020202020204" pitchFamily="34" charset="0"/>
                  <a:ea typeface="新細明體" panose="02020500000000000000" pitchFamily="18" charset="-120"/>
                </a:rPr>
                <a:t>Current share value?</a:t>
              </a:r>
            </a:p>
          </p:txBody>
        </p:sp>
        <p:sp>
          <p:nvSpPr>
            <p:cNvPr id="16" name="Rectangle 14"/>
            <p:cNvSpPr>
              <a:spLocks noChangeArrowheads="1"/>
            </p:cNvSpPr>
            <p:nvPr/>
          </p:nvSpPr>
          <p:spPr bwMode="auto">
            <a:xfrm>
              <a:off x="3184" y="2358"/>
              <a:ext cx="86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marL="330200" indent="-330200" defTabSz="879475">
                <a:defRPr sz="2400">
                  <a:solidFill>
                    <a:schemeClr val="tx1"/>
                  </a:solidFill>
                  <a:latin typeface="Times New Roman" panose="02020603050405020304" pitchFamily="18" charset="0"/>
                  <a:ea typeface="宋体" panose="02010600030101010101" pitchFamily="2" charset="-122"/>
                </a:defRPr>
              </a:lvl1pPr>
              <a:lvl2pPr marL="742950" indent="-285750" defTabSz="879475">
                <a:defRPr sz="2400">
                  <a:solidFill>
                    <a:schemeClr val="tx1"/>
                  </a:solidFill>
                  <a:latin typeface="Times New Roman" panose="02020603050405020304" pitchFamily="18" charset="0"/>
                  <a:ea typeface="宋体" panose="02010600030101010101" pitchFamily="2" charset="-122"/>
                </a:defRPr>
              </a:lvl2pPr>
              <a:lvl3pPr marL="1143000" indent="-228600" defTabSz="879475">
                <a:defRPr sz="2400">
                  <a:solidFill>
                    <a:schemeClr val="tx1"/>
                  </a:solidFill>
                  <a:latin typeface="Times New Roman" panose="02020603050405020304" pitchFamily="18" charset="0"/>
                  <a:ea typeface="宋体" panose="02010600030101010101" pitchFamily="2" charset="-122"/>
                </a:defRPr>
              </a:lvl3pPr>
              <a:lvl4pPr marL="1600200" indent="-228600" defTabSz="879475">
                <a:defRPr sz="2400">
                  <a:solidFill>
                    <a:schemeClr val="tx1"/>
                  </a:solidFill>
                  <a:latin typeface="Times New Roman" panose="02020603050405020304" pitchFamily="18" charset="0"/>
                  <a:ea typeface="宋体" panose="02010600030101010101" pitchFamily="2" charset="-122"/>
                </a:defRPr>
              </a:lvl4pPr>
              <a:lvl5pPr marL="2057400" indent="-228600" defTabSz="879475">
                <a:defRPr sz="2400">
                  <a:solidFill>
                    <a:schemeClr val="tx1"/>
                  </a:solidFill>
                  <a:latin typeface="Times New Roman" panose="02020603050405020304" pitchFamily="18" charset="0"/>
                  <a:ea typeface="宋体" panose="02010600030101010101" pitchFamily="2" charset="-122"/>
                </a:defRPr>
              </a:lvl5pPr>
              <a:lvl6pPr marL="2514600" indent="-228600" defTabSz="879475"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defTabSz="879475"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defTabSz="879475"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defTabSz="879475"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spcBef>
                  <a:spcPct val="20000"/>
                </a:spcBef>
              </a:pPr>
              <a:r>
                <a:rPr lang="en-US" altLang="zh-TW" sz="2000">
                  <a:solidFill>
                    <a:srgbClr val="000000"/>
                  </a:solidFill>
                  <a:latin typeface="Arial" panose="020B0604020202020204" pitchFamily="34" charset="0"/>
                  <a:ea typeface="新細明體" panose="02020500000000000000" pitchFamily="18" charset="-120"/>
                </a:rPr>
                <a:t>Consumer</a:t>
              </a:r>
            </a:p>
          </p:txBody>
        </p:sp>
        <p:sp>
          <p:nvSpPr>
            <p:cNvPr id="17" name="Rectangle 15"/>
            <p:cNvSpPr>
              <a:spLocks noChangeArrowheads="1"/>
            </p:cNvSpPr>
            <p:nvPr/>
          </p:nvSpPr>
          <p:spPr bwMode="auto">
            <a:xfrm>
              <a:off x="4363" y="2358"/>
              <a:ext cx="86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marL="330200" indent="-330200" defTabSz="879475">
                <a:defRPr sz="2400">
                  <a:solidFill>
                    <a:schemeClr val="tx1"/>
                  </a:solidFill>
                  <a:latin typeface="Times New Roman" panose="02020603050405020304" pitchFamily="18" charset="0"/>
                  <a:ea typeface="宋体" panose="02010600030101010101" pitchFamily="2" charset="-122"/>
                </a:defRPr>
              </a:lvl1pPr>
              <a:lvl2pPr marL="742950" indent="-285750" defTabSz="879475">
                <a:defRPr sz="2400">
                  <a:solidFill>
                    <a:schemeClr val="tx1"/>
                  </a:solidFill>
                  <a:latin typeface="Times New Roman" panose="02020603050405020304" pitchFamily="18" charset="0"/>
                  <a:ea typeface="宋体" panose="02010600030101010101" pitchFamily="2" charset="-122"/>
                </a:defRPr>
              </a:lvl2pPr>
              <a:lvl3pPr marL="1143000" indent="-228600" defTabSz="879475">
                <a:defRPr sz="2400">
                  <a:solidFill>
                    <a:schemeClr val="tx1"/>
                  </a:solidFill>
                  <a:latin typeface="Times New Roman" panose="02020603050405020304" pitchFamily="18" charset="0"/>
                  <a:ea typeface="宋体" panose="02010600030101010101" pitchFamily="2" charset="-122"/>
                </a:defRPr>
              </a:lvl3pPr>
              <a:lvl4pPr marL="1600200" indent="-228600" defTabSz="879475">
                <a:defRPr sz="2400">
                  <a:solidFill>
                    <a:schemeClr val="tx1"/>
                  </a:solidFill>
                  <a:latin typeface="Times New Roman" panose="02020603050405020304" pitchFamily="18" charset="0"/>
                  <a:ea typeface="宋体" panose="02010600030101010101" pitchFamily="2" charset="-122"/>
                </a:defRPr>
              </a:lvl4pPr>
              <a:lvl5pPr marL="2057400" indent="-228600" defTabSz="879475">
                <a:defRPr sz="2400">
                  <a:solidFill>
                    <a:schemeClr val="tx1"/>
                  </a:solidFill>
                  <a:latin typeface="Times New Roman" panose="02020603050405020304" pitchFamily="18" charset="0"/>
                  <a:ea typeface="宋体" panose="02010600030101010101" pitchFamily="2" charset="-122"/>
                </a:defRPr>
              </a:lvl5pPr>
              <a:lvl6pPr marL="2514600" indent="-228600" defTabSz="879475"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defTabSz="879475"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defTabSz="879475"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defTabSz="879475"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spcBef>
                  <a:spcPct val="20000"/>
                </a:spcBef>
              </a:pPr>
              <a:r>
                <a:rPr lang="en-US" altLang="zh-TW" sz="2000">
                  <a:solidFill>
                    <a:srgbClr val="000000"/>
                  </a:solidFill>
                  <a:latin typeface="Arial" panose="020B0604020202020204" pitchFamily="34" charset="0"/>
                  <a:ea typeface="新細明體" panose="02020500000000000000" pitchFamily="18" charset="-120"/>
                </a:rPr>
                <a:t>Consumer</a:t>
              </a:r>
            </a:p>
          </p:txBody>
        </p:sp>
        <p:sp>
          <p:nvSpPr>
            <p:cNvPr id="18" name="Line 16"/>
            <p:cNvSpPr>
              <a:spLocks noChangeShapeType="1"/>
            </p:cNvSpPr>
            <p:nvPr/>
          </p:nvSpPr>
          <p:spPr bwMode="auto">
            <a:xfrm>
              <a:off x="2500" y="3076"/>
              <a:ext cx="568" cy="520"/>
            </a:xfrm>
            <a:prstGeom prst="line">
              <a:avLst/>
            </a:prstGeom>
            <a:noFill/>
            <a:ln w="12700">
              <a:solidFill>
                <a:schemeClr val="tx1"/>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zh-CN" altLang="en-US" sz="2000">
                <a:solidFill>
                  <a:srgbClr val="000000"/>
                </a:solidFill>
              </a:endParaRPr>
            </a:p>
          </p:txBody>
        </p:sp>
        <p:sp>
          <p:nvSpPr>
            <p:cNvPr id="19" name="Line 17"/>
            <p:cNvSpPr>
              <a:spLocks noChangeShapeType="1"/>
            </p:cNvSpPr>
            <p:nvPr/>
          </p:nvSpPr>
          <p:spPr bwMode="auto">
            <a:xfrm flipV="1">
              <a:off x="3076" y="3068"/>
              <a:ext cx="616" cy="536"/>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2000">
                <a:solidFill>
                  <a:srgbClr val="000000"/>
                </a:solidFill>
              </a:endParaRPr>
            </a:p>
          </p:txBody>
        </p:sp>
        <p:sp>
          <p:nvSpPr>
            <p:cNvPr id="20" name="Rectangle 18"/>
            <p:cNvSpPr>
              <a:spLocks noChangeArrowheads="1"/>
            </p:cNvSpPr>
            <p:nvPr/>
          </p:nvSpPr>
          <p:spPr bwMode="auto">
            <a:xfrm>
              <a:off x="2243" y="3587"/>
              <a:ext cx="98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marL="330200" indent="-330200" defTabSz="879475">
                <a:defRPr sz="2400">
                  <a:solidFill>
                    <a:schemeClr val="tx1"/>
                  </a:solidFill>
                  <a:latin typeface="Times New Roman" panose="02020603050405020304" pitchFamily="18" charset="0"/>
                  <a:ea typeface="宋体" panose="02010600030101010101" pitchFamily="2" charset="-122"/>
                </a:defRPr>
              </a:lvl1pPr>
              <a:lvl2pPr marL="742950" indent="-285750" defTabSz="879475">
                <a:defRPr sz="2400">
                  <a:solidFill>
                    <a:schemeClr val="tx1"/>
                  </a:solidFill>
                  <a:latin typeface="Times New Roman" panose="02020603050405020304" pitchFamily="18" charset="0"/>
                  <a:ea typeface="宋体" panose="02010600030101010101" pitchFamily="2" charset="-122"/>
                </a:defRPr>
              </a:lvl2pPr>
              <a:lvl3pPr marL="1143000" indent="-228600" defTabSz="879475">
                <a:defRPr sz="2400">
                  <a:solidFill>
                    <a:schemeClr val="tx1"/>
                  </a:solidFill>
                  <a:latin typeface="Times New Roman" panose="02020603050405020304" pitchFamily="18" charset="0"/>
                  <a:ea typeface="宋体" panose="02010600030101010101" pitchFamily="2" charset="-122"/>
                </a:defRPr>
              </a:lvl3pPr>
              <a:lvl4pPr marL="1600200" indent="-228600" defTabSz="879475">
                <a:defRPr sz="2400">
                  <a:solidFill>
                    <a:schemeClr val="tx1"/>
                  </a:solidFill>
                  <a:latin typeface="Times New Roman" panose="02020603050405020304" pitchFamily="18" charset="0"/>
                  <a:ea typeface="宋体" panose="02010600030101010101" pitchFamily="2" charset="-122"/>
                </a:defRPr>
              </a:lvl4pPr>
              <a:lvl5pPr marL="2057400" indent="-228600" defTabSz="879475">
                <a:defRPr sz="2400">
                  <a:solidFill>
                    <a:schemeClr val="tx1"/>
                  </a:solidFill>
                  <a:latin typeface="Times New Roman" panose="02020603050405020304" pitchFamily="18" charset="0"/>
                  <a:ea typeface="宋体" panose="02010600030101010101" pitchFamily="2" charset="-122"/>
                </a:defRPr>
              </a:lvl5pPr>
              <a:lvl6pPr marL="2514600" indent="-228600" defTabSz="879475"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defTabSz="879475"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defTabSz="879475"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defTabSz="879475"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spcBef>
                  <a:spcPct val="20000"/>
                </a:spcBef>
              </a:pPr>
              <a:r>
                <a:rPr lang="en-US" altLang="zh-TW" sz="2000">
                  <a:solidFill>
                    <a:srgbClr val="000000"/>
                  </a:solidFill>
                  <a:latin typeface="Courier New" panose="02070309020205020404" pitchFamily="49" charset="0"/>
                  <a:ea typeface="新細明體" panose="02020500000000000000" pitchFamily="18" charset="-120"/>
                </a:rPr>
                <a:t>pull(...)</a:t>
              </a:r>
            </a:p>
          </p:txBody>
        </p:sp>
        <p:sp>
          <p:nvSpPr>
            <p:cNvPr id="21" name="Line 19"/>
            <p:cNvSpPr>
              <a:spLocks noChangeShapeType="1"/>
            </p:cNvSpPr>
            <p:nvPr/>
          </p:nvSpPr>
          <p:spPr bwMode="auto">
            <a:xfrm>
              <a:off x="1252" y="3076"/>
              <a:ext cx="568" cy="520"/>
            </a:xfrm>
            <a:prstGeom prst="line">
              <a:avLst/>
            </a:prstGeom>
            <a:noFill/>
            <a:ln w="12700">
              <a:solidFill>
                <a:schemeClr val="tx1"/>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zh-CN" altLang="en-US" sz="2000">
                <a:solidFill>
                  <a:srgbClr val="000000"/>
                </a:solidFill>
              </a:endParaRPr>
            </a:p>
          </p:txBody>
        </p:sp>
        <p:sp>
          <p:nvSpPr>
            <p:cNvPr id="22" name="Line 20"/>
            <p:cNvSpPr>
              <a:spLocks noChangeShapeType="1"/>
            </p:cNvSpPr>
            <p:nvPr/>
          </p:nvSpPr>
          <p:spPr bwMode="auto">
            <a:xfrm flipV="1">
              <a:off x="1828" y="3068"/>
              <a:ext cx="616" cy="536"/>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2000">
                <a:solidFill>
                  <a:srgbClr val="000000"/>
                </a:solidFill>
              </a:endParaRPr>
            </a:p>
          </p:txBody>
        </p:sp>
        <p:sp>
          <p:nvSpPr>
            <p:cNvPr id="23" name="Rectangle 21"/>
            <p:cNvSpPr>
              <a:spLocks noChangeArrowheads="1"/>
            </p:cNvSpPr>
            <p:nvPr/>
          </p:nvSpPr>
          <p:spPr bwMode="auto">
            <a:xfrm>
              <a:off x="995" y="3587"/>
              <a:ext cx="98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marL="330200" indent="-330200" defTabSz="879475">
                <a:defRPr sz="2400">
                  <a:solidFill>
                    <a:schemeClr val="tx1"/>
                  </a:solidFill>
                  <a:latin typeface="Times New Roman" panose="02020603050405020304" pitchFamily="18" charset="0"/>
                  <a:ea typeface="宋体" panose="02010600030101010101" pitchFamily="2" charset="-122"/>
                </a:defRPr>
              </a:lvl1pPr>
              <a:lvl2pPr marL="742950" indent="-285750" defTabSz="879475">
                <a:defRPr sz="2400">
                  <a:solidFill>
                    <a:schemeClr val="tx1"/>
                  </a:solidFill>
                  <a:latin typeface="Times New Roman" panose="02020603050405020304" pitchFamily="18" charset="0"/>
                  <a:ea typeface="宋体" panose="02010600030101010101" pitchFamily="2" charset="-122"/>
                </a:defRPr>
              </a:lvl2pPr>
              <a:lvl3pPr marL="1143000" indent="-228600" defTabSz="879475">
                <a:defRPr sz="2400">
                  <a:solidFill>
                    <a:schemeClr val="tx1"/>
                  </a:solidFill>
                  <a:latin typeface="Times New Roman" panose="02020603050405020304" pitchFamily="18" charset="0"/>
                  <a:ea typeface="宋体" panose="02010600030101010101" pitchFamily="2" charset="-122"/>
                </a:defRPr>
              </a:lvl3pPr>
              <a:lvl4pPr marL="1600200" indent="-228600" defTabSz="879475">
                <a:defRPr sz="2400">
                  <a:solidFill>
                    <a:schemeClr val="tx1"/>
                  </a:solidFill>
                  <a:latin typeface="Times New Roman" panose="02020603050405020304" pitchFamily="18" charset="0"/>
                  <a:ea typeface="宋体" panose="02010600030101010101" pitchFamily="2" charset="-122"/>
                </a:defRPr>
              </a:lvl4pPr>
              <a:lvl5pPr marL="2057400" indent="-228600" defTabSz="879475">
                <a:defRPr sz="2400">
                  <a:solidFill>
                    <a:schemeClr val="tx1"/>
                  </a:solidFill>
                  <a:latin typeface="Times New Roman" panose="02020603050405020304" pitchFamily="18" charset="0"/>
                  <a:ea typeface="宋体" panose="02010600030101010101" pitchFamily="2" charset="-122"/>
                </a:defRPr>
              </a:lvl5pPr>
              <a:lvl6pPr marL="2514600" indent="-228600" defTabSz="879475"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defTabSz="879475"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defTabSz="879475"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defTabSz="879475"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spcBef>
                  <a:spcPct val="20000"/>
                </a:spcBef>
              </a:pPr>
              <a:r>
                <a:rPr lang="en-US" altLang="zh-TW" sz="2000">
                  <a:solidFill>
                    <a:srgbClr val="000000"/>
                  </a:solidFill>
                  <a:latin typeface="Courier New" panose="02070309020205020404" pitchFamily="49" charset="0"/>
                  <a:ea typeface="新細明體" panose="02020500000000000000" pitchFamily="18" charset="-120"/>
                </a:rPr>
                <a:t>pull(...)</a:t>
              </a:r>
            </a:p>
          </p:txBody>
        </p:sp>
      </p:grpSp>
    </p:spTree>
    <p:extLst>
      <p:ext uri="{BB962C8B-B14F-4D97-AF65-F5344CB8AC3E}">
        <p14:creationId xmlns:p14="http://schemas.microsoft.com/office/powerpoint/2010/main" val="615401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32"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strVal val="4*#ppt_w"/>
                                          </p:val>
                                        </p:tav>
                                        <p:tav tm="100000">
                                          <p:val>
                                            <p:strVal val="#ppt_w"/>
                                          </p:val>
                                        </p:tav>
                                      </p:tavLst>
                                    </p:anim>
                                    <p:anim calcmode="lin" valueType="num">
                                      <p:cBhvr>
                                        <p:cTn id="8" dur="500" fill="hold"/>
                                        <p:tgtEl>
                                          <p:spTgt spid="5"/>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1"/>
          </p:nvPr>
        </p:nvSpPr>
        <p:spPr/>
        <p:txBody>
          <a:bodyPr/>
          <a:lstStyle/>
          <a:p>
            <a:fld id="{81527B9D-8B53-C542-B4A4-B7AE274C943D}" type="slidenum">
              <a:rPr lang="en-US" altLang="en-US" smtClean="0"/>
              <a:pPr/>
              <a:t>39</a:t>
            </a:fld>
            <a:endParaRPr lang="en-US" altLang="en-US"/>
          </a:p>
        </p:txBody>
      </p:sp>
      <p:sp>
        <p:nvSpPr>
          <p:cNvPr id="4" name="矩形 3"/>
          <p:cNvSpPr/>
          <p:nvPr/>
        </p:nvSpPr>
        <p:spPr>
          <a:xfrm>
            <a:off x="-68930" y="914400"/>
            <a:ext cx="2682146" cy="523220"/>
          </a:xfrm>
          <a:prstGeom prst="rect">
            <a:avLst/>
          </a:prstGeom>
        </p:spPr>
        <p:txBody>
          <a:bodyPr wrap="none">
            <a:spAutoFit/>
          </a:bodyPr>
          <a:lstStyle/>
          <a:p>
            <a:pPr algn="ctr"/>
            <a:r>
              <a:rPr lang="en-US" altLang="zh-TW" sz="2800" b="1" i="1" dirty="0">
                <a:solidFill>
                  <a:srgbClr val="000000"/>
                </a:solidFill>
                <a:ea typeface="新細明體" panose="02020500000000000000" pitchFamily="18" charset="-120"/>
              </a:rPr>
              <a:t>Event Channel</a:t>
            </a:r>
          </a:p>
        </p:txBody>
      </p:sp>
      <p:grpSp>
        <p:nvGrpSpPr>
          <p:cNvPr id="24" name="Group 4"/>
          <p:cNvGrpSpPr>
            <a:grpSpLocks/>
          </p:cNvGrpSpPr>
          <p:nvPr/>
        </p:nvGrpSpPr>
        <p:grpSpPr bwMode="auto">
          <a:xfrm>
            <a:off x="152400" y="1828800"/>
            <a:ext cx="8555038" cy="3627438"/>
            <a:chOff x="470" y="1248"/>
            <a:chExt cx="5389" cy="2285"/>
          </a:xfrm>
        </p:grpSpPr>
        <p:sp>
          <p:nvSpPr>
            <p:cNvPr id="25" name="Rectangle 5"/>
            <p:cNvSpPr>
              <a:spLocks noChangeArrowheads="1"/>
            </p:cNvSpPr>
            <p:nvPr/>
          </p:nvSpPr>
          <p:spPr bwMode="auto">
            <a:xfrm>
              <a:off x="1680" y="1776"/>
              <a:ext cx="2880" cy="1008"/>
            </a:xfrm>
            <a:prstGeom prst="rect">
              <a:avLst/>
            </a:prstGeom>
            <a:solidFill>
              <a:schemeClr val="accent1"/>
            </a:solidFill>
            <a:ln w="12700">
              <a:solidFill>
                <a:schemeClr val="tx1"/>
              </a:solidFill>
              <a:miter lim="800000"/>
              <a:headEnd/>
              <a:tailEnd/>
            </a:ln>
            <a:effectLst>
              <a:outerShdw blurRad="63500" dist="107763" dir="2700000" algn="ctr" rotWithShape="0">
                <a:schemeClr val="bg2">
                  <a:alpha val="74998"/>
                </a:schemeClr>
              </a:outerShdw>
            </a:effectLst>
          </p:spPr>
          <p:txBody>
            <a:bodyPr wrap="none" anchor="ctr"/>
            <a:lstStyle/>
            <a:p>
              <a:pPr algn="ctr">
                <a:defRPr/>
              </a:pPr>
              <a:endParaRPr lang="zh-TW" altLang="en-US">
                <a:solidFill>
                  <a:srgbClr val="000000"/>
                </a:solidFill>
                <a:latin typeface="Arial" charset="0"/>
                <a:ea typeface="新細明體" charset="0"/>
                <a:cs typeface="新細明體" charset="0"/>
              </a:endParaRPr>
            </a:p>
          </p:txBody>
        </p:sp>
        <p:sp>
          <p:nvSpPr>
            <p:cNvPr id="26" name="Oval 6"/>
            <p:cNvSpPr>
              <a:spLocks noChangeArrowheads="1"/>
            </p:cNvSpPr>
            <p:nvPr/>
          </p:nvSpPr>
          <p:spPr bwMode="auto">
            <a:xfrm>
              <a:off x="480" y="1344"/>
              <a:ext cx="576" cy="576"/>
            </a:xfrm>
            <a:prstGeom prst="ellipse">
              <a:avLst/>
            </a:prstGeom>
            <a:solidFill>
              <a:schemeClr val="accent1"/>
            </a:solidFill>
            <a:ln w="12700">
              <a:solidFill>
                <a:schemeClr val="tx1"/>
              </a:solidFill>
              <a:round/>
              <a:headEnd/>
              <a:tailEnd/>
            </a:ln>
            <a:effectLst>
              <a:outerShdw blurRad="63500" dist="107763" dir="2700000" algn="ctr" rotWithShape="0">
                <a:schemeClr val="bg2">
                  <a:alpha val="74998"/>
                </a:schemeClr>
              </a:outerShdw>
            </a:effectLst>
          </p:spPr>
          <p:txBody>
            <a:bodyPr wrap="none" anchor="ctr"/>
            <a:lstStyle/>
            <a:p>
              <a:pPr>
                <a:defRPr/>
              </a:pPr>
              <a:endParaRPr lang="en-US">
                <a:solidFill>
                  <a:srgbClr val="000000"/>
                </a:solidFill>
                <a:latin typeface="Times New Roman" charset="0"/>
                <a:ea typeface="宋体" charset="0"/>
              </a:endParaRPr>
            </a:p>
          </p:txBody>
        </p:sp>
        <p:sp>
          <p:nvSpPr>
            <p:cNvPr id="27" name="Oval 7"/>
            <p:cNvSpPr>
              <a:spLocks noChangeArrowheads="1"/>
            </p:cNvSpPr>
            <p:nvPr/>
          </p:nvSpPr>
          <p:spPr bwMode="auto">
            <a:xfrm>
              <a:off x="480" y="2688"/>
              <a:ext cx="576" cy="576"/>
            </a:xfrm>
            <a:prstGeom prst="ellipse">
              <a:avLst/>
            </a:prstGeom>
            <a:solidFill>
              <a:schemeClr val="accent1"/>
            </a:solidFill>
            <a:ln w="12700">
              <a:solidFill>
                <a:schemeClr val="tx1"/>
              </a:solidFill>
              <a:round/>
              <a:headEnd/>
              <a:tailEnd/>
            </a:ln>
            <a:effectLst>
              <a:outerShdw blurRad="63500" dist="107763" dir="2700000" algn="ctr" rotWithShape="0">
                <a:schemeClr val="bg2">
                  <a:alpha val="74998"/>
                </a:schemeClr>
              </a:outerShdw>
            </a:effectLst>
          </p:spPr>
          <p:txBody>
            <a:bodyPr wrap="none" anchor="ctr"/>
            <a:lstStyle/>
            <a:p>
              <a:pPr>
                <a:defRPr/>
              </a:pPr>
              <a:endParaRPr lang="en-US">
                <a:solidFill>
                  <a:srgbClr val="000000"/>
                </a:solidFill>
                <a:latin typeface="Times New Roman" charset="0"/>
                <a:ea typeface="宋体" charset="0"/>
              </a:endParaRPr>
            </a:p>
          </p:txBody>
        </p:sp>
        <p:sp>
          <p:nvSpPr>
            <p:cNvPr id="28" name="Oval 8"/>
            <p:cNvSpPr>
              <a:spLocks noChangeArrowheads="1"/>
            </p:cNvSpPr>
            <p:nvPr/>
          </p:nvSpPr>
          <p:spPr bwMode="auto">
            <a:xfrm>
              <a:off x="5088" y="1248"/>
              <a:ext cx="576" cy="576"/>
            </a:xfrm>
            <a:prstGeom prst="ellipse">
              <a:avLst/>
            </a:prstGeom>
            <a:solidFill>
              <a:schemeClr val="accent1"/>
            </a:solidFill>
            <a:ln w="12700">
              <a:solidFill>
                <a:schemeClr val="tx1"/>
              </a:solidFill>
              <a:round/>
              <a:headEnd/>
              <a:tailEnd/>
            </a:ln>
            <a:effectLst>
              <a:outerShdw blurRad="63500" dist="107763" dir="2700000" algn="ctr" rotWithShape="0">
                <a:schemeClr val="bg2">
                  <a:alpha val="74998"/>
                </a:schemeClr>
              </a:outerShdw>
            </a:effectLst>
          </p:spPr>
          <p:txBody>
            <a:bodyPr wrap="none" anchor="ctr"/>
            <a:lstStyle/>
            <a:p>
              <a:pPr>
                <a:defRPr/>
              </a:pPr>
              <a:endParaRPr lang="en-US">
                <a:solidFill>
                  <a:srgbClr val="000000"/>
                </a:solidFill>
                <a:latin typeface="Times New Roman" charset="0"/>
                <a:ea typeface="宋体" charset="0"/>
              </a:endParaRPr>
            </a:p>
          </p:txBody>
        </p:sp>
        <p:sp>
          <p:nvSpPr>
            <p:cNvPr id="29" name="Oval 9"/>
            <p:cNvSpPr>
              <a:spLocks noChangeArrowheads="1"/>
            </p:cNvSpPr>
            <p:nvPr/>
          </p:nvSpPr>
          <p:spPr bwMode="auto">
            <a:xfrm>
              <a:off x="5088" y="2736"/>
              <a:ext cx="576" cy="576"/>
            </a:xfrm>
            <a:prstGeom prst="ellipse">
              <a:avLst/>
            </a:prstGeom>
            <a:solidFill>
              <a:schemeClr val="accent1"/>
            </a:solidFill>
            <a:ln w="12700">
              <a:solidFill>
                <a:schemeClr val="tx1"/>
              </a:solidFill>
              <a:round/>
              <a:headEnd/>
              <a:tailEnd/>
            </a:ln>
            <a:effectLst>
              <a:outerShdw blurRad="63500" dist="107763" dir="2700000" algn="ctr" rotWithShape="0">
                <a:schemeClr val="bg2">
                  <a:alpha val="74998"/>
                </a:schemeClr>
              </a:outerShdw>
            </a:effectLst>
          </p:spPr>
          <p:txBody>
            <a:bodyPr wrap="none" anchor="ctr"/>
            <a:lstStyle/>
            <a:p>
              <a:pPr>
                <a:defRPr/>
              </a:pPr>
              <a:endParaRPr lang="en-US">
                <a:solidFill>
                  <a:srgbClr val="000000"/>
                </a:solidFill>
                <a:latin typeface="Times New Roman" charset="0"/>
                <a:ea typeface="宋体" charset="0"/>
              </a:endParaRPr>
            </a:p>
          </p:txBody>
        </p:sp>
        <p:sp>
          <p:nvSpPr>
            <p:cNvPr id="30" name="Text Box 10"/>
            <p:cNvSpPr txBox="1">
              <a:spLocks noChangeArrowheads="1"/>
            </p:cNvSpPr>
            <p:nvPr/>
          </p:nvSpPr>
          <p:spPr bwMode="auto">
            <a:xfrm>
              <a:off x="2400" y="2016"/>
              <a:ext cx="1377"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lang="en-US" altLang="zh-TW" dirty="0">
                  <a:solidFill>
                    <a:srgbClr val="000000"/>
                  </a:solidFill>
                  <a:latin typeface="Arial" panose="020B0604020202020204" pitchFamily="34" charset="0"/>
                  <a:ea typeface="新細明體" panose="02020500000000000000" pitchFamily="18" charset="-120"/>
                </a:rPr>
                <a:t>Event Channel</a:t>
              </a:r>
            </a:p>
          </p:txBody>
        </p:sp>
        <p:sp>
          <p:nvSpPr>
            <p:cNvPr id="31" name="Line 11"/>
            <p:cNvSpPr>
              <a:spLocks noChangeShapeType="1"/>
            </p:cNvSpPr>
            <p:nvPr/>
          </p:nvSpPr>
          <p:spPr bwMode="auto">
            <a:xfrm>
              <a:off x="2544" y="2400"/>
              <a:ext cx="1104"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solidFill>
                  <a:srgbClr val="000000"/>
                </a:solidFill>
              </a:endParaRPr>
            </a:p>
          </p:txBody>
        </p:sp>
        <p:sp>
          <p:nvSpPr>
            <p:cNvPr id="32" name="Text Box 12"/>
            <p:cNvSpPr txBox="1">
              <a:spLocks noChangeArrowheads="1"/>
            </p:cNvSpPr>
            <p:nvPr/>
          </p:nvSpPr>
          <p:spPr bwMode="auto">
            <a:xfrm>
              <a:off x="2400" y="2448"/>
              <a:ext cx="1394"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lang="en-US" altLang="zh-TW" sz="1400" dirty="0">
                  <a:solidFill>
                    <a:srgbClr val="000000"/>
                  </a:solidFill>
                  <a:latin typeface="Arial" panose="020B0604020202020204" pitchFamily="34" charset="0"/>
                  <a:ea typeface="新細明體" panose="02020500000000000000" pitchFamily="18" charset="-120"/>
                </a:rPr>
                <a:t>Direction of event transfer</a:t>
              </a:r>
            </a:p>
          </p:txBody>
        </p:sp>
        <p:sp>
          <p:nvSpPr>
            <p:cNvPr id="33" name="Line 13"/>
            <p:cNvSpPr>
              <a:spLocks noChangeShapeType="1"/>
            </p:cNvSpPr>
            <p:nvPr/>
          </p:nvSpPr>
          <p:spPr bwMode="auto">
            <a:xfrm flipV="1">
              <a:off x="1056" y="2688"/>
              <a:ext cx="720" cy="240"/>
            </a:xfrm>
            <a:prstGeom prst="line">
              <a:avLst/>
            </a:prstGeom>
            <a:noFill/>
            <a:ln w="1270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solidFill>
                  <a:srgbClr val="000000"/>
                </a:solidFill>
              </a:endParaRPr>
            </a:p>
          </p:txBody>
        </p:sp>
        <p:sp>
          <p:nvSpPr>
            <p:cNvPr id="34" name="Line 14"/>
            <p:cNvSpPr>
              <a:spLocks noChangeShapeType="1"/>
            </p:cNvSpPr>
            <p:nvPr/>
          </p:nvSpPr>
          <p:spPr bwMode="auto">
            <a:xfrm>
              <a:off x="1056" y="1728"/>
              <a:ext cx="720" cy="240"/>
            </a:xfrm>
            <a:prstGeom prst="line">
              <a:avLst/>
            </a:prstGeom>
            <a:noFill/>
            <a:ln w="1270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solidFill>
                  <a:srgbClr val="000000"/>
                </a:solidFill>
              </a:endParaRPr>
            </a:p>
          </p:txBody>
        </p:sp>
        <p:sp>
          <p:nvSpPr>
            <p:cNvPr id="35" name="Line 15"/>
            <p:cNvSpPr>
              <a:spLocks noChangeShapeType="1"/>
            </p:cNvSpPr>
            <p:nvPr/>
          </p:nvSpPr>
          <p:spPr bwMode="auto">
            <a:xfrm>
              <a:off x="4464" y="2688"/>
              <a:ext cx="624" cy="288"/>
            </a:xfrm>
            <a:prstGeom prst="line">
              <a:avLst/>
            </a:prstGeom>
            <a:noFill/>
            <a:ln w="1270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solidFill>
                  <a:srgbClr val="000000"/>
                </a:solidFill>
              </a:endParaRPr>
            </a:p>
          </p:txBody>
        </p:sp>
        <p:sp>
          <p:nvSpPr>
            <p:cNvPr id="36" name="Line 16"/>
            <p:cNvSpPr>
              <a:spLocks noChangeShapeType="1"/>
            </p:cNvSpPr>
            <p:nvPr/>
          </p:nvSpPr>
          <p:spPr bwMode="auto">
            <a:xfrm flipV="1">
              <a:off x="4464" y="1680"/>
              <a:ext cx="672" cy="240"/>
            </a:xfrm>
            <a:prstGeom prst="line">
              <a:avLst/>
            </a:prstGeom>
            <a:noFill/>
            <a:ln w="1270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solidFill>
                  <a:srgbClr val="000000"/>
                </a:solidFill>
              </a:endParaRPr>
            </a:p>
          </p:txBody>
        </p:sp>
        <p:sp>
          <p:nvSpPr>
            <p:cNvPr id="37" name="Text Box 17"/>
            <p:cNvSpPr txBox="1">
              <a:spLocks noChangeArrowheads="1"/>
            </p:cNvSpPr>
            <p:nvPr/>
          </p:nvSpPr>
          <p:spPr bwMode="auto">
            <a:xfrm>
              <a:off x="470" y="1941"/>
              <a:ext cx="695"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lang="en-US" altLang="zh-TW" sz="1200">
                  <a:solidFill>
                    <a:srgbClr val="000000"/>
                  </a:solidFill>
                  <a:latin typeface="Arial" panose="020B0604020202020204" pitchFamily="34" charset="0"/>
                  <a:ea typeface="新細明體" panose="02020500000000000000" pitchFamily="18" charset="-120"/>
                </a:rPr>
                <a:t>Push supplier</a:t>
              </a:r>
            </a:p>
          </p:txBody>
        </p:sp>
        <p:sp>
          <p:nvSpPr>
            <p:cNvPr id="38" name="Text Box 18"/>
            <p:cNvSpPr txBox="1">
              <a:spLocks noChangeArrowheads="1"/>
            </p:cNvSpPr>
            <p:nvPr/>
          </p:nvSpPr>
          <p:spPr bwMode="auto">
            <a:xfrm>
              <a:off x="470" y="3333"/>
              <a:ext cx="636"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lang="en-US" altLang="zh-TW" sz="1200">
                  <a:solidFill>
                    <a:srgbClr val="000000"/>
                  </a:solidFill>
                  <a:latin typeface="Arial" panose="020B0604020202020204" pitchFamily="34" charset="0"/>
                  <a:ea typeface="新細明體" panose="02020500000000000000" pitchFamily="18" charset="-120"/>
                </a:rPr>
                <a:t>Pull supplier</a:t>
              </a:r>
            </a:p>
          </p:txBody>
        </p:sp>
        <p:sp>
          <p:nvSpPr>
            <p:cNvPr id="39" name="Text Box 19"/>
            <p:cNvSpPr txBox="1">
              <a:spLocks noChangeArrowheads="1"/>
            </p:cNvSpPr>
            <p:nvPr/>
          </p:nvSpPr>
          <p:spPr bwMode="auto">
            <a:xfrm>
              <a:off x="5078" y="1845"/>
              <a:ext cx="781"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lang="en-US" altLang="zh-TW" sz="1200">
                  <a:solidFill>
                    <a:srgbClr val="000000"/>
                  </a:solidFill>
                  <a:latin typeface="Arial" panose="020B0604020202020204" pitchFamily="34" charset="0"/>
                  <a:ea typeface="新細明體" panose="02020500000000000000" pitchFamily="18" charset="-120"/>
                </a:rPr>
                <a:t>Push consumer</a:t>
              </a:r>
            </a:p>
          </p:txBody>
        </p:sp>
        <p:sp>
          <p:nvSpPr>
            <p:cNvPr id="40" name="Text Box 20"/>
            <p:cNvSpPr txBox="1">
              <a:spLocks noChangeArrowheads="1"/>
            </p:cNvSpPr>
            <p:nvPr/>
          </p:nvSpPr>
          <p:spPr bwMode="auto">
            <a:xfrm>
              <a:off x="5088" y="3360"/>
              <a:ext cx="722"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lang="en-US" altLang="zh-TW" sz="1200">
                  <a:solidFill>
                    <a:srgbClr val="000000"/>
                  </a:solidFill>
                  <a:latin typeface="Arial" panose="020B0604020202020204" pitchFamily="34" charset="0"/>
                  <a:ea typeface="新細明體" panose="02020500000000000000" pitchFamily="18" charset="-120"/>
                </a:rPr>
                <a:t>Pull consumer</a:t>
              </a:r>
            </a:p>
          </p:txBody>
        </p:sp>
      </p:grpSp>
      <p:sp>
        <p:nvSpPr>
          <p:cNvPr id="41" name="Text Box 21"/>
          <p:cNvSpPr txBox="1">
            <a:spLocks noChangeArrowheads="1"/>
          </p:cNvSpPr>
          <p:nvPr/>
        </p:nvSpPr>
        <p:spPr bwMode="auto">
          <a:xfrm>
            <a:off x="2898775" y="4862513"/>
            <a:ext cx="3243263" cy="150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8900" tIns="44450" rIns="88900" bIns="44450">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spcBef>
                <a:spcPct val="20000"/>
              </a:spcBef>
              <a:buClr>
                <a:schemeClr val="tx1"/>
              </a:buClr>
              <a:buFont typeface="Symbol" panose="05050102010706020507" pitchFamily="18" charset="2"/>
              <a:buNone/>
            </a:pPr>
            <a:r>
              <a:rPr lang="en-US" altLang="zh-TW" sz="1600">
                <a:solidFill>
                  <a:srgbClr val="000000"/>
                </a:solidFill>
                <a:latin typeface="Arial" panose="020B0604020202020204" pitchFamily="34" charset="0"/>
                <a:ea typeface="新細明體" panose="02020500000000000000" pitchFamily="18" charset="-120"/>
              </a:rPr>
              <a:t>Supported combinations:</a:t>
            </a:r>
          </a:p>
          <a:p>
            <a:pPr>
              <a:spcBef>
                <a:spcPct val="20000"/>
              </a:spcBef>
              <a:buClr>
                <a:schemeClr val="tx1"/>
              </a:buClr>
              <a:buFont typeface="Symbol" panose="05050102010706020507" pitchFamily="18" charset="2"/>
              <a:buChar char="¨"/>
            </a:pPr>
            <a:r>
              <a:rPr lang="en-US" altLang="zh-TW" sz="1600">
                <a:solidFill>
                  <a:srgbClr val="000000"/>
                </a:solidFill>
                <a:latin typeface="Arial" panose="020B0604020202020204" pitchFamily="34" charset="0"/>
                <a:ea typeface="新細明體" panose="02020500000000000000" pitchFamily="18" charset="-120"/>
              </a:rPr>
              <a:t>push suppliers, push consumers</a:t>
            </a:r>
          </a:p>
          <a:p>
            <a:pPr>
              <a:spcBef>
                <a:spcPct val="20000"/>
              </a:spcBef>
              <a:buClr>
                <a:schemeClr val="tx1"/>
              </a:buClr>
              <a:buFont typeface="Symbol" panose="05050102010706020507" pitchFamily="18" charset="2"/>
              <a:buChar char="¨"/>
            </a:pPr>
            <a:r>
              <a:rPr lang="en-US" altLang="zh-TW" sz="1600">
                <a:solidFill>
                  <a:srgbClr val="000000"/>
                </a:solidFill>
                <a:latin typeface="Arial" panose="020B0604020202020204" pitchFamily="34" charset="0"/>
                <a:ea typeface="新細明體" panose="02020500000000000000" pitchFamily="18" charset="-120"/>
              </a:rPr>
              <a:t>push suppliers, pull consumers</a:t>
            </a:r>
          </a:p>
          <a:p>
            <a:pPr>
              <a:spcBef>
                <a:spcPct val="20000"/>
              </a:spcBef>
              <a:buClr>
                <a:schemeClr val="tx1"/>
              </a:buClr>
              <a:buFont typeface="Symbol" panose="05050102010706020507" pitchFamily="18" charset="2"/>
              <a:buChar char="¨"/>
            </a:pPr>
            <a:r>
              <a:rPr lang="en-US" altLang="zh-TW" sz="1600">
                <a:solidFill>
                  <a:srgbClr val="000000"/>
                </a:solidFill>
                <a:latin typeface="Arial" panose="020B0604020202020204" pitchFamily="34" charset="0"/>
                <a:ea typeface="新細明體" panose="02020500000000000000" pitchFamily="18" charset="-120"/>
              </a:rPr>
              <a:t>pull suppliers, push consumers</a:t>
            </a:r>
          </a:p>
          <a:p>
            <a:pPr>
              <a:spcBef>
                <a:spcPct val="20000"/>
              </a:spcBef>
              <a:buClr>
                <a:schemeClr val="tx1"/>
              </a:buClr>
              <a:buFont typeface="Symbol" panose="05050102010706020507" pitchFamily="18" charset="2"/>
              <a:buChar char="¨"/>
            </a:pPr>
            <a:r>
              <a:rPr lang="en-US" altLang="zh-TW" sz="1600">
                <a:solidFill>
                  <a:srgbClr val="000000"/>
                </a:solidFill>
                <a:latin typeface="Arial" panose="020B0604020202020204" pitchFamily="34" charset="0"/>
                <a:ea typeface="新細明體" panose="02020500000000000000" pitchFamily="18" charset="-120"/>
              </a:rPr>
              <a:t>pull suppliers, pull consumers</a:t>
            </a:r>
          </a:p>
        </p:txBody>
      </p:sp>
    </p:spTree>
    <p:extLst>
      <p:ext uri="{BB962C8B-B14F-4D97-AF65-F5344CB8AC3E}">
        <p14:creationId xmlns:p14="http://schemas.microsoft.com/office/powerpoint/2010/main" val="3237218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blinds(horizontal)">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1">
                                            <p:txEl>
                                              <p:pRg st="0" end="0"/>
                                            </p:txEl>
                                          </p:spTgt>
                                        </p:tgtEl>
                                        <p:attrNameLst>
                                          <p:attrName>style.visibility</p:attrName>
                                        </p:attrNameLst>
                                      </p:cBhvr>
                                      <p:to>
                                        <p:strVal val="visible"/>
                                      </p:to>
                                    </p:set>
                                    <p:animEffect transition="in" filter="wipe(left)">
                                      <p:cBhvr>
                                        <p:cTn id="12" dur="500"/>
                                        <p:tgtEl>
                                          <p:spTgt spid="41">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1">
                                            <p:txEl>
                                              <p:pRg st="1" end="1"/>
                                            </p:txEl>
                                          </p:spTgt>
                                        </p:tgtEl>
                                        <p:attrNameLst>
                                          <p:attrName>style.visibility</p:attrName>
                                        </p:attrNameLst>
                                      </p:cBhvr>
                                      <p:to>
                                        <p:strVal val="visible"/>
                                      </p:to>
                                    </p:set>
                                    <p:animEffect transition="in" filter="wipe(left)">
                                      <p:cBhvr>
                                        <p:cTn id="17" dur="500"/>
                                        <p:tgtEl>
                                          <p:spTgt spid="41">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41">
                                            <p:txEl>
                                              <p:pRg st="2" end="2"/>
                                            </p:txEl>
                                          </p:spTgt>
                                        </p:tgtEl>
                                        <p:attrNameLst>
                                          <p:attrName>style.visibility</p:attrName>
                                        </p:attrNameLst>
                                      </p:cBhvr>
                                      <p:to>
                                        <p:strVal val="visible"/>
                                      </p:to>
                                    </p:set>
                                    <p:animEffect transition="in" filter="wipe(left)">
                                      <p:cBhvr>
                                        <p:cTn id="22" dur="500"/>
                                        <p:tgtEl>
                                          <p:spTgt spid="41">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41">
                                            <p:txEl>
                                              <p:pRg st="3" end="3"/>
                                            </p:txEl>
                                          </p:spTgt>
                                        </p:tgtEl>
                                        <p:attrNameLst>
                                          <p:attrName>style.visibility</p:attrName>
                                        </p:attrNameLst>
                                      </p:cBhvr>
                                      <p:to>
                                        <p:strVal val="visible"/>
                                      </p:to>
                                    </p:set>
                                    <p:animEffect transition="in" filter="wipe(left)">
                                      <p:cBhvr>
                                        <p:cTn id="27" dur="500"/>
                                        <p:tgtEl>
                                          <p:spTgt spid="41">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41">
                                            <p:txEl>
                                              <p:pRg st="4" end="4"/>
                                            </p:txEl>
                                          </p:spTgt>
                                        </p:tgtEl>
                                        <p:attrNameLst>
                                          <p:attrName>style.visibility</p:attrName>
                                        </p:attrNameLst>
                                      </p:cBhvr>
                                      <p:to>
                                        <p:strVal val="visible"/>
                                      </p:to>
                                    </p:set>
                                    <p:animEffect transition="in" filter="wipe(left)">
                                      <p:cBhvr>
                                        <p:cTn id="32" dur="500"/>
                                        <p:tgtEl>
                                          <p:spTgt spid="4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build="p" autoUpdateAnimBg="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1"/>
          </p:nvPr>
        </p:nvSpPr>
        <p:spPr/>
        <p:txBody>
          <a:bodyPr/>
          <a:lstStyle/>
          <a:p>
            <a:fld id="{81527B9D-8B53-C542-B4A4-B7AE274C943D}" type="slidenum">
              <a:rPr lang="en-US" altLang="en-US" smtClean="0"/>
              <a:pPr/>
              <a:t>4</a:t>
            </a:fld>
            <a:endParaRPr lang="en-US" altLang="en-US"/>
          </a:p>
        </p:txBody>
      </p:sp>
      <p:sp>
        <p:nvSpPr>
          <p:cNvPr id="4" name="矩形 3"/>
          <p:cNvSpPr/>
          <p:nvPr/>
        </p:nvSpPr>
        <p:spPr>
          <a:xfrm>
            <a:off x="0" y="838200"/>
            <a:ext cx="2161169" cy="523220"/>
          </a:xfrm>
          <a:prstGeom prst="rect">
            <a:avLst/>
          </a:prstGeom>
        </p:spPr>
        <p:txBody>
          <a:bodyPr wrap="none">
            <a:spAutoFit/>
          </a:bodyPr>
          <a:lstStyle/>
          <a:p>
            <a:r>
              <a:rPr lang="en-US" altLang="zh-CN" sz="2800" b="1" i="1" dirty="0" smtClean="0">
                <a:solidFill>
                  <a:srgbClr val="000000"/>
                </a:solidFill>
                <a:ea typeface="新細明體" charset="0"/>
                <a:cs typeface="新細明體" charset="0"/>
              </a:rPr>
              <a:t>Our Cluster</a:t>
            </a:r>
            <a:endParaRPr lang="zh-CN" altLang="en-US" sz="2800" b="1" i="1" dirty="0">
              <a:solidFill>
                <a:srgbClr val="000000"/>
              </a:solidFill>
            </a:endParaRPr>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 y="1981200"/>
            <a:ext cx="2590800" cy="3454400"/>
          </a:xfrm>
          <a:prstGeom prst="rect">
            <a:avLst/>
          </a:prstGeom>
        </p:spPr>
      </p:pic>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48400" y="1981200"/>
            <a:ext cx="2590800" cy="3454400"/>
          </a:xfrm>
          <a:prstGeom prst="rect">
            <a:avLst/>
          </a:prstGeom>
        </p:spPr>
      </p:pic>
      <p:pic>
        <p:nvPicPr>
          <p:cNvPr id="12290" name="Picture 2" descr="http://www.mellanox.com/oem/dell/img/products/oem/dell_switch_SB7800.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8128" y="2362200"/>
            <a:ext cx="3260272" cy="933626"/>
          </a:xfrm>
          <a:prstGeom prst="rect">
            <a:avLst/>
          </a:prstGeom>
          <a:noFill/>
          <a:extLst>
            <a:ext uri="{909E8E84-426E-40DD-AFC4-6F175D3DCCD1}">
              <a14:hiddenFill xmlns:a14="http://schemas.microsoft.com/office/drawing/2010/main">
                <a:solidFill>
                  <a:srgbClr val="FFFFFF"/>
                </a:solidFill>
              </a14:hiddenFill>
            </a:ext>
          </a:extLst>
        </p:spPr>
      </p:pic>
      <p:pic>
        <p:nvPicPr>
          <p:cNvPr id="8" name="图片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33057" y="3295826"/>
            <a:ext cx="2846615" cy="2134961"/>
          </a:xfrm>
          <a:prstGeom prst="rect">
            <a:avLst/>
          </a:prstGeom>
        </p:spPr>
      </p:pic>
      <p:sp>
        <p:nvSpPr>
          <p:cNvPr id="9" name="椭圆 8"/>
          <p:cNvSpPr/>
          <p:nvPr/>
        </p:nvSpPr>
        <p:spPr>
          <a:xfrm>
            <a:off x="4969328" y="3274055"/>
            <a:ext cx="1447800" cy="1143000"/>
          </a:xfrm>
          <a:prstGeom prst="ellipse">
            <a:avLst/>
          </a:prstGeom>
          <a:noFill/>
          <a:ln w="38100">
            <a:solidFill>
              <a:srgbClr val="FF000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3513364" y="5506686"/>
            <a:ext cx="2286000" cy="369332"/>
          </a:xfrm>
          <a:prstGeom prst="rect">
            <a:avLst/>
          </a:prstGeom>
          <a:noFill/>
        </p:spPr>
        <p:txBody>
          <a:bodyPr wrap="square" rtlCol="0">
            <a:spAutoFit/>
          </a:bodyPr>
          <a:lstStyle/>
          <a:p>
            <a:pPr algn="ctr"/>
            <a:r>
              <a:rPr lang="en-US" altLang="zh-CN" dirty="0" smtClean="0"/>
              <a:t>IB Switch</a:t>
            </a:r>
            <a:endParaRPr lang="zh-CN" altLang="en-US" dirty="0"/>
          </a:p>
        </p:txBody>
      </p:sp>
      <p:sp>
        <p:nvSpPr>
          <p:cNvPr id="12" name="文本框 11"/>
          <p:cNvSpPr txBox="1"/>
          <p:nvPr/>
        </p:nvSpPr>
        <p:spPr>
          <a:xfrm>
            <a:off x="228600" y="5506686"/>
            <a:ext cx="2286000" cy="369332"/>
          </a:xfrm>
          <a:prstGeom prst="rect">
            <a:avLst/>
          </a:prstGeom>
          <a:noFill/>
        </p:spPr>
        <p:txBody>
          <a:bodyPr wrap="square" rtlCol="0">
            <a:spAutoFit/>
          </a:bodyPr>
          <a:lstStyle/>
          <a:p>
            <a:pPr algn="ctr"/>
            <a:r>
              <a:rPr lang="en-US" altLang="zh-CN" dirty="0" smtClean="0"/>
              <a:t>GPU Cluster</a:t>
            </a:r>
            <a:endParaRPr lang="zh-CN" altLang="en-US" dirty="0"/>
          </a:p>
        </p:txBody>
      </p:sp>
      <p:sp>
        <p:nvSpPr>
          <p:cNvPr id="13" name="文本框 12"/>
          <p:cNvSpPr txBox="1"/>
          <p:nvPr/>
        </p:nvSpPr>
        <p:spPr>
          <a:xfrm>
            <a:off x="6281057" y="5506686"/>
            <a:ext cx="2286000" cy="369332"/>
          </a:xfrm>
          <a:prstGeom prst="rect">
            <a:avLst/>
          </a:prstGeom>
          <a:noFill/>
        </p:spPr>
        <p:txBody>
          <a:bodyPr wrap="square" rtlCol="0">
            <a:spAutoFit/>
          </a:bodyPr>
          <a:lstStyle/>
          <a:p>
            <a:pPr algn="ctr"/>
            <a:r>
              <a:rPr lang="en-US" altLang="zh-CN" dirty="0"/>
              <a:t>C</a:t>
            </a:r>
            <a:r>
              <a:rPr lang="en-US" altLang="zh-CN" dirty="0" smtClean="0"/>
              <a:t>PU Cluster</a:t>
            </a:r>
            <a:endParaRPr lang="zh-CN" altLang="en-US" dirty="0"/>
          </a:p>
        </p:txBody>
      </p:sp>
    </p:spTree>
    <p:extLst>
      <p:ext uri="{BB962C8B-B14F-4D97-AF65-F5344CB8AC3E}">
        <p14:creationId xmlns:p14="http://schemas.microsoft.com/office/powerpoint/2010/main" val="246741984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1"/>
          </p:nvPr>
        </p:nvSpPr>
        <p:spPr/>
        <p:txBody>
          <a:bodyPr/>
          <a:lstStyle/>
          <a:p>
            <a:fld id="{81527B9D-8B53-C542-B4A4-B7AE274C943D}" type="slidenum">
              <a:rPr lang="en-US" altLang="en-US" smtClean="0"/>
              <a:pPr/>
              <a:t>40</a:t>
            </a:fld>
            <a:endParaRPr lang="en-US" altLang="en-US"/>
          </a:p>
        </p:txBody>
      </p:sp>
      <p:sp>
        <p:nvSpPr>
          <p:cNvPr id="4" name="矩形 3"/>
          <p:cNvSpPr/>
          <p:nvPr/>
        </p:nvSpPr>
        <p:spPr>
          <a:xfrm>
            <a:off x="0" y="874901"/>
            <a:ext cx="5118709" cy="523220"/>
          </a:xfrm>
          <a:prstGeom prst="rect">
            <a:avLst/>
          </a:prstGeom>
        </p:spPr>
        <p:txBody>
          <a:bodyPr wrap="none">
            <a:spAutoFit/>
          </a:bodyPr>
          <a:lstStyle/>
          <a:p>
            <a:pPr algn="ctr"/>
            <a:r>
              <a:rPr lang="en-US" altLang="zh-TW" sz="2800" b="1" i="1" dirty="0">
                <a:solidFill>
                  <a:srgbClr val="000000"/>
                </a:solidFill>
                <a:ea typeface="新細明體" panose="02020500000000000000" pitchFamily="18" charset="-120"/>
              </a:rPr>
              <a:t>Event Channel (with proxies)</a:t>
            </a:r>
          </a:p>
        </p:txBody>
      </p:sp>
      <p:sp>
        <p:nvSpPr>
          <p:cNvPr id="22" name="Rectangle 4"/>
          <p:cNvSpPr>
            <a:spLocks noChangeArrowheads="1"/>
          </p:cNvSpPr>
          <p:nvPr/>
        </p:nvSpPr>
        <p:spPr bwMode="auto">
          <a:xfrm>
            <a:off x="2362200" y="2743200"/>
            <a:ext cx="4572000" cy="1600200"/>
          </a:xfrm>
          <a:prstGeom prst="rect">
            <a:avLst/>
          </a:prstGeom>
          <a:solidFill>
            <a:schemeClr val="accent1"/>
          </a:solidFill>
          <a:ln w="12700">
            <a:solidFill>
              <a:schemeClr val="tx1"/>
            </a:solidFill>
            <a:miter lim="800000"/>
            <a:headEnd/>
            <a:tailEnd/>
          </a:ln>
          <a:effectLst>
            <a:outerShdw blurRad="63500" dist="107763" dir="2700000" algn="ctr" rotWithShape="0">
              <a:schemeClr val="bg2">
                <a:alpha val="74998"/>
              </a:schemeClr>
            </a:outerShdw>
          </a:effectLst>
        </p:spPr>
        <p:txBody>
          <a:bodyPr wrap="none" anchor="ctr"/>
          <a:lstStyle/>
          <a:p>
            <a:pPr algn="ctr">
              <a:defRPr/>
            </a:pPr>
            <a:endParaRPr lang="zh-TW" altLang="en-US">
              <a:solidFill>
                <a:srgbClr val="000000"/>
              </a:solidFill>
              <a:latin typeface="Arial" charset="0"/>
              <a:ea typeface="新細明體" charset="0"/>
              <a:cs typeface="新細明體" charset="0"/>
            </a:endParaRPr>
          </a:p>
        </p:txBody>
      </p:sp>
      <p:sp>
        <p:nvSpPr>
          <p:cNvPr id="23" name="Oval 5"/>
          <p:cNvSpPr>
            <a:spLocks noChangeArrowheads="1"/>
          </p:cNvSpPr>
          <p:nvPr/>
        </p:nvSpPr>
        <p:spPr bwMode="auto">
          <a:xfrm>
            <a:off x="457200" y="2057400"/>
            <a:ext cx="914400" cy="914400"/>
          </a:xfrm>
          <a:prstGeom prst="ellipse">
            <a:avLst/>
          </a:prstGeom>
          <a:solidFill>
            <a:schemeClr val="accent1"/>
          </a:solidFill>
          <a:ln w="12700">
            <a:solidFill>
              <a:schemeClr val="tx1"/>
            </a:solidFill>
            <a:round/>
            <a:headEnd/>
            <a:tailEnd/>
          </a:ln>
          <a:effectLst>
            <a:outerShdw blurRad="63500" dist="107763" dir="2700000" algn="ctr" rotWithShape="0">
              <a:schemeClr val="bg2">
                <a:alpha val="74998"/>
              </a:schemeClr>
            </a:outerShdw>
          </a:effectLst>
        </p:spPr>
        <p:txBody>
          <a:bodyPr wrap="none" anchor="ctr"/>
          <a:lstStyle/>
          <a:p>
            <a:pPr>
              <a:defRPr/>
            </a:pPr>
            <a:endParaRPr lang="en-US">
              <a:solidFill>
                <a:srgbClr val="000000"/>
              </a:solidFill>
              <a:latin typeface="Times New Roman" charset="0"/>
              <a:ea typeface="宋体" charset="0"/>
            </a:endParaRPr>
          </a:p>
        </p:txBody>
      </p:sp>
      <p:sp>
        <p:nvSpPr>
          <p:cNvPr id="42" name="Oval 6"/>
          <p:cNvSpPr>
            <a:spLocks noChangeArrowheads="1"/>
          </p:cNvSpPr>
          <p:nvPr/>
        </p:nvSpPr>
        <p:spPr bwMode="auto">
          <a:xfrm>
            <a:off x="457200" y="4191000"/>
            <a:ext cx="914400" cy="914400"/>
          </a:xfrm>
          <a:prstGeom prst="ellipse">
            <a:avLst/>
          </a:prstGeom>
          <a:solidFill>
            <a:schemeClr val="accent1"/>
          </a:solidFill>
          <a:ln w="12700">
            <a:solidFill>
              <a:schemeClr val="tx1"/>
            </a:solidFill>
            <a:round/>
            <a:headEnd/>
            <a:tailEnd/>
          </a:ln>
          <a:effectLst>
            <a:outerShdw blurRad="63500" dist="107763" dir="2700000" algn="ctr" rotWithShape="0">
              <a:schemeClr val="bg2">
                <a:alpha val="74998"/>
              </a:schemeClr>
            </a:outerShdw>
          </a:effectLst>
        </p:spPr>
        <p:txBody>
          <a:bodyPr wrap="none" anchor="ctr"/>
          <a:lstStyle/>
          <a:p>
            <a:pPr>
              <a:defRPr/>
            </a:pPr>
            <a:endParaRPr lang="en-US">
              <a:solidFill>
                <a:srgbClr val="000000"/>
              </a:solidFill>
              <a:latin typeface="Times New Roman" charset="0"/>
              <a:ea typeface="宋体" charset="0"/>
            </a:endParaRPr>
          </a:p>
        </p:txBody>
      </p:sp>
      <p:sp>
        <p:nvSpPr>
          <p:cNvPr id="43" name="Oval 7"/>
          <p:cNvSpPr>
            <a:spLocks noChangeArrowheads="1"/>
          </p:cNvSpPr>
          <p:nvPr/>
        </p:nvSpPr>
        <p:spPr bwMode="auto">
          <a:xfrm>
            <a:off x="7772400" y="1905000"/>
            <a:ext cx="914400" cy="914400"/>
          </a:xfrm>
          <a:prstGeom prst="ellipse">
            <a:avLst/>
          </a:prstGeom>
          <a:solidFill>
            <a:schemeClr val="accent1"/>
          </a:solidFill>
          <a:ln w="12700">
            <a:solidFill>
              <a:schemeClr val="tx1"/>
            </a:solidFill>
            <a:round/>
            <a:headEnd/>
            <a:tailEnd/>
          </a:ln>
          <a:effectLst>
            <a:outerShdw blurRad="63500" dist="107763" dir="2700000" algn="ctr" rotWithShape="0">
              <a:schemeClr val="bg2">
                <a:alpha val="74998"/>
              </a:schemeClr>
            </a:outerShdw>
          </a:effectLst>
        </p:spPr>
        <p:txBody>
          <a:bodyPr wrap="none" anchor="ctr"/>
          <a:lstStyle/>
          <a:p>
            <a:pPr>
              <a:defRPr/>
            </a:pPr>
            <a:endParaRPr lang="en-US">
              <a:solidFill>
                <a:srgbClr val="000000"/>
              </a:solidFill>
              <a:latin typeface="Times New Roman" charset="0"/>
              <a:ea typeface="宋体" charset="0"/>
            </a:endParaRPr>
          </a:p>
        </p:txBody>
      </p:sp>
      <p:sp>
        <p:nvSpPr>
          <p:cNvPr id="44" name="Oval 8"/>
          <p:cNvSpPr>
            <a:spLocks noChangeArrowheads="1"/>
          </p:cNvSpPr>
          <p:nvPr/>
        </p:nvSpPr>
        <p:spPr bwMode="auto">
          <a:xfrm>
            <a:off x="7772400" y="4267200"/>
            <a:ext cx="914400" cy="914400"/>
          </a:xfrm>
          <a:prstGeom prst="ellipse">
            <a:avLst/>
          </a:prstGeom>
          <a:solidFill>
            <a:schemeClr val="accent1"/>
          </a:solidFill>
          <a:ln w="12700">
            <a:solidFill>
              <a:schemeClr val="tx1"/>
            </a:solidFill>
            <a:round/>
            <a:headEnd/>
            <a:tailEnd/>
          </a:ln>
          <a:effectLst>
            <a:outerShdw blurRad="63500" dist="107763" dir="2700000" algn="ctr" rotWithShape="0">
              <a:schemeClr val="bg2">
                <a:alpha val="74998"/>
              </a:schemeClr>
            </a:outerShdw>
          </a:effectLst>
        </p:spPr>
        <p:txBody>
          <a:bodyPr wrap="none" anchor="ctr"/>
          <a:lstStyle/>
          <a:p>
            <a:pPr>
              <a:defRPr/>
            </a:pPr>
            <a:endParaRPr lang="en-US">
              <a:solidFill>
                <a:srgbClr val="000000"/>
              </a:solidFill>
              <a:latin typeface="Times New Roman" charset="0"/>
              <a:ea typeface="宋体" charset="0"/>
            </a:endParaRPr>
          </a:p>
        </p:txBody>
      </p:sp>
      <p:sp>
        <p:nvSpPr>
          <p:cNvPr id="45" name="Text Box 9"/>
          <p:cNvSpPr txBox="1">
            <a:spLocks noChangeArrowheads="1"/>
          </p:cNvSpPr>
          <p:nvPr/>
        </p:nvSpPr>
        <p:spPr bwMode="auto">
          <a:xfrm>
            <a:off x="3505200" y="3124200"/>
            <a:ext cx="21859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lang="en-US" altLang="zh-TW">
                <a:solidFill>
                  <a:srgbClr val="000000"/>
                </a:solidFill>
                <a:latin typeface="Arial" panose="020B0604020202020204" pitchFamily="34" charset="0"/>
                <a:ea typeface="新細明體" panose="02020500000000000000" pitchFamily="18" charset="-120"/>
              </a:rPr>
              <a:t>Event Channel</a:t>
            </a:r>
          </a:p>
        </p:txBody>
      </p:sp>
      <p:sp>
        <p:nvSpPr>
          <p:cNvPr id="46" name="Line 10"/>
          <p:cNvSpPr>
            <a:spLocks noChangeShapeType="1"/>
          </p:cNvSpPr>
          <p:nvPr/>
        </p:nvSpPr>
        <p:spPr bwMode="auto">
          <a:xfrm>
            <a:off x="3733800" y="3733800"/>
            <a:ext cx="175260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solidFill>
                <a:srgbClr val="000000"/>
              </a:solidFill>
            </a:endParaRPr>
          </a:p>
        </p:txBody>
      </p:sp>
      <p:sp>
        <p:nvSpPr>
          <p:cNvPr id="47" name="Text Box 11"/>
          <p:cNvSpPr txBox="1">
            <a:spLocks noChangeArrowheads="1"/>
          </p:cNvSpPr>
          <p:nvPr/>
        </p:nvSpPr>
        <p:spPr bwMode="auto">
          <a:xfrm>
            <a:off x="3505200" y="3810000"/>
            <a:ext cx="22129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lang="en-US" altLang="zh-TW" sz="1400">
                <a:solidFill>
                  <a:srgbClr val="000000"/>
                </a:solidFill>
                <a:latin typeface="Arial" panose="020B0604020202020204" pitchFamily="34" charset="0"/>
                <a:ea typeface="新細明體" panose="02020500000000000000" pitchFamily="18" charset="-120"/>
              </a:rPr>
              <a:t>Direction of event transfer</a:t>
            </a:r>
          </a:p>
        </p:txBody>
      </p:sp>
      <p:sp>
        <p:nvSpPr>
          <p:cNvPr id="48" name="Line 12"/>
          <p:cNvSpPr>
            <a:spLocks noChangeShapeType="1"/>
          </p:cNvSpPr>
          <p:nvPr/>
        </p:nvSpPr>
        <p:spPr bwMode="auto">
          <a:xfrm flipV="1">
            <a:off x="1371600" y="4191000"/>
            <a:ext cx="1143000" cy="381000"/>
          </a:xfrm>
          <a:prstGeom prst="line">
            <a:avLst/>
          </a:prstGeom>
          <a:noFill/>
          <a:ln w="1270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solidFill>
                <a:srgbClr val="000000"/>
              </a:solidFill>
            </a:endParaRPr>
          </a:p>
        </p:txBody>
      </p:sp>
      <p:sp>
        <p:nvSpPr>
          <p:cNvPr id="49" name="Line 13"/>
          <p:cNvSpPr>
            <a:spLocks noChangeShapeType="1"/>
          </p:cNvSpPr>
          <p:nvPr/>
        </p:nvSpPr>
        <p:spPr bwMode="auto">
          <a:xfrm>
            <a:off x="1371600" y="2667000"/>
            <a:ext cx="1143000" cy="381000"/>
          </a:xfrm>
          <a:prstGeom prst="line">
            <a:avLst/>
          </a:prstGeom>
          <a:noFill/>
          <a:ln w="1270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solidFill>
                <a:srgbClr val="000000"/>
              </a:solidFill>
            </a:endParaRPr>
          </a:p>
        </p:txBody>
      </p:sp>
      <p:sp>
        <p:nvSpPr>
          <p:cNvPr id="50" name="Line 14"/>
          <p:cNvSpPr>
            <a:spLocks noChangeShapeType="1"/>
          </p:cNvSpPr>
          <p:nvPr/>
        </p:nvSpPr>
        <p:spPr bwMode="auto">
          <a:xfrm>
            <a:off x="6781800" y="4191000"/>
            <a:ext cx="990600" cy="457200"/>
          </a:xfrm>
          <a:prstGeom prst="line">
            <a:avLst/>
          </a:prstGeom>
          <a:noFill/>
          <a:ln w="1270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solidFill>
                <a:srgbClr val="000000"/>
              </a:solidFill>
            </a:endParaRPr>
          </a:p>
        </p:txBody>
      </p:sp>
      <p:sp>
        <p:nvSpPr>
          <p:cNvPr id="51" name="Line 15"/>
          <p:cNvSpPr>
            <a:spLocks noChangeShapeType="1"/>
          </p:cNvSpPr>
          <p:nvPr/>
        </p:nvSpPr>
        <p:spPr bwMode="auto">
          <a:xfrm flipV="1">
            <a:off x="6781800" y="2590800"/>
            <a:ext cx="1066800" cy="381000"/>
          </a:xfrm>
          <a:prstGeom prst="line">
            <a:avLst/>
          </a:prstGeom>
          <a:noFill/>
          <a:ln w="1270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solidFill>
                <a:srgbClr val="000000"/>
              </a:solidFill>
            </a:endParaRPr>
          </a:p>
        </p:txBody>
      </p:sp>
      <p:sp>
        <p:nvSpPr>
          <p:cNvPr id="52" name="Text Box 16"/>
          <p:cNvSpPr txBox="1">
            <a:spLocks noChangeArrowheads="1"/>
          </p:cNvSpPr>
          <p:nvPr/>
        </p:nvSpPr>
        <p:spPr bwMode="auto">
          <a:xfrm>
            <a:off x="441325" y="3005138"/>
            <a:ext cx="1103313"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lang="en-US" altLang="zh-TW" sz="1200">
                <a:solidFill>
                  <a:srgbClr val="000000"/>
                </a:solidFill>
                <a:latin typeface="Arial" panose="020B0604020202020204" pitchFamily="34" charset="0"/>
                <a:ea typeface="新細明體" panose="02020500000000000000" pitchFamily="18" charset="-120"/>
              </a:rPr>
              <a:t>Push supplier</a:t>
            </a:r>
          </a:p>
        </p:txBody>
      </p:sp>
      <p:sp>
        <p:nvSpPr>
          <p:cNvPr id="53" name="Text Box 17"/>
          <p:cNvSpPr txBox="1">
            <a:spLocks noChangeArrowheads="1"/>
          </p:cNvSpPr>
          <p:nvPr/>
        </p:nvSpPr>
        <p:spPr bwMode="auto">
          <a:xfrm>
            <a:off x="441325" y="5214938"/>
            <a:ext cx="100965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lang="en-US" altLang="zh-TW" sz="1200">
                <a:solidFill>
                  <a:srgbClr val="000000"/>
                </a:solidFill>
                <a:latin typeface="Arial" panose="020B0604020202020204" pitchFamily="34" charset="0"/>
                <a:ea typeface="新細明體" panose="02020500000000000000" pitchFamily="18" charset="-120"/>
              </a:rPr>
              <a:t>Pull supplier</a:t>
            </a:r>
          </a:p>
        </p:txBody>
      </p:sp>
      <p:sp>
        <p:nvSpPr>
          <p:cNvPr id="54" name="Text Box 18"/>
          <p:cNvSpPr txBox="1">
            <a:spLocks noChangeArrowheads="1"/>
          </p:cNvSpPr>
          <p:nvPr/>
        </p:nvSpPr>
        <p:spPr bwMode="auto">
          <a:xfrm>
            <a:off x="7756525" y="2852738"/>
            <a:ext cx="1239838"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lang="en-US" altLang="zh-TW" sz="1200">
                <a:solidFill>
                  <a:srgbClr val="000000"/>
                </a:solidFill>
                <a:latin typeface="Arial" panose="020B0604020202020204" pitchFamily="34" charset="0"/>
                <a:ea typeface="新細明體" panose="02020500000000000000" pitchFamily="18" charset="-120"/>
              </a:rPr>
              <a:t>Push consumer</a:t>
            </a:r>
          </a:p>
        </p:txBody>
      </p:sp>
      <p:sp>
        <p:nvSpPr>
          <p:cNvPr id="55" name="Text Box 19"/>
          <p:cNvSpPr txBox="1">
            <a:spLocks noChangeArrowheads="1"/>
          </p:cNvSpPr>
          <p:nvPr/>
        </p:nvSpPr>
        <p:spPr bwMode="auto">
          <a:xfrm>
            <a:off x="7772400" y="5257800"/>
            <a:ext cx="114617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lang="en-US" altLang="zh-TW" sz="1200">
                <a:solidFill>
                  <a:srgbClr val="000000"/>
                </a:solidFill>
                <a:latin typeface="Arial" panose="020B0604020202020204" pitchFamily="34" charset="0"/>
                <a:ea typeface="新細明體" panose="02020500000000000000" pitchFamily="18" charset="-120"/>
              </a:rPr>
              <a:t>Pull consumer</a:t>
            </a:r>
          </a:p>
        </p:txBody>
      </p:sp>
      <p:sp>
        <p:nvSpPr>
          <p:cNvPr id="56" name="Oval 20"/>
          <p:cNvSpPr>
            <a:spLocks noChangeArrowheads="1"/>
          </p:cNvSpPr>
          <p:nvPr/>
        </p:nvSpPr>
        <p:spPr bwMode="auto">
          <a:xfrm>
            <a:off x="2590800" y="3810000"/>
            <a:ext cx="381000" cy="381000"/>
          </a:xfrm>
          <a:prstGeom prst="ellipse">
            <a:avLst/>
          </a:prstGeom>
          <a:solidFill>
            <a:schemeClr val="hlink"/>
          </a:solidFill>
          <a:ln w="12700">
            <a:solidFill>
              <a:schemeClr val="tx1"/>
            </a:solidFill>
            <a:round/>
            <a:headEnd/>
            <a:tailEnd/>
          </a:ln>
          <a:effectLst>
            <a:outerShdw blurRad="63500" dist="107763" dir="2700000" algn="ctr" rotWithShape="0">
              <a:schemeClr val="bg2">
                <a:alpha val="74998"/>
              </a:schemeClr>
            </a:outerShdw>
          </a:effectLst>
        </p:spPr>
        <p:txBody>
          <a:bodyPr wrap="none" anchor="ctr"/>
          <a:lstStyle/>
          <a:p>
            <a:pPr algn="ctr">
              <a:defRPr/>
            </a:pPr>
            <a:endParaRPr lang="zh-TW" altLang="en-US">
              <a:solidFill>
                <a:srgbClr val="000000"/>
              </a:solidFill>
              <a:latin typeface="Arial" charset="0"/>
              <a:ea typeface="新細明體" charset="0"/>
              <a:cs typeface="新細明體" charset="0"/>
            </a:endParaRPr>
          </a:p>
        </p:txBody>
      </p:sp>
      <p:sp>
        <p:nvSpPr>
          <p:cNvPr id="57" name="Oval 21"/>
          <p:cNvSpPr>
            <a:spLocks noChangeArrowheads="1"/>
          </p:cNvSpPr>
          <p:nvPr/>
        </p:nvSpPr>
        <p:spPr bwMode="auto">
          <a:xfrm>
            <a:off x="6248400" y="3810000"/>
            <a:ext cx="381000" cy="381000"/>
          </a:xfrm>
          <a:prstGeom prst="ellipse">
            <a:avLst/>
          </a:prstGeom>
          <a:solidFill>
            <a:schemeClr val="hlink"/>
          </a:solidFill>
          <a:ln w="12700">
            <a:solidFill>
              <a:schemeClr val="tx1"/>
            </a:solidFill>
            <a:round/>
            <a:headEnd/>
            <a:tailEnd/>
          </a:ln>
          <a:effectLst>
            <a:outerShdw blurRad="63500" dist="107763" dir="2700000" algn="ctr" rotWithShape="0">
              <a:schemeClr val="bg2">
                <a:alpha val="74998"/>
              </a:schemeClr>
            </a:outerShdw>
          </a:effectLst>
        </p:spPr>
        <p:txBody>
          <a:bodyPr wrap="none" anchor="ctr"/>
          <a:lstStyle/>
          <a:p>
            <a:pPr algn="ctr">
              <a:defRPr/>
            </a:pPr>
            <a:endParaRPr lang="zh-TW" altLang="en-US">
              <a:solidFill>
                <a:srgbClr val="000000"/>
              </a:solidFill>
              <a:latin typeface="Arial" charset="0"/>
              <a:ea typeface="新細明體" charset="0"/>
              <a:cs typeface="新細明體" charset="0"/>
            </a:endParaRPr>
          </a:p>
        </p:txBody>
      </p:sp>
      <p:sp>
        <p:nvSpPr>
          <p:cNvPr id="58" name="Oval 22"/>
          <p:cNvSpPr>
            <a:spLocks noChangeArrowheads="1"/>
          </p:cNvSpPr>
          <p:nvPr/>
        </p:nvSpPr>
        <p:spPr bwMode="auto">
          <a:xfrm>
            <a:off x="2590800" y="2895600"/>
            <a:ext cx="381000" cy="381000"/>
          </a:xfrm>
          <a:prstGeom prst="ellipse">
            <a:avLst/>
          </a:prstGeom>
          <a:solidFill>
            <a:schemeClr val="hlink"/>
          </a:solidFill>
          <a:ln w="12700">
            <a:solidFill>
              <a:schemeClr val="tx1"/>
            </a:solidFill>
            <a:round/>
            <a:headEnd/>
            <a:tailEnd/>
          </a:ln>
          <a:effectLst>
            <a:outerShdw blurRad="63500" dist="107763" dir="2700000" algn="ctr" rotWithShape="0">
              <a:schemeClr val="bg2">
                <a:alpha val="74998"/>
              </a:schemeClr>
            </a:outerShdw>
          </a:effectLst>
        </p:spPr>
        <p:txBody>
          <a:bodyPr wrap="none" anchor="ctr"/>
          <a:lstStyle/>
          <a:p>
            <a:pPr algn="ctr">
              <a:defRPr/>
            </a:pPr>
            <a:endParaRPr lang="zh-TW" altLang="en-US">
              <a:solidFill>
                <a:srgbClr val="000000"/>
              </a:solidFill>
              <a:latin typeface="Arial" charset="0"/>
              <a:ea typeface="新細明體" charset="0"/>
              <a:cs typeface="新細明體" charset="0"/>
            </a:endParaRPr>
          </a:p>
        </p:txBody>
      </p:sp>
      <p:sp>
        <p:nvSpPr>
          <p:cNvPr id="59" name="Oval 23"/>
          <p:cNvSpPr>
            <a:spLocks noChangeArrowheads="1"/>
          </p:cNvSpPr>
          <p:nvPr/>
        </p:nvSpPr>
        <p:spPr bwMode="auto">
          <a:xfrm>
            <a:off x="6248400" y="2895600"/>
            <a:ext cx="381000" cy="381000"/>
          </a:xfrm>
          <a:prstGeom prst="ellipse">
            <a:avLst/>
          </a:prstGeom>
          <a:solidFill>
            <a:schemeClr val="hlink"/>
          </a:solidFill>
          <a:ln w="12700">
            <a:solidFill>
              <a:schemeClr val="tx1"/>
            </a:solidFill>
            <a:round/>
            <a:headEnd/>
            <a:tailEnd/>
          </a:ln>
          <a:effectLst>
            <a:outerShdw blurRad="63500" dist="107763" dir="2700000" algn="ctr" rotWithShape="0">
              <a:schemeClr val="bg2">
                <a:alpha val="74998"/>
              </a:schemeClr>
            </a:outerShdw>
          </a:effectLst>
        </p:spPr>
        <p:txBody>
          <a:bodyPr wrap="none" anchor="ctr"/>
          <a:lstStyle/>
          <a:p>
            <a:pPr algn="ctr">
              <a:defRPr/>
            </a:pPr>
            <a:endParaRPr lang="zh-TW" altLang="en-US">
              <a:solidFill>
                <a:srgbClr val="000000"/>
              </a:solidFill>
              <a:latin typeface="Arial" charset="0"/>
              <a:ea typeface="新細明體" charset="0"/>
              <a:cs typeface="新細明體" charset="0"/>
            </a:endParaRPr>
          </a:p>
        </p:txBody>
      </p:sp>
      <p:sp>
        <p:nvSpPr>
          <p:cNvPr id="60" name="Text Box 24"/>
          <p:cNvSpPr txBox="1">
            <a:spLocks noChangeArrowheads="1"/>
          </p:cNvSpPr>
          <p:nvPr/>
        </p:nvSpPr>
        <p:spPr bwMode="auto">
          <a:xfrm>
            <a:off x="2346325" y="2319338"/>
            <a:ext cx="1654175"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lang="en-US" altLang="zh-TW" sz="1200">
                <a:solidFill>
                  <a:srgbClr val="000000"/>
                </a:solidFill>
                <a:latin typeface="Arial" panose="020B0604020202020204" pitchFamily="34" charset="0"/>
                <a:ea typeface="新細明體" panose="02020500000000000000" pitchFamily="18" charset="-120"/>
              </a:rPr>
              <a:t>Proxy push consumer</a:t>
            </a:r>
          </a:p>
        </p:txBody>
      </p:sp>
      <p:sp>
        <p:nvSpPr>
          <p:cNvPr id="61" name="Text Box 25"/>
          <p:cNvSpPr txBox="1">
            <a:spLocks noChangeArrowheads="1"/>
          </p:cNvSpPr>
          <p:nvPr/>
        </p:nvSpPr>
        <p:spPr bwMode="auto">
          <a:xfrm>
            <a:off x="2422525" y="4605338"/>
            <a:ext cx="1560513"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lang="en-US" altLang="zh-TW" sz="1200">
                <a:solidFill>
                  <a:srgbClr val="000000"/>
                </a:solidFill>
                <a:latin typeface="Arial" panose="020B0604020202020204" pitchFamily="34" charset="0"/>
                <a:ea typeface="新細明體" panose="02020500000000000000" pitchFamily="18" charset="-120"/>
              </a:rPr>
              <a:t>Proxy pull consumer</a:t>
            </a:r>
          </a:p>
        </p:txBody>
      </p:sp>
      <p:sp>
        <p:nvSpPr>
          <p:cNvPr id="62" name="Text Box 26"/>
          <p:cNvSpPr txBox="1">
            <a:spLocks noChangeArrowheads="1"/>
          </p:cNvSpPr>
          <p:nvPr/>
        </p:nvSpPr>
        <p:spPr bwMode="auto">
          <a:xfrm>
            <a:off x="5470525" y="4605338"/>
            <a:ext cx="1423988"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lang="en-US" altLang="zh-TW" sz="1200">
                <a:solidFill>
                  <a:srgbClr val="000000"/>
                </a:solidFill>
                <a:latin typeface="Arial" panose="020B0604020202020204" pitchFamily="34" charset="0"/>
                <a:ea typeface="新細明體" panose="02020500000000000000" pitchFamily="18" charset="-120"/>
              </a:rPr>
              <a:t>Proxy pull supplier</a:t>
            </a:r>
          </a:p>
        </p:txBody>
      </p:sp>
      <p:sp>
        <p:nvSpPr>
          <p:cNvPr id="63" name="Text Box 27"/>
          <p:cNvSpPr txBox="1">
            <a:spLocks noChangeArrowheads="1"/>
          </p:cNvSpPr>
          <p:nvPr/>
        </p:nvSpPr>
        <p:spPr bwMode="auto">
          <a:xfrm>
            <a:off x="5165725" y="2319338"/>
            <a:ext cx="151765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lang="en-US" altLang="zh-TW" sz="1200">
                <a:solidFill>
                  <a:srgbClr val="000000"/>
                </a:solidFill>
                <a:latin typeface="Arial" panose="020B0604020202020204" pitchFamily="34" charset="0"/>
                <a:ea typeface="新細明體" panose="02020500000000000000" pitchFamily="18" charset="-120"/>
              </a:rPr>
              <a:t>Proxy push supplier</a:t>
            </a:r>
          </a:p>
        </p:txBody>
      </p:sp>
      <p:sp>
        <p:nvSpPr>
          <p:cNvPr id="64" name="Line 28"/>
          <p:cNvSpPr>
            <a:spLocks noChangeShapeType="1"/>
          </p:cNvSpPr>
          <p:nvPr/>
        </p:nvSpPr>
        <p:spPr bwMode="auto">
          <a:xfrm flipV="1">
            <a:off x="2819400" y="2590800"/>
            <a:ext cx="152400" cy="3048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00"/>
              </a:solidFill>
            </a:endParaRPr>
          </a:p>
        </p:txBody>
      </p:sp>
      <p:sp>
        <p:nvSpPr>
          <p:cNvPr id="65" name="Line 29"/>
          <p:cNvSpPr>
            <a:spLocks noChangeShapeType="1"/>
          </p:cNvSpPr>
          <p:nvPr/>
        </p:nvSpPr>
        <p:spPr bwMode="auto">
          <a:xfrm>
            <a:off x="2819400" y="4191000"/>
            <a:ext cx="152400" cy="3810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00"/>
              </a:solidFill>
            </a:endParaRPr>
          </a:p>
        </p:txBody>
      </p:sp>
      <p:sp>
        <p:nvSpPr>
          <p:cNvPr id="66" name="Line 30"/>
          <p:cNvSpPr>
            <a:spLocks noChangeShapeType="1"/>
          </p:cNvSpPr>
          <p:nvPr/>
        </p:nvSpPr>
        <p:spPr bwMode="auto">
          <a:xfrm flipH="1" flipV="1">
            <a:off x="6172200" y="2590800"/>
            <a:ext cx="228600" cy="3048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00"/>
              </a:solidFill>
            </a:endParaRPr>
          </a:p>
        </p:txBody>
      </p:sp>
      <p:sp>
        <p:nvSpPr>
          <p:cNvPr id="67" name="Line 31"/>
          <p:cNvSpPr>
            <a:spLocks noChangeShapeType="1"/>
          </p:cNvSpPr>
          <p:nvPr/>
        </p:nvSpPr>
        <p:spPr bwMode="auto">
          <a:xfrm flipH="1">
            <a:off x="6248400" y="4191000"/>
            <a:ext cx="152400" cy="3048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00"/>
              </a:solidFill>
            </a:endParaRPr>
          </a:p>
        </p:txBody>
      </p:sp>
    </p:spTree>
    <p:extLst>
      <p:ext uri="{BB962C8B-B14F-4D97-AF65-F5344CB8AC3E}">
        <p14:creationId xmlns:p14="http://schemas.microsoft.com/office/powerpoint/2010/main" val="214715755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1"/>
          </p:nvPr>
        </p:nvSpPr>
        <p:spPr/>
        <p:txBody>
          <a:bodyPr/>
          <a:lstStyle/>
          <a:p>
            <a:fld id="{81527B9D-8B53-C542-B4A4-B7AE274C943D}" type="slidenum">
              <a:rPr lang="en-US" altLang="en-US" smtClean="0"/>
              <a:pPr/>
              <a:t>41</a:t>
            </a:fld>
            <a:endParaRPr lang="en-US" altLang="en-US"/>
          </a:p>
        </p:txBody>
      </p:sp>
      <p:sp>
        <p:nvSpPr>
          <p:cNvPr id="33" name="矩形 32"/>
          <p:cNvSpPr/>
          <p:nvPr/>
        </p:nvSpPr>
        <p:spPr>
          <a:xfrm>
            <a:off x="0" y="838200"/>
            <a:ext cx="2021708" cy="523220"/>
          </a:xfrm>
          <a:prstGeom prst="rect">
            <a:avLst/>
          </a:prstGeom>
        </p:spPr>
        <p:txBody>
          <a:bodyPr wrap="none">
            <a:spAutoFit/>
          </a:bodyPr>
          <a:lstStyle/>
          <a:p>
            <a:pPr algn="ctr"/>
            <a:r>
              <a:rPr lang="en-US" altLang="zh-TW" sz="2800" b="1" i="1" dirty="0" smtClean="0">
                <a:solidFill>
                  <a:srgbClr val="000000"/>
                </a:solidFill>
                <a:ea typeface="新細明體" panose="02020500000000000000" pitchFamily="18" charset="-120"/>
              </a:rPr>
              <a:t>Homework</a:t>
            </a:r>
            <a:endParaRPr lang="en-US" altLang="zh-TW" sz="2800" b="1" i="1" dirty="0">
              <a:solidFill>
                <a:srgbClr val="000000"/>
              </a:solidFill>
              <a:ea typeface="新細明體" panose="02020500000000000000" pitchFamily="18" charset="-120"/>
            </a:endParaRPr>
          </a:p>
        </p:txBody>
      </p:sp>
      <p:sp>
        <p:nvSpPr>
          <p:cNvPr id="6" name="矩形 5"/>
          <p:cNvSpPr/>
          <p:nvPr/>
        </p:nvSpPr>
        <p:spPr>
          <a:xfrm>
            <a:off x="304800" y="1455837"/>
            <a:ext cx="8839200" cy="5078313"/>
          </a:xfrm>
          <a:prstGeom prst="rect">
            <a:avLst/>
          </a:prstGeom>
        </p:spPr>
        <p:txBody>
          <a:bodyPr wrap="square">
            <a:spAutoFit/>
          </a:bodyPr>
          <a:lstStyle/>
          <a:p>
            <a:pPr>
              <a:spcAft>
                <a:spcPts val="0"/>
              </a:spcAft>
            </a:pPr>
            <a:r>
              <a:rPr lang="en-US" altLang="zh-CN" kern="100" dirty="0">
                <a:solidFill>
                  <a:srgbClr val="000000"/>
                </a:solidFill>
                <a:latin typeface="Times New Roman" panose="02020603050405020304" pitchFamily="18" charset="0"/>
                <a:ea typeface="PMingLiU" panose="02020500000000000000"/>
              </a:rPr>
              <a:t>A client sends a 200 byte request message to a service, which produces a response containing 5000 bytes. Estimate the total time to complete the request in each of the following cases, with the </a:t>
            </a:r>
            <a:r>
              <a:rPr lang="en-US" altLang="zh-CN" kern="100" dirty="0" smtClean="0">
                <a:solidFill>
                  <a:srgbClr val="000000"/>
                </a:solidFill>
                <a:latin typeface="Times New Roman" panose="02020603050405020304" pitchFamily="18" charset="0"/>
                <a:ea typeface="PMingLiU" panose="02020500000000000000"/>
              </a:rPr>
              <a:t>performance assumptions listed below:</a:t>
            </a:r>
            <a:endParaRPr lang="zh-CN" altLang="zh-CN" kern="100" dirty="0" smtClean="0">
              <a:solidFill>
                <a:srgbClr val="000000"/>
              </a:solidFill>
              <a:latin typeface="Times New Roman" panose="02020603050405020304" pitchFamily="18" charset="0"/>
              <a:ea typeface="PMingLiU" panose="02020500000000000000"/>
            </a:endParaRPr>
          </a:p>
          <a:p>
            <a:pPr>
              <a:spcAft>
                <a:spcPts val="0"/>
              </a:spcAft>
            </a:pPr>
            <a:r>
              <a:rPr lang="en-US" altLang="zh-CN" kern="100" dirty="0" smtClean="0">
                <a:solidFill>
                  <a:srgbClr val="000000"/>
                </a:solidFill>
                <a:latin typeface="Times New Roman" panose="02020603050405020304" pitchFamily="18" charset="0"/>
                <a:ea typeface="PMingLiU" panose="02020500000000000000"/>
              </a:rPr>
              <a:t> </a:t>
            </a:r>
            <a:endParaRPr lang="zh-CN" altLang="zh-CN" kern="100" dirty="0" smtClean="0">
              <a:solidFill>
                <a:srgbClr val="000000"/>
              </a:solidFill>
              <a:latin typeface="Times New Roman" panose="02020603050405020304" pitchFamily="18" charset="0"/>
              <a:ea typeface="PMingLiU" panose="02020500000000000000"/>
            </a:endParaRPr>
          </a:p>
          <a:p>
            <a:pPr>
              <a:spcAft>
                <a:spcPts val="0"/>
              </a:spcAft>
            </a:pPr>
            <a:r>
              <a:rPr lang="en-US" altLang="zh-CN" kern="100" dirty="0" err="1" smtClean="0">
                <a:solidFill>
                  <a:srgbClr val="000000"/>
                </a:solidFill>
                <a:latin typeface="Times New Roman" panose="02020603050405020304" pitchFamily="18" charset="0"/>
                <a:ea typeface="PMingLiU" panose="02020500000000000000"/>
              </a:rPr>
              <a:t>i</a:t>
            </a:r>
            <a:r>
              <a:rPr lang="en-US" altLang="zh-CN" kern="100" dirty="0" smtClean="0">
                <a:solidFill>
                  <a:srgbClr val="000000"/>
                </a:solidFill>
                <a:latin typeface="Times New Roman" panose="02020603050405020304" pitchFamily="18" charset="0"/>
                <a:ea typeface="PMingLiU" panose="02020500000000000000"/>
              </a:rPr>
              <a:t>) Using connectionless (datagram) communication (for example, UDP);</a:t>
            </a:r>
            <a:endParaRPr lang="zh-CN" altLang="zh-CN" kern="100" dirty="0" smtClean="0">
              <a:solidFill>
                <a:srgbClr val="000000"/>
              </a:solidFill>
              <a:latin typeface="Times New Roman" panose="02020603050405020304" pitchFamily="18" charset="0"/>
              <a:ea typeface="PMingLiU" panose="02020500000000000000"/>
            </a:endParaRPr>
          </a:p>
          <a:p>
            <a:pPr>
              <a:spcAft>
                <a:spcPts val="0"/>
              </a:spcAft>
            </a:pPr>
            <a:r>
              <a:rPr lang="en-US" altLang="zh-CN" kern="100" dirty="0" smtClean="0">
                <a:solidFill>
                  <a:srgbClr val="000000"/>
                </a:solidFill>
                <a:latin typeface="Times New Roman" panose="02020603050405020304" pitchFamily="18" charset="0"/>
                <a:ea typeface="PMingLiU" panose="02020500000000000000"/>
              </a:rPr>
              <a:t>ii) Using connection-oriented communication (for example, TCP);</a:t>
            </a:r>
            <a:endParaRPr lang="zh-CN" altLang="zh-CN" kern="100" dirty="0" smtClean="0">
              <a:solidFill>
                <a:srgbClr val="000000"/>
              </a:solidFill>
              <a:latin typeface="Times New Roman" panose="02020603050405020304" pitchFamily="18" charset="0"/>
              <a:ea typeface="PMingLiU" panose="02020500000000000000"/>
            </a:endParaRPr>
          </a:p>
          <a:p>
            <a:pPr>
              <a:spcAft>
                <a:spcPts val="0"/>
              </a:spcAft>
            </a:pPr>
            <a:r>
              <a:rPr lang="en-US" altLang="zh-CN" kern="100" dirty="0" smtClean="0">
                <a:solidFill>
                  <a:srgbClr val="000000"/>
                </a:solidFill>
                <a:latin typeface="Times New Roman" panose="02020603050405020304" pitchFamily="18" charset="0"/>
                <a:ea typeface="PMingLiU" panose="02020500000000000000"/>
              </a:rPr>
              <a:t>iii) The server process is in the same machine as the client.</a:t>
            </a:r>
            <a:endParaRPr lang="zh-CN" altLang="zh-CN" kern="100" dirty="0" smtClean="0">
              <a:solidFill>
                <a:srgbClr val="000000"/>
              </a:solidFill>
              <a:latin typeface="Times New Roman" panose="02020603050405020304" pitchFamily="18" charset="0"/>
              <a:ea typeface="PMingLiU" panose="02020500000000000000"/>
            </a:endParaRPr>
          </a:p>
          <a:p>
            <a:pPr>
              <a:spcAft>
                <a:spcPts val="0"/>
              </a:spcAft>
            </a:pPr>
            <a:r>
              <a:rPr lang="en-US" altLang="zh-CN" kern="100" dirty="0" smtClean="0">
                <a:solidFill>
                  <a:srgbClr val="000000"/>
                </a:solidFill>
                <a:latin typeface="Times New Roman" panose="02020603050405020304" pitchFamily="18" charset="0"/>
                <a:ea typeface="PMingLiU" panose="02020500000000000000"/>
              </a:rPr>
              <a:t> </a:t>
            </a:r>
            <a:endParaRPr lang="zh-CN" altLang="zh-CN" kern="100" dirty="0" smtClean="0">
              <a:solidFill>
                <a:srgbClr val="000000"/>
              </a:solidFill>
              <a:latin typeface="Times New Roman" panose="02020603050405020304" pitchFamily="18" charset="0"/>
              <a:ea typeface="PMingLiU" panose="02020500000000000000"/>
            </a:endParaRPr>
          </a:p>
          <a:p>
            <a:pPr>
              <a:spcAft>
                <a:spcPts val="0"/>
              </a:spcAft>
            </a:pPr>
            <a:r>
              <a:rPr lang="en-US" altLang="zh-CN" kern="100" dirty="0" smtClean="0">
                <a:solidFill>
                  <a:srgbClr val="000000"/>
                </a:solidFill>
                <a:latin typeface="Times New Roman" panose="02020603050405020304" pitchFamily="18" charset="0"/>
                <a:ea typeface="PMingLiU" panose="02020500000000000000"/>
              </a:rPr>
              <a:t>[</a:t>
            </a:r>
            <a:endParaRPr lang="en-US" altLang="zh-CN" kern="100" dirty="0" smtClean="0">
              <a:solidFill>
                <a:srgbClr val="000000"/>
              </a:solidFill>
              <a:latin typeface="Times New Roman" panose="02020603050405020304" pitchFamily="18" charset="0"/>
              <a:ea typeface="PMingLiU" panose="02020500000000000000"/>
            </a:endParaRPr>
          </a:p>
          <a:p>
            <a:pPr>
              <a:spcAft>
                <a:spcPts val="0"/>
              </a:spcAft>
            </a:pPr>
            <a:r>
              <a:rPr lang="en-US" altLang="zh-CN" kern="100" dirty="0" smtClean="0">
                <a:solidFill>
                  <a:srgbClr val="00B050"/>
                </a:solidFill>
                <a:latin typeface="Times New Roman" panose="02020603050405020304" pitchFamily="18" charset="0"/>
                <a:ea typeface="PMingLiU" panose="02020500000000000000"/>
              </a:rPr>
              <a:t>Latency </a:t>
            </a:r>
            <a:r>
              <a:rPr lang="en-US" altLang="zh-CN" kern="100" dirty="0">
                <a:solidFill>
                  <a:srgbClr val="00B050"/>
                </a:solidFill>
                <a:latin typeface="Times New Roman" panose="02020603050405020304" pitchFamily="18" charset="0"/>
                <a:ea typeface="PMingLiU" panose="02020500000000000000"/>
              </a:rPr>
              <a:t>per packet (local or remote, incurred on both send and receive): 5 milliseconds</a:t>
            </a:r>
            <a:endParaRPr lang="zh-CN" altLang="zh-CN" kern="100" dirty="0">
              <a:solidFill>
                <a:srgbClr val="00B050"/>
              </a:solidFill>
              <a:latin typeface="Times New Roman" panose="02020603050405020304" pitchFamily="18" charset="0"/>
              <a:ea typeface="PMingLiU" panose="02020500000000000000"/>
            </a:endParaRPr>
          </a:p>
          <a:p>
            <a:pPr>
              <a:spcAft>
                <a:spcPts val="0"/>
              </a:spcAft>
            </a:pPr>
            <a:r>
              <a:rPr lang="en-US" altLang="zh-CN" kern="100" dirty="0">
                <a:solidFill>
                  <a:srgbClr val="00B050"/>
                </a:solidFill>
                <a:latin typeface="Times New Roman" panose="02020603050405020304" pitchFamily="18" charset="0"/>
                <a:ea typeface="PMingLiU" panose="02020500000000000000"/>
              </a:rPr>
              <a:t>Connection setup time (TCP only): 10 milliseconds</a:t>
            </a:r>
            <a:endParaRPr lang="zh-CN" altLang="zh-CN" kern="100" dirty="0">
              <a:solidFill>
                <a:srgbClr val="00B050"/>
              </a:solidFill>
              <a:latin typeface="Times New Roman" panose="02020603050405020304" pitchFamily="18" charset="0"/>
              <a:ea typeface="PMingLiU" panose="02020500000000000000"/>
            </a:endParaRPr>
          </a:p>
          <a:p>
            <a:pPr>
              <a:spcAft>
                <a:spcPts val="0"/>
              </a:spcAft>
            </a:pPr>
            <a:r>
              <a:rPr lang="en-US" altLang="zh-CN" kern="100" dirty="0">
                <a:solidFill>
                  <a:srgbClr val="00B050"/>
                </a:solidFill>
                <a:latin typeface="Times New Roman" panose="02020603050405020304" pitchFamily="18" charset="0"/>
                <a:ea typeface="PMingLiU" panose="02020500000000000000"/>
              </a:rPr>
              <a:t>Data transfer rate: 10 megabits per second</a:t>
            </a:r>
            <a:endParaRPr lang="zh-CN" altLang="zh-CN" kern="100" dirty="0">
              <a:solidFill>
                <a:srgbClr val="00B050"/>
              </a:solidFill>
              <a:latin typeface="Times New Roman" panose="02020603050405020304" pitchFamily="18" charset="0"/>
              <a:ea typeface="PMingLiU" panose="02020500000000000000"/>
            </a:endParaRPr>
          </a:p>
          <a:p>
            <a:pPr>
              <a:spcAft>
                <a:spcPts val="0"/>
              </a:spcAft>
            </a:pPr>
            <a:r>
              <a:rPr lang="en-US" altLang="zh-CN" kern="100" dirty="0">
                <a:solidFill>
                  <a:srgbClr val="00B050"/>
                </a:solidFill>
                <a:latin typeface="Times New Roman" panose="02020603050405020304" pitchFamily="18" charset="0"/>
                <a:ea typeface="PMingLiU" panose="02020500000000000000"/>
              </a:rPr>
              <a:t>Maximum Transfer Unit (MTU): 1000 bytes</a:t>
            </a:r>
            <a:endParaRPr lang="zh-CN" altLang="zh-CN" kern="100" dirty="0">
              <a:solidFill>
                <a:srgbClr val="00B050"/>
              </a:solidFill>
              <a:latin typeface="Times New Roman" panose="02020603050405020304" pitchFamily="18" charset="0"/>
              <a:ea typeface="PMingLiU" panose="02020500000000000000"/>
            </a:endParaRPr>
          </a:p>
          <a:p>
            <a:pPr>
              <a:spcAft>
                <a:spcPts val="0"/>
              </a:spcAft>
            </a:pPr>
            <a:r>
              <a:rPr lang="en-US" altLang="zh-CN" kern="100" dirty="0">
                <a:solidFill>
                  <a:srgbClr val="00B050"/>
                </a:solidFill>
                <a:latin typeface="Times New Roman" panose="02020603050405020304" pitchFamily="18" charset="0"/>
                <a:ea typeface="PMingLiU" panose="02020500000000000000"/>
              </a:rPr>
              <a:t>Server request processing time: 2 milliseconds</a:t>
            </a:r>
            <a:endParaRPr lang="zh-CN" altLang="zh-CN" kern="100" dirty="0">
              <a:solidFill>
                <a:srgbClr val="00B050"/>
              </a:solidFill>
              <a:latin typeface="Times New Roman" panose="02020603050405020304" pitchFamily="18" charset="0"/>
              <a:ea typeface="PMingLiU" panose="02020500000000000000"/>
            </a:endParaRPr>
          </a:p>
          <a:p>
            <a:pPr>
              <a:spcAft>
                <a:spcPts val="0"/>
              </a:spcAft>
            </a:pPr>
            <a:r>
              <a:rPr lang="en-US" altLang="zh-CN" kern="100" dirty="0">
                <a:solidFill>
                  <a:srgbClr val="00B050"/>
                </a:solidFill>
                <a:latin typeface="Times New Roman" panose="02020603050405020304" pitchFamily="18" charset="0"/>
                <a:ea typeface="PMingLiU" panose="02020500000000000000"/>
              </a:rPr>
              <a:t>Assume that the network is lightly loaded, so network delays are ignored.</a:t>
            </a:r>
            <a:endParaRPr lang="zh-CN" altLang="zh-CN" kern="100" dirty="0">
              <a:solidFill>
                <a:srgbClr val="00B050"/>
              </a:solidFill>
              <a:latin typeface="Times New Roman" panose="02020603050405020304" pitchFamily="18" charset="0"/>
              <a:ea typeface="PMingLiU" panose="02020500000000000000"/>
            </a:endParaRPr>
          </a:p>
          <a:p>
            <a:pPr>
              <a:spcAft>
                <a:spcPts val="0"/>
              </a:spcAft>
            </a:pPr>
            <a:r>
              <a:rPr lang="en-US" altLang="zh-CN" kern="100" dirty="0">
                <a:solidFill>
                  <a:srgbClr val="00B050"/>
                </a:solidFill>
                <a:latin typeface="Times New Roman" panose="02020603050405020304" pitchFamily="18" charset="0"/>
                <a:ea typeface="PMingLiU" panose="02020500000000000000"/>
              </a:rPr>
              <a:t>In the same machine: the messages can be sent by a single in memory copy, where inter-process data transfer rate is at 40 megabits/second</a:t>
            </a:r>
            <a:r>
              <a:rPr lang="en-US" altLang="zh-CN" kern="100" dirty="0" smtClean="0">
                <a:solidFill>
                  <a:srgbClr val="00B050"/>
                </a:solidFill>
                <a:latin typeface="Times New Roman" panose="02020603050405020304" pitchFamily="18" charset="0"/>
                <a:ea typeface="PMingLiU" panose="02020500000000000000"/>
              </a:rPr>
              <a:t>.</a:t>
            </a:r>
          </a:p>
          <a:p>
            <a:pPr>
              <a:spcAft>
                <a:spcPts val="0"/>
              </a:spcAft>
            </a:pPr>
            <a:r>
              <a:rPr lang="en-US" altLang="zh-CN" kern="100" dirty="0" smtClean="0">
                <a:solidFill>
                  <a:srgbClr val="000000"/>
                </a:solidFill>
                <a:latin typeface="Times New Roman" panose="02020603050405020304" pitchFamily="18" charset="0"/>
                <a:ea typeface="PMingLiU" panose="02020500000000000000"/>
              </a:rPr>
              <a:t>]</a:t>
            </a:r>
            <a:endParaRPr lang="zh-CN" altLang="zh-CN" sz="1800" kern="100" dirty="0">
              <a:solidFill>
                <a:srgbClr val="000000"/>
              </a:solidFill>
              <a:effectLst/>
              <a:latin typeface="Times New Roman" panose="02020603050405020304" pitchFamily="18" charset="0"/>
              <a:ea typeface="PMingLiU" panose="02020500000000000000"/>
            </a:endParaRPr>
          </a:p>
        </p:txBody>
      </p:sp>
    </p:spTree>
    <p:extLst>
      <p:ext uri="{BB962C8B-B14F-4D97-AF65-F5344CB8AC3E}">
        <p14:creationId xmlns:p14="http://schemas.microsoft.com/office/powerpoint/2010/main" val="243338097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1"/>
          </p:nvPr>
        </p:nvSpPr>
        <p:spPr/>
        <p:txBody>
          <a:bodyPr/>
          <a:lstStyle/>
          <a:p>
            <a:fld id="{81527B9D-8B53-C542-B4A4-B7AE274C943D}" type="slidenum">
              <a:rPr lang="en-US" altLang="en-US" smtClean="0"/>
              <a:pPr/>
              <a:t>42</a:t>
            </a:fld>
            <a:endParaRPr lang="en-US" altLang="en-US"/>
          </a:p>
        </p:txBody>
      </p:sp>
      <p:sp>
        <p:nvSpPr>
          <p:cNvPr id="4" name="矩形 3"/>
          <p:cNvSpPr/>
          <p:nvPr/>
        </p:nvSpPr>
        <p:spPr>
          <a:xfrm>
            <a:off x="209194" y="838200"/>
            <a:ext cx="1603324" cy="523220"/>
          </a:xfrm>
          <a:prstGeom prst="rect">
            <a:avLst/>
          </a:prstGeom>
        </p:spPr>
        <p:txBody>
          <a:bodyPr wrap="none">
            <a:spAutoFit/>
          </a:bodyPr>
          <a:lstStyle/>
          <a:p>
            <a:pPr algn="ctr"/>
            <a:r>
              <a:rPr lang="en-US" altLang="zh-TW" sz="2800" b="1" i="1" dirty="0" smtClean="0">
                <a:solidFill>
                  <a:srgbClr val="000000"/>
                </a:solidFill>
                <a:ea typeface="新細明體" panose="02020500000000000000" pitchFamily="18" charset="-120"/>
              </a:rPr>
              <a:t>Projects</a:t>
            </a:r>
            <a:endParaRPr lang="en-US" altLang="zh-TW" sz="2800" b="1" i="1" dirty="0">
              <a:solidFill>
                <a:srgbClr val="000000"/>
              </a:solidFill>
              <a:ea typeface="新細明體" panose="02020500000000000000" pitchFamily="18" charset="-120"/>
            </a:endParaRPr>
          </a:p>
        </p:txBody>
      </p:sp>
      <p:sp>
        <p:nvSpPr>
          <p:cNvPr id="5" name="文本框 4"/>
          <p:cNvSpPr txBox="1"/>
          <p:nvPr/>
        </p:nvSpPr>
        <p:spPr>
          <a:xfrm>
            <a:off x="762000" y="1905000"/>
            <a:ext cx="7467600" cy="3416320"/>
          </a:xfrm>
          <a:prstGeom prst="rect">
            <a:avLst/>
          </a:prstGeom>
          <a:noFill/>
        </p:spPr>
        <p:txBody>
          <a:bodyPr wrap="square" rtlCol="0">
            <a:spAutoFit/>
          </a:bodyPr>
          <a:lstStyle/>
          <a:p>
            <a:r>
              <a:rPr lang="zh-CN" altLang="en-US" dirty="0" smtClean="0"/>
              <a:t>自由命题：</a:t>
            </a:r>
            <a:endParaRPr lang="en-US" altLang="zh-CN" dirty="0" smtClean="0"/>
          </a:p>
          <a:p>
            <a:r>
              <a:rPr lang="en-US" altLang="zh-CN" dirty="0"/>
              <a:t> </a:t>
            </a:r>
            <a:r>
              <a:rPr lang="en-US" altLang="zh-CN" dirty="0" smtClean="0"/>
              <a:t>    </a:t>
            </a:r>
            <a:r>
              <a:rPr lang="zh-CN" altLang="en-US" dirty="0" smtClean="0"/>
              <a:t>利用所学的并行或分布式计算的技术，解决一些实际问题如：如影片、音乐、图片等推荐问题、大规模数据的预测问题、数据挖掘问题等；</a:t>
            </a:r>
            <a:endParaRPr lang="en-US" altLang="zh-CN" dirty="0" smtClean="0"/>
          </a:p>
          <a:p>
            <a:endParaRPr lang="en-US" altLang="zh-CN" dirty="0"/>
          </a:p>
          <a:p>
            <a:r>
              <a:rPr lang="zh-CN" altLang="en-US" dirty="0" smtClean="0"/>
              <a:t>可选命题：</a:t>
            </a:r>
            <a:endParaRPr lang="en-US" altLang="zh-CN" dirty="0" smtClean="0"/>
          </a:p>
          <a:p>
            <a:r>
              <a:rPr lang="en-US" altLang="zh-CN" dirty="0" smtClean="0"/>
              <a:t>     1</a:t>
            </a:r>
            <a:r>
              <a:rPr lang="zh-CN" altLang="en-US" dirty="0" smtClean="0"/>
              <a:t>、利用</a:t>
            </a:r>
            <a:r>
              <a:rPr lang="en-US" altLang="zh-CN" dirty="0" err="1" smtClean="0"/>
              <a:t>MapReduce</a:t>
            </a:r>
            <a:r>
              <a:rPr lang="zh-CN" altLang="en-US" dirty="0" smtClean="0"/>
              <a:t>编程模型实现推荐系统（公开数据集、协同过滤算法）；</a:t>
            </a:r>
            <a:endParaRPr lang="en-US" altLang="zh-CN" dirty="0" smtClean="0"/>
          </a:p>
          <a:p>
            <a:r>
              <a:rPr lang="en-US" altLang="zh-CN" dirty="0"/>
              <a:t> </a:t>
            </a:r>
            <a:r>
              <a:rPr lang="en-US" altLang="zh-CN" dirty="0" smtClean="0"/>
              <a:t>     2</a:t>
            </a:r>
            <a:r>
              <a:rPr lang="zh-CN" altLang="en-US" dirty="0" smtClean="0"/>
              <a:t>、利用</a:t>
            </a:r>
            <a:r>
              <a:rPr lang="en-US" altLang="zh-CN" dirty="0" smtClean="0"/>
              <a:t>MPI</a:t>
            </a:r>
            <a:r>
              <a:rPr lang="zh-CN" altLang="en-US" dirty="0" smtClean="0"/>
              <a:t>实现并行的深度优先搜索算法 （公开数据集）；</a:t>
            </a:r>
            <a:endParaRPr lang="en-US" altLang="zh-CN" dirty="0" smtClean="0"/>
          </a:p>
          <a:p>
            <a:endParaRPr lang="en-US" altLang="zh-CN" dirty="0" smtClean="0"/>
          </a:p>
          <a:p>
            <a:r>
              <a:rPr lang="en-US" altLang="zh-CN" dirty="0"/>
              <a:t> </a:t>
            </a:r>
            <a:r>
              <a:rPr lang="en-US" altLang="zh-CN" dirty="0" smtClean="0"/>
              <a:t>     3</a:t>
            </a:r>
            <a:r>
              <a:rPr lang="zh-CN" altLang="en-US" dirty="0" smtClean="0"/>
              <a:t>、利用</a:t>
            </a:r>
            <a:r>
              <a:rPr lang="en-US" altLang="zh-CN" dirty="0" smtClean="0"/>
              <a:t>MPI</a:t>
            </a:r>
            <a:r>
              <a:rPr lang="zh-CN" altLang="en-US" dirty="0"/>
              <a:t> </a:t>
            </a:r>
            <a:r>
              <a:rPr lang="en-US" altLang="zh-CN" dirty="0" smtClean="0"/>
              <a:t>+ </a:t>
            </a:r>
            <a:r>
              <a:rPr lang="en-US" altLang="zh-CN" dirty="0" err="1" smtClean="0"/>
              <a:t>OpenMP</a:t>
            </a:r>
            <a:r>
              <a:rPr lang="zh-CN" altLang="en-US" dirty="0" smtClean="0"/>
              <a:t>算法实现大数据集特征抽取 （公开数据集）；</a:t>
            </a:r>
            <a:endParaRPr lang="en-US" altLang="zh-CN" dirty="0" smtClean="0"/>
          </a:p>
          <a:p>
            <a:endParaRPr lang="en-US" altLang="zh-CN" dirty="0" smtClean="0"/>
          </a:p>
          <a:p>
            <a:r>
              <a:rPr lang="en-US" altLang="zh-CN" dirty="0"/>
              <a:t> </a:t>
            </a:r>
            <a:r>
              <a:rPr lang="en-US" altLang="zh-CN" dirty="0" smtClean="0"/>
              <a:t>     4</a:t>
            </a:r>
            <a:r>
              <a:rPr lang="zh-CN" altLang="en-US" dirty="0" smtClean="0"/>
              <a:t>、基于</a:t>
            </a:r>
            <a:r>
              <a:rPr lang="en-US" altLang="zh-CN" dirty="0" smtClean="0"/>
              <a:t>GPU+LSTM</a:t>
            </a:r>
            <a:r>
              <a:rPr lang="zh-CN" altLang="en-US" dirty="0" smtClean="0"/>
              <a:t>的时间数据预测问题 （公开数据集）</a:t>
            </a:r>
            <a:endParaRPr lang="en-US" altLang="zh-CN" dirty="0"/>
          </a:p>
        </p:txBody>
      </p:sp>
    </p:spTree>
    <p:extLst>
      <p:ext uri="{BB962C8B-B14F-4D97-AF65-F5344CB8AC3E}">
        <p14:creationId xmlns:p14="http://schemas.microsoft.com/office/powerpoint/2010/main" val="118114641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幻灯片编号占位符 2"/>
          <p:cNvSpPr>
            <a:spLocks noGrp="1"/>
          </p:cNvSpPr>
          <p:nvPr>
            <p:ph type="sldNum" sz="quarter" idx="11"/>
          </p:nvPr>
        </p:nvSpPr>
        <p:spPr/>
        <p:txBody>
          <a:bodyPr/>
          <a:lstStyle/>
          <a:p>
            <a:fld id="{81527B9D-8B53-C542-B4A4-B7AE274C943D}" type="slidenum">
              <a:rPr lang="en-US" altLang="en-US" smtClean="0"/>
              <a:pPr/>
              <a:t>43</a:t>
            </a:fld>
            <a:endParaRPr lang="en-US" altLang="en-US"/>
          </a:p>
        </p:txBody>
      </p:sp>
      <p:sp>
        <p:nvSpPr>
          <p:cNvPr id="4" name="WordArt 4"/>
          <p:cNvSpPr>
            <a:spLocks noChangeArrowheads="1" noChangeShapeType="1" noTextEdit="1"/>
          </p:cNvSpPr>
          <p:nvPr/>
        </p:nvSpPr>
        <p:spPr bwMode="grayWhite">
          <a:xfrm>
            <a:off x="2590800" y="3176588"/>
            <a:ext cx="4332288" cy="490537"/>
          </a:xfrm>
          <a:prstGeom prst="rect">
            <a:avLst/>
          </a:prstGeom>
        </p:spPr>
        <p:txBody>
          <a:bodyPr wrap="none" fromWordArt="1">
            <a:prstTxWarp prst="textDeflate">
              <a:avLst>
                <a:gd name="adj" fmla="val 0"/>
              </a:avLst>
            </a:prstTxWarp>
          </a:bodyPr>
          <a:lstStyle/>
          <a:p>
            <a:pPr algn="ctr"/>
            <a:r>
              <a:rPr lang="en-US" sz="3600" b="1" kern="10" dirty="0">
                <a:ln w="19050">
                  <a:solidFill>
                    <a:srgbClr val="FFFFFF"/>
                  </a:solidFill>
                  <a:round/>
                  <a:headEnd/>
                  <a:tailEnd/>
                </a:ln>
                <a:solidFill>
                  <a:srgbClr val="000000"/>
                </a:solidFill>
                <a:effectLst>
                  <a:outerShdw blurRad="63500" dist="53882" dir="2700000" algn="ctr" rotWithShape="0">
                    <a:schemeClr val="tx1">
                      <a:alpha val="50000"/>
                    </a:schemeClr>
                  </a:outerShdw>
                </a:effectLst>
                <a:ea typeface="Arial" charset="0"/>
                <a:cs typeface="Arial" charset="0"/>
              </a:rPr>
              <a:t>Thank You !</a:t>
            </a:r>
          </a:p>
        </p:txBody>
      </p:sp>
    </p:spTree>
    <p:extLst>
      <p:ext uri="{BB962C8B-B14F-4D97-AF65-F5344CB8AC3E}">
        <p14:creationId xmlns:p14="http://schemas.microsoft.com/office/powerpoint/2010/main" val="38289817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1"/>
          </p:nvPr>
        </p:nvSpPr>
        <p:spPr/>
        <p:txBody>
          <a:bodyPr/>
          <a:lstStyle/>
          <a:p>
            <a:fld id="{81527B9D-8B53-C542-B4A4-B7AE274C943D}" type="slidenum">
              <a:rPr lang="en-US" altLang="en-US" smtClean="0"/>
              <a:pPr/>
              <a:t>5</a:t>
            </a:fld>
            <a:endParaRPr lang="en-US" altLang="en-US"/>
          </a:p>
        </p:txBody>
      </p:sp>
      <p:sp>
        <p:nvSpPr>
          <p:cNvPr id="4" name="矩形 3"/>
          <p:cNvSpPr/>
          <p:nvPr/>
        </p:nvSpPr>
        <p:spPr>
          <a:xfrm>
            <a:off x="8843" y="838200"/>
            <a:ext cx="5360763" cy="523220"/>
          </a:xfrm>
          <a:prstGeom prst="rect">
            <a:avLst/>
          </a:prstGeom>
        </p:spPr>
        <p:txBody>
          <a:bodyPr wrap="none">
            <a:spAutoFit/>
          </a:bodyPr>
          <a:lstStyle/>
          <a:p>
            <a:r>
              <a:rPr lang="en-US" altLang="zh-TW" sz="2800" b="1" i="1" dirty="0">
                <a:solidFill>
                  <a:srgbClr val="000000"/>
                </a:solidFill>
                <a:ea typeface="新細明體" charset="0"/>
                <a:cs typeface="新細明體" charset="0"/>
              </a:rPr>
              <a:t>Complexity and Heterogeneity</a:t>
            </a:r>
            <a:endParaRPr lang="zh-CN" altLang="en-US" sz="2800" b="1" i="1" dirty="0">
              <a:solidFill>
                <a:srgbClr val="000000"/>
              </a:solidFill>
            </a:endParaRPr>
          </a:p>
        </p:txBody>
      </p:sp>
      <p:grpSp>
        <p:nvGrpSpPr>
          <p:cNvPr id="6" name="Group 3"/>
          <p:cNvGrpSpPr>
            <a:grpSpLocks/>
          </p:cNvGrpSpPr>
          <p:nvPr/>
        </p:nvGrpSpPr>
        <p:grpSpPr bwMode="auto">
          <a:xfrm>
            <a:off x="334168" y="1752600"/>
            <a:ext cx="8323263" cy="4314825"/>
            <a:chOff x="442" y="885"/>
            <a:chExt cx="5243" cy="2718"/>
          </a:xfrm>
        </p:grpSpPr>
        <p:grpSp>
          <p:nvGrpSpPr>
            <p:cNvPr id="7" name="Group 4"/>
            <p:cNvGrpSpPr>
              <a:grpSpLocks/>
            </p:cNvGrpSpPr>
            <p:nvPr/>
          </p:nvGrpSpPr>
          <p:grpSpPr bwMode="auto">
            <a:xfrm>
              <a:off x="442" y="885"/>
              <a:ext cx="5243" cy="2525"/>
              <a:chOff x="442" y="885"/>
              <a:chExt cx="5243" cy="2525"/>
            </a:xfrm>
          </p:grpSpPr>
          <p:sp>
            <p:nvSpPr>
              <p:cNvPr id="310" name="Freeform 5"/>
              <p:cNvSpPr>
                <a:spLocks/>
              </p:cNvSpPr>
              <p:nvPr/>
            </p:nvSpPr>
            <p:spPr bwMode="auto">
              <a:xfrm>
                <a:off x="470" y="1561"/>
                <a:ext cx="359" cy="207"/>
              </a:xfrm>
              <a:custGeom>
                <a:avLst/>
                <a:gdLst>
                  <a:gd name="T0" fmla="*/ 359 w 359"/>
                  <a:gd name="T1" fmla="*/ 0 h 207"/>
                  <a:gd name="T2" fmla="*/ 345 w 359"/>
                  <a:gd name="T3" fmla="*/ 41 h 207"/>
                  <a:gd name="T4" fmla="*/ 290 w 359"/>
                  <a:gd name="T5" fmla="*/ 83 h 207"/>
                  <a:gd name="T6" fmla="*/ 165 w 359"/>
                  <a:gd name="T7" fmla="*/ 138 h 207"/>
                  <a:gd name="T8" fmla="*/ 69 w 359"/>
                  <a:gd name="T9" fmla="*/ 193 h 207"/>
                  <a:gd name="T10" fmla="*/ 0 w 359"/>
                  <a:gd name="T11" fmla="*/ 207 h 20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9" h="207">
                    <a:moveTo>
                      <a:pt x="359" y="0"/>
                    </a:moveTo>
                    <a:lnTo>
                      <a:pt x="345" y="41"/>
                    </a:lnTo>
                    <a:lnTo>
                      <a:pt x="290" y="83"/>
                    </a:lnTo>
                    <a:lnTo>
                      <a:pt x="165" y="138"/>
                    </a:lnTo>
                    <a:lnTo>
                      <a:pt x="69" y="193"/>
                    </a:lnTo>
                    <a:lnTo>
                      <a:pt x="0" y="207"/>
                    </a:lnTo>
                  </a:path>
                </a:pathLst>
              </a:custGeom>
              <a:noFill/>
              <a:ln w="317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11" name="Freeform 6"/>
              <p:cNvSpPr>
                <a:spLocks/>
              </p:cNvSpPr>
              <p:nvPr/>
            </p:nvSpPr>
            <p:spPr bwMode="auto">
              <a:xfrm>
                <a:off x="635" y="1616"/>
                <a:ext cx="235" cy="442"/>
              </a:xfrm>
              <a:custGeom>
                <a:avLst/>
                <a:gdLst>
                  <a:gd name="T0" fmla="*/ 235 w 235"/>
                  <a:gd name="T1" fmla="*/ 0 h 442"/>
                  <a:gd name="T2" fmla="*/ 194 w 235"/>
                  <a:gd name="T3" fmla="*/ 166 h 442"/>
                  <a:gd name="T4" fmla="*/ 111 w 235"/>
                  <a:gd name="T5" fmla="*/ 290 h 442"/>
                  <a:gd name="T6" fmla="*/ 42 w 235"/>
                  <a:gd name="T7" fmla="*/ 400 h 442"/>
                  <a:gd name="T8" fmla="*/ 28 w 235"/>
                  <a:gd name="T9" fmla="*/ 442 h 442"/>
                  <a:gd name="T10" fmla="*/ 0 w 235"/>
                  <a:gd name="T11" fmla="*/ 414 h 44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35" h="442">
                    <a:moveTo>
                      <a:pt x="235" y="0"/>
                    </a:moveTo>
                    <a:lnTo>
                      <a:pt x="194" y="166"/>
                    </a:lnTo>
                    <a:lnTo>
                      <a:pt x="111" y="290"/>
                    </a:lnTo>
                    <a:lnTo>
                      <a:pt x="42" y="400"/>
                    </a:lnTo>
                    <a:lnTo>
                      <a:pt x="28" y="442"/>
                    </a:lnTo>
                    <a:lnTo>
                      <a:pt x="0" y="414"/>
                    </a:lnTo>
                  </a:path>
                </a:pathLst>
              </a:custGeom>
              <a:noFill/>
              <a:ln w="317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12" name="Freeform 7"/>
              <p:cNvSpPr>
                <a:spLocks/>
              </p:cNvSpPr>
              <p:nvPr/>
            </p:nvSpPr>
            <p:spPr bwMode="auto">
              <a:xfrm>
                <a:off x="1091" y="1520"/>
                <a:ext cx="69" cy="496"/>
              </a:xfrm>
              <a:custGeom>
                <a:avLst/>
                <a:gdLst>
                  <a:gd name="T0" fmla="*/ 0 w 69"/>
                  <a:gd name="T1" fmla="*/ 0 h 496"/>
                  <a:gd name="T2" fmla="*/ 13 w 69"/>
                  <a:gd name="T3" fmla="*/ 193 h 496"/>
                  <a:gd name="T4" fmla="*/ 41 w 69"/>
                  <a:gd name="T5" fmla="*/ 331 h 496"/>
                  <a:gd name="T6" fmla="*/ 55 w 69"/>
                  <a:gd name="T7" fmla="*/ 455 h 496"/>
                  <a:gd name="T8" fmla="*/ 69 w 69"/>
                  <a:gd name="T9" fmla="*/ 496 h 496"/>
                  <a:gd name="T10" fmla="*/ 69 w 69"/>
                  <a:gd name="T11" fmla="*/ 469 h 49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9" h="496">
                    <a:moveTo>
                      <a:pt x="0" y="0"/>
                    </a:moveTo>
                    <a:lnTo>
                      <a:pt x="13" y="193"/>
                    </a:lnTo>
                    <a:lnTo>
                      <a:pt x="41" y="331"/>
                    </a:lnTo>
                    <a:lnTo>
                      <a:pt x="55" y="455"/>
                    </a:lnTo>
                    <a:lnTo>
                      <a:pt x="69" y="496"/>
                    </a:lnTo>
                    <a:lnTo>
                      <a:pt x="69" y="469"/>
                    </a:lnTo>
                  </a:path>
                </a:pathLst>
              </a:custGeom>
              <a:noFill/>
              <a:ln w="317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13" name="Freeform 8"/>
              <p:cNvSpPr>
                <a:spLocks/>
              </p:cNvSpPr>
              <p:nvPr/>
            </p:nvSpPr>
            <p:spPr bwMode="auto">
              <a:xfrm>
                <a:off x="911" y="1588"/>
                <a:ext cx="97" cy="483"/>
              </a:xfrm>
              <a:custGeom>
                <a:avLst/>
                <a:gdLst>
                  <a:gd name="T0" fmla="*/ 97 w 97"/>
                  <a:gd name="T1" fmla="*/ 0 h 483"/>
                  <a:gd name="T2" fmla="*/ 69 w 97"/>
                  <a:gd name="T3" fmla="*/ 180 h 483"/>
                  <a:gd name="T4" fmla="*/ 42 w 97"/>
                  <a:gd name="T5" fmla="*/ 318 h 483"/>
                  <a:gd name="T6" fmla="*/ 14 w 97"/>
                  <a:gd name="T7" fmla="*/ 442 h 483"/>
                  <a:gd name="T8" fmla="*/ 14 w 97"/>
                  <a:gd name="T9" fmla="*/ 483 h 483"/>
                  <a:gd name="T10" fmla="*/ 0 w 97"/>
                  <a:gd name="T11" fmla="*/ 456 h 48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97" h="483">
                    <a:moveTo>
                      <a:pt x="97" y="0"/>
                    </a:moveTo>
                    <a:lnTo>
                      <a:pt x="69" y="180"/>
                    </a:lnTo>
                    <a:lnTo>
                      <a:pt x="42" y="318"/>
                    </a:lnTo>
                    <a:lnTo>
                      <a:pt x="14" y="442"/>
                    </a:lnTo>
                    <a:lnTo>
                      <a:pt x="14" y="483"/>
                    </a:lnTo>
                    <a:lnTo>
                      <a:pt x="0" y="456"/>
                    </a:lnTo>
                  </a:path>
                </a:pathLst>
              </a:custGeom>
              <a:noFill/>
              <a:ln w="317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14" name="Freeform 9"/>
              <p:cNvSpPr>
                <a:spLocks/>
              </p:cNvSpPr>
              <p:nvPr/>
            </p:nvSpPr>
            <p:spPr bwMode="auto">
              <a:xfrm>
                <a:off x="2264" y="1244"/>
                <a:ext cx="165" cy="496"/>
              </a:xfrm>
              <a:custGeom>
                <a:avLst/>
                <a:gdLst>
                  <a:gd name="T0" fmla="*/ 165 w 165"/>
                  <a:gd name="T1" fmla="*/ 0 h 496"/>
                  <a:gd name="T2" fmla="*/ 137 w 165"/>
                  <a:gd name="T3" fmla="*/ 193 h 496"/>
                  <a:gd name="T4" fmla="*/ 82 w 165"/>
                  <a:gd name="T5" fmla="*/ 331 h 496"/>
                  <a:gd name="T6" fmla="*/ 27 w 165"/>
                  <a:gd name="T7" fmla="*/ 455 h 496"/>
                  <a:gd name="T8" fmla="*/ 13 w 165"/>
                  <a:gd name="T9" fmla="*/ 496 h 496"/>
                  <a:gd name="T10" fmla="*/ 0 w 165"/>
                  <a:gd name="T11" fmla="*/ 469 h 49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65" h="496">
                    <a:moveTo>
                      <a:pt x="165" y="0"/>
                    </a:moveTo>
                    <a:lnTo>
                      <a:pt x="137" y="193"/>
                    </a:lnTo>
                    <a:lnTo>
                      <a:pt x="82" y="331"/>
                    </a:lnTo>
                    <a:lnTo>
                      <a:pt x="27" y="455"/>
                    </a:lnTo>
                    <a:lnTo>
                      <a:pt x="13" y="496"/>
                    </a:lnTo>
                    <a:lnTo>
                      <a:pt x="0" y="469"/>
                    </a:lnTo>
                  </a:path>
                </a:pathLst>
              </a:custGeom>
              <a:noFill/>
              <a:ln w="317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15" name="Freeform 10"/>
              <p:cNvSpPr>
                <a:spLocks/>
              </p:cNvSpPr>
              <p:nvPr/>
            </p:nvSpPr>
            <p:spPr bwMode="auto">
              <a:xfrm>
                <a:off x="2595" y="1257"/>
                <a:ext cx="165" cy="497"/>
              </a:xfrm>
              <a:custGeom>
                <a:avLst/>
                <a:gdLst>
                  <a:gd name="T0" fmla="*/ 165 w 165"/>
                  <a:gd name="T1" fmla="*/ 0 h 497"/>
                  <a:gd name="T2" fmla="*/ 138 w 165"/>
                  <a:gd name="T3" fmla="*/ 194 h 497"/>
                  <a:gd name="T4" fmla="*/ 82 w 165"/>
                  <a:gd name="T5" fmla="*/ 345 h 497"/>
                  <a:gd name="T6" fmla="*/ 27 w 165"/>
                  <a:gd name="T7" fmla="*/ 469 h 497"/>
                  <a:gd name="T8" fmla="*/ 13 w 165"/>
                  <a:gd name="T9" fmla="*/ 497 h 497"/>
                  <a:gd name="T10" fmla="*/ 0 w 165"/>
                  <a:gd name="T11" fmla="*/ 483 h 49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65" h="497">
                    <a:moveTo>
                      <a:pt x="165" y="0"/>
                    </a:moveTo>
                    <a:lnTo>
                      <a:pt x="138" y="194"/>
                    </a:lnTo>
                    <a:lnTo>
                      <a:pt x="82" y="345"/>
                    </a:lnTo>
                    <a:lnTo>
                      <a:pt x="27" y="469"/>
                    </a:lnTo>
                    <a:lnTo>
                      <a:pt x="13" y="497"/>
                    </a:lnTo>
                    <a:lnTo>
                      <a:pt x="0" y="483"/>
                    </a:lnTo>
                  </a:path>
                </a:pathLst>
              </a:custGeom>
              <a:noFill/>
              <a:ln w="317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16" name="Freeform 11"/>
              <p:cNvSpPr>
                <a:spLocks/>
              </p:cNvSpPr>
              <p:nvPr/>
            </p:nvSpPr>
            <p:spPr bwMode="auto">
              <a:xfrm>
                <a:off x="5133" y="2182"/>
                <a:ext cx="373" cy="69"/>
              </a:xfrm>
              <a:custGeom>
                <a:avLst/>
                <a:gdLst>
                  <a:gd name="T0" fmla="*/ 373 w 373"/>
                  <a:gd name="T1" fmla="*/ 0 h 69"/>
                  <a:gd name="T2" fmla="*/ 290 w 373"/>
                  <a:gd name="T3" fmla="*/ 27 h 69"/>
                  <a:gd name="T4" fmla="*/ 152 w 373"/>
                  <a:gd name="T5" fmla="*/ 55 h 69"/>
                  <a:gd name="T6" fmla="*/ 56 w 373"/>
                  <a:gd name="T7" fmla="*/ 69 h 69"/>
                  <a:gd name="T8" fmla="*/ 0 w 373"/>
                  <a:gd name="T9" fmla="*/ 69 h 6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3" h="69">
                    <a:moveTo>
                      <a:pt x="373" y="0"/>
                    </a:moveTo>
                    <a:lnTo>
                      <a:pt x="290" y="27"/>
                    </a:lnTo>
                    <a:lnTo>
                      <a:pt x="152" y="55"/>
                    </a:lnTo>
                    <a:lnTo>
                      <a:pt x="56" y="69"/>
                    </a:lnTo>
                    <a:lnTo>
                      <a:pt x="0" y="69"/>
                    </a:lnTo>
                  </a:path>
                </a:pathLst>
              </a:custGeom>
              <a:noFill/>
              <a:ln w="317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17" name="Freeform 12"/>
              <p:cNvSpPr>
                <a:spLocks/>
              </p:cNvSpPr>
              <p:nvPr/>
            </p:nvSpPr>
            <p:spPr bwMode="auto">
              <a:xfrm>
                <a:off x="5133" y="1864"/>
                <a:ext cx="373" cy="318"/>
              </a:xfrm>
              <a:custGeom>
                <a:avLst/>
                <a:gdLst>
                  <a:gd name="T0" fmla="*/ 373 w 373"/>
                  <a:gd name="T1" fmla="*/ 0 h 318"/>
                  <a:gd name="T2" fmla="*/ 345 w 373"/>
                  <a:gd name="T3" fmla="*/ 56 h 318"/>
                  <a:gd name="T4" fmla="*/ 304 w 373"/>
                  <a:gd name="T5" fmla="*/ 125 h 318"/>
                  <a:gd name="T6" fmla="*/ 166 w 373"/>
                  <a:gd name="T7" fmla="*/ 207 h 318"/>
                  <a:gd name="T8" fmla="*/ 69 w 373"/>
                  <a:gd name="T9" fmla="*/ 290 h 318"/>
                  <a:gd name="T10" fmla="*/ 28 w 373"/>
                  <a:gd name="T11" fmla="*/ 318 h 318"/>
                  <a:gd name="T12" fmla="*/ 0 w 373"/>
                  <a:gd name="T13" fmla="*/ 304 h 31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73" h="318">
                    <a:moveTo>
                      <a:pt x="373" y="0"/>
                    </a:moveTo>
                    <a:lnTo>
                      <a:pt x="345" y="56"/>
                    </a:lnTo>
                    <a:lnTo>
                      <a:pt x="304" y="125"/>
                    </a:lnTo>
                    <a:lnTo>
                      <a:pt x="166" y="207"/>
                    </a:lnTo>
                    <a:lnTo>
                      <a:pt x="69" y="290"/>
                    </a:lnTo>
                    <a:lnTo>
                      <a:pt x="28" y="318"/>
                    </a:lnTo>
                    <a:lnTo>
                      <a:pt x="0" y="304"/>
                    </a:lnTo>
                  </a:path>
                </a:pathLst>
              </a:custGeom>
              <a:noFill/>
              <a:ln w="317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18" name="Freeform 13"/>
              <p:cNvSpPr>
                <a:spLocks/>
              </p:cNvSpPr>
              <p:nvPr/>
            </p:nvSpPr>
            <p:spPr bwMode="auto">
              <a:xfrm>
                <a:off x="4968" y="1768"/>
                <a:ext cx="165" cy="497"/>
              </a:xfrm>
              <a:custGeom>
                <a:avLst/>
                <a:gdLst>
                  <a:gd name="T0" fmla="*/ 165 w 165"/>
                  <a:gd name="T1" fmla="*/ 0 h 497"/>
                  <a:gd name="T2" fmla="*/ 138 w 165"/>
                  <a:gd name="T3" fmla="*/ 193 h 497"/>
                  <a:gd name="T4" fmla="*/ 83 w 165"/>
                  <a:gd name="T5" fmla="*/ 331 h 497"/>
                  <a:gd name="T6" fmla="*/ 28 w 165"/>
                  <a:gd name="T7" fmla="*/ 455 h 497"/>
                  <a:gd name="T8" fmla="*/ 14 w 165"/>
                  <a:gd name="T9" fmla="*/ 497 h 497"/>
                  <a:gd name="T10" fmla="*/ 0 w 165"/>
                  <a:gd name="T11" fmla="*/ 469 h 49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65" h="497">
                    <a:moveTo>
                      <a:pt x="165" y="0"/>
                    </a:moveTo>
                    <a:lnTo>
                      <a:pt x="138" y="193"/>
                    </a:lnTo>
                    <a:lnTo>
                      <a:pt x="83" y="331"/>
                    </a:lnTo>
                    <a:lnTo>
                      <a:pt x="28" y="455"/>
                    </a:lnTo>
                    <a:lnTo>
                      <a:pt x="14" y="497"/>
                    </a:lnTo>
                    <a:lnTo>
                      <a:pt x="0" y="469"/>
                    </a:lnTo>
                  </a:path>
                </a:pathLst>
              </a:custGeom>
              <a:noFill/>
              <a:ln w="317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19" name="Freeform 14"/>
              <p:cNvSpPr>
                <a:spLocks/>
              </p:cNvSpPr>
              <p:nvPr/>
            </p:nvSpPr>
            <p:spPr bwMode="auto">
              <a:xfrm>
                <a:off x="1463" y="1009"/>
                <a:ext cx="663" cy="538"/>
              </a:xfrm>
              <a:custGeom>
                <a:avLst/>
                <a:gdLst>
                  <a:gd name="T0" fmla="*/ 28 w 663"/>
                  <a:gd name="T1" fmla="*/ 124 h 538"/>
                  <a:gd name="T2" fmla="*/ 28 w 663"/>
                  <a:gd name="T3" fmla="*/ 97 h 538"/>
                  <a:gd name="T4" fmla="*/ 69 w 663"/>
                  <a:gd name="T5" fmla="*/ 55 h 538"/>
                  <a:gd name="T6" fmla="*/ 111 w 663"/>
                  <a:gd name="T7" fmla="*/ 28 h 538"/>
                  <a:gd name="T8" fmla="*/ 138 w 663"/>
                  <a:gd name="T9" fmla="*/ 41 h 538"/>
                  <a:gd name="T10" fmla="*/ 152 w 663"/>
                  <a:gd name="T11" fmla="*/ 28 h 538"/>
                  <a:gd name="T12" fmla="*/ 193 w 663"/>
                  <a:gd name="T13" fmla="*/ 28 h 538"/>
                  <a:gd name="T14" fmla="*/ 249 w 663"/>
                  <a:gd name="T15" fmla="*/ 41 h 538"/>
                  <a:gd name="T16" fmla="*/ 304 w 663"/>
                  <a:gd name="T17" fmla="*/ 41 h 538"/>
                  <a:gd name="T18" fmla="*/ 345 w 663"/>
                  <a:gd name="T19" fmla="*/ 55 h 538"/>
                  <a:gd name="T20" fmla="*/ 373 w 663"/>
                  <a:gd name="T21" fmla="*/ 28 h 538"/>
                  <a:gd name="T22" fmla="*/ 400 w 663"/>
                  <a:gd name="T23" fmla="*/ 0 h 538"/>
                  <a:gd name="T24" fmla="*/ 442 w 663"/>
                  <a:gd name="T25" fmla="*/ 0 h 538"/>
                  <a:gd name="T26" fmla="*/ 469 w 663"/>
                  <a:gd name="T27" fmla="*/ 0 h 538"/>
                  <a:gd name="T28" fmla="*/ 511 w 663"/>
                  <a:gd name="T29" fmla="*/ 0 h 538"/>
                  <a:gd name="T30" fmla="*/ 538 w 663"/>
                  <a:gd name="T31" fmla="*/ 14 h 538"/>
                  <a:gd name="T32" fmla="*/ 552 w 663"/>
                  <a:gd name="T33" fmla="*/ 28 h 538"/>
                  <a:gd name="T34" fmla="*/ 580 w 663"/>
                  <a:gd name="T35" fmla="*/ 41 h 538"/>
                  <a:gd name="T36" fmla="*/ 607 w 663"/>
                  <a:gd name="T37" fmla="*/ 97 h 538"/>
                  <a:gd name="T38" fmla="*/ 649 w 663"/>
                  <a:gd name="T39" fmla="*/ 166 h 538"/>
                  <a:gd name="T40" fmla="*/ 663 w 663"/>
                  <a:gd name="T41" fmla="*/ 262 h 538"/>
                  <a:gd name="T42" fmla="*/ 663 w 663"/>
                  <a:gd name="T43" fmla="*/ 331 h 538"/>
                  <a:gd name="T44" fmla="*/ 649 w 663"/>
                  <a:gd name="T45" fmla="*/ 386 h 538"/>
                  <a:gd name="T46" fmla="*/ 635 w 663"/>
                  <a:gd name="T47" fmla="*/ 469 h 538"/>
                  <a:gd name="T48" fmla="*/ 607 w 663"/>
                  <a:gd name="T49" fmla="*/ 524 h 538"/>
                  <a:gd name="T50" fmla="*/ 552 w 663"/>
                  <a:gd name="T51" fmla="*/ 538 h 538"/>
                  <a:gd name="T52" fmla="*/ 511 w 663"/>
                  <a:gd name="T53" fmla="*/ 538 h 538"/>
                  <a:gd name="T54" fmla="*/ 456 w 663"/>
                  <a:gd name="T55" fmla="*/ 524 h 538"/>
                  <a:gd name="T56" fmla="*/ 414 w 663"/>
                  <a:gd name="T57" fmla="*/ 511 h 538"/>
                  <a:gd name="T58" fmla="*/ 373 w 663"/>
                  <a:gd name="T59" fmla="*/ 497 h 538"/>
                  <a:gd name="T60" fmla="*/ 331 w 663"/>
                  <a:gd name="T61" fmla="*/ 497 h 538"/>
                  <a:gd name="T62" fmla="*/ 290 w 663"/>
                  <a:gd name="T63" fmla="*/ 497 h 538"/>
                  <a:gd name="T64" fmla="*/ 262 w 663"/>
                  <a:gd name="T65" fmla="*/ 511 h 538"/>
                  <a:gd name="T66" fmla="*/ 221 w 663"/>
                  <a:gd name="T67" fmla="*/ 511 h 538"/>
                  <a:gd name="T68" fmla="*/ 193 w 663"/>
                  <a:gd name="T69" fmla="*/ 524 h 538"/>
                  <a:gd name="T70" fmla="*/ 166 w 663"/>
                  <a:gd name="T71" fmla="*/ 524 h 538"/>
                  <a:gd name="T72" fmla="*/ 124 w 663"/>
                  <a:gd name="T73" fmla="*/ 524 h 538"/>
                  <a:gd name="T74" fmla="*/ 97 w 663"/>
                  <a:gd name="T75" fmla="*/ 524 h 538"/>
                  <a:gd name="T76" fmla="*/ 83 w 663"/>
                  <a:gd name="T77" fmla="*/ 511 h 538"/>
                  <a:gd name="T78" fmla="*/ 55 w 663"/>
                  <a:gd name="T79" fmla="*/ 497 h 538"/>
                  <a:gd name="T80" fmla="*/ 55 w 663"/>
                  <a:gd name="T81" fmla="*/ 483 h 538"/>
                  <a:gd name="T82" fmla="*/ 42 w 663"/>
                  <a:gd name="T83" fmla="*/ 469 h 538"/>
                  <a:gd name="T84" fmla="*/ 28 w 663"/>
                  <a:gd name="T85" fmla="*/ 428 h 538"/>
                  <a:gd name="T86" fmla="*/ 14 w 663"/>
                  <a:gd name="T87" fmla="*/ 359 h 538"/>
                  <a:gd name="T88" fmla="*/ 0 w 663"/>
                  <a:gd name="T89" fmla="*/ 317 h 538"/>
                  <a:gd name="T90" fmla="*/ 0 w 663"/>
                  <a:gd name="T91" fmla="*/ 262 h 538"/>
                  <a:gd name="T92" fmla="*/ 14 w 663"/>
                  <a:gd name="T93" fmla="*/ 207 h 538"/>
                  <a:gd name="T94" fmla="*/ 14 w 663"/>
                  <a:gd name="T95" fmla="*/ 152 h 538"/>
                  <a:gd name="T96" fmla="*/ 28 w 663"/>
                  <a:gd name="T97" fmla="*/ 124 h 538"/>
                  <a:gd name="T98" fmla="*/ 28 w 663"/>
                  <a:gd name="T99" fmla="*/ 124 h 53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663" h="538">
                    <a:moveTo>
                      <a:pt x="28" y="124"/>
                    </a:moveTo>
                    <a:lnTo>
                      <a:pt x="28" y="97"/>
                    </a:lnTo>
                    <a:lnTo>
                      <a:pt x="69" y="55"/>
                    </a:lnTo>
                    <a:lnTo>
                      <a:pt x="111" y="28"/>
                    </a:lnTo>
                    <a:lnTo>
                      <a:pt x="138" y="41"/>
                    </a:lnTo>
                    <a:lnTo>
                      <a:pt x="152" y="28"/>
                    </a:lnTo>
                    <a:lnTo>
                      <a:pt x="193" y="28"/>
                    </a:lnTo>
                    <a:lnTo>
                      <a:pt x="249" y="41"/>
                    </a:lnTo>
                    <a:lnTo>
                      <a:pt x="304" y="41"/>
                    </a:lnTo>
                    <a:lnTo>
                      <a:pt x="345" y="55"/>
                    </a:lnTo>
                    <a:lnTo>
                      <a:pt x="373" y="28"/>
                    </a:lnTo>
                    <a:lnTo>
                      <a:pt x="400" y="0"/>
                    </a:lnTo>
                    <a:lnTo>
                      <a:pt x="442" y="0"/>
                    </a:lnTo>
                    <a:lnTo>
                      <a:pt x="469" y="0"/>
                    </a:lnTo>
                    <a:lnTo>
                      <a:pt x="511" y="0"/>
                    </a:lnTo>
                    <a:lnTo>
                      <a:pt x="538" y="14"/>
                    </a:lnTo>
                    <a:lnTo>
                      <a:pt x="552" y="28"/>
                    </a:lnTo>
                    <a:lnTo>
                      <a:pt x="580" y="41"/>
                    </a:lnTo>
                    <a:lnTo>
                      <a:pt x="607" y="97"/>
                    </a:lnTo>
                    <a:lnTo>
                      <a:pt x="649" y="166"/>
                    </a:lnTo>
                    <a:lnTo>
                      <a:pt x="663" y="262"/>
                    </a:lnTo>
                    <a:lnTo>
                      <a:pt x="663" y="331"/>
                    </a:lnTo>
                    <a:lnTo>
                      <a:pt x="649" y="386"/>
                    </a:lnTo>
                    <a:lnTo>
                      <a:pt x="635" y="469"/>
                    </a:lnTo>
                    <a:lnTo>
                      <a:pt x="607" y="524"/>
                    </a:lnTo>
                    <a:lnTo>
                      <a:pt x="552" y="538"/>
                    </a:lnTo>
                    <a:lnTo>
                      <a:pt x="511" y="538"/>
                    </a:lnTo>
                    <a:lnTo>
                      <a:pt x="456" y="524"/>
                    </a:lnTo>
                    <a:lnTo>
                      <a:pt x="414" y="511"/>
                    </a:lnTo>
                    <a:lnTo>
                      <a:pt x="373" y="497"/>
                    </a:lnTo>
                    <a:lnTo>
                      <a:pt x="331" y="497"/>
                    </a:lnTo>
                    <a:lnTo>
                      <a:pt x="290" y="497"/>
                    </a:lnTo>
                    <a:lnTo>
                      <a:pt x="262" y="511"/>
                    </a:lnTo>
                    <a:lnTo>
                      <a:pt x="221" y="511"/>
                    </a:lnTo>
                    <a:lnTo>
                      <a:pt x="193" y="524"/>
                    </a:lnTo>
                    <a:lnTo>
                      <a:pt x="166" y="524"/>
                    </a:lnTo>
                    <a:lnTo>
                      <a:pt x="124" y="524"/>
                    </a:lnTo>
                    <a:lnTo>
                      <a:pt x="97" y="524"/>
                    </a:lnTo>
                    <a:lnTo>
                      <a:pt x="83" y="511"/>
                    </a:lnTo>
                    <a:lnTo>
                      <a:pt x="55" y="497"/>
                    </a:lnTo>
                    <a:lnTo>
                      <a:pt x="55" y="483"/>
                    </a:lnTo>
                    <a:lnTo>
                      <a:pt x="42" y="469"/>
                    </a:lnTo>
                    <a:lnTo>
                      <a:pt x="28" y="428"/>
                    </a:lnTo>
                    <a:lnTo>
                      <a:pt x="14" y="359"/>
                    </a:lnTo>
                    <a:lnTo>
                      <a:pt x="0" y="317"/>
                    </a:lnTo>
                    <a:lnTo>
                      <a:pt x="0" y="262"/>
                    </a:lnTo>
                    <a:lnTo>
                      <a:pt x="14" y="207"/>
                    </a:lnTo>
                    <a:lnTo>
                      <a:pt x="14" y="152"/>
                    </a:lnTo>
                    <a:lnTo>
                      <a:pt x="28" y="124"/>
                    </a:lnTo>
                    <a:close/>
                  </a:path>
                </a:pathLst>
              </a:custGeom>
              <a:solidFill>
                <a:srgbClr val="FFDC99"/>
              </a:solidFill>
              <a:ln w="31750">
                <a:solidFill>
                  <a:srgbClr val="FFDC99"/>
                </a:solidFill>
                <a:prstDash val="solid"/>
                <a:round/>
                <a:headEnd/>
                <a:tailEnd/>
              </a:ln>
            </p:spPr>
            <p:txBody>
              <a:bodyPr/>
              <a:lstStyle/>
              <a:p>
                <a:endParaRPr lang="zh-CN" altLang="en-US"/>
              </a:p>
            </p:txBody>
          </p:sp>
          <p:sp>
            <p:nvSpPr>
              <p:cNvPr id="320" name="Rectangle 15"/>
              <p:cNvSpPr>
                <a:spLocks noChangeArrowheads="1"/>
              </p:cNvSpPr>
              <p:nvPr/>
            </p:nvSpPr>
            <p:spPr bwMode="auto">
              <a:xfrm>
                <a:off x="1607" y="1291"/>
                <a:ext cx="414" cy="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kumimoji="0" lang="en-GB" altLang="zh-CN" sz="1400" dirty="0">
                    <a:solidFill>
                      <a:srgbClr val="000000"/>
                    </a:solidFill>
                    <a:latin typeface="Arial" panose="020B0604020202020204" pitchFamily="34" charset="0"/>
                  </a:rPr>
                  <a:t>intranet</a:t>
                </a:r>
                <a:endParaRPr kumimoji="0" lang="en-GB" altLang="zh-CN" dirty="0">
                  <a:latin typeface="Times" panose="02020603050405020304" pitchFamily="18" charset="0"/>
                </a:endParaRPr>
              </a:p>
            </p:txBody>
          </p:sp>
          <p:sp>
            <p:nvSpPr>
              <p:cNvPr id="321" name="Freeform 16"/>
              <p:cNvSpPr>
                <a:spLocks/>
              </p:cNvSpPr>
              <p:nvPr/>
            </p:nvSpPr>
            <p:spPr bwMode="auto">
              <a:xfrm>
                <a:off x="2070" y="1382"/>
                <a:ext cx="359" cy="358"/>
              </a:xfrm>
              <a:custGeom>
                <a:avLst/>
                <a:gdLst>
                  <a:gd name="T0" fmla="*/ 359 w 359"/>
                  <a:gd name="T1" fmla="*/ 331 h 358"/>
                  <a:gd name="T2" fmla="*/ 331 w 359"/>
                  <a:gd name="T3" fmla="*/ 358 h 358"/>
                  <a:gd name="T4" fmla="*/ 0 w 359"/>
                  <a:gd name="T5" fmla="*/ 27 h 358"/>
                  <a:gd name="T6" fmla="*/ 28 w 359"/>
                  <a:gd name="T7" fmla="*/ 0 h 358"/>
                  <a:gd name="T8" fmla="*/ 359 w 359"/>
                  <a:gd name="T9" fmla="*/ 331 h 35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9" h="358">
                    <a:moveTo>
                      <a:pt x="359" y="331"/>
                    </a:moveTo>
                    <a:lnTo>
                      <a:pt x="331" y="358"/>
                    </a:lnTo>
                    <a:lnTo>
                      <a:pt x="0" y="27"/>
                    </a:lnTo>
                    <a:lnTo>
                      <a:pt x="28" y="0"/>
                    </a:lnTo>
                    <a:lnTo>
                      <a:pt x="359" y="331"/>
                    </a:lnTo>
                    <a:close/>
                  </a:path>
                </a:pathLst>
              </a:custGeom>
              <a:solidFill>
                <a:srgbClr val="FFDC99"/>
              </a:solidFill>
              <a:ln w="31750">
                <a:solidFill>
                  <a:srgbClr val="FFDC99"/>
                </a:solidFill>
                <a:prstDash val="solid"/>
                <a:round/>
                <a:headEnd/>
                <a:tailEnd/>
              </a:ln>
            </p:spPr>
            <p:txBody>
              <a:bodyPr/>
              <a:lstStyle/>
              <a:p>
                <a:endParaRPr lang="zh-CN" altLang="en-US"/>
              </a:p>
            </p:txBody>
          </p:sp>
          <p:sp>
            <p:nvSpPr>
              <p:cNvPr id="322" name="Freeform 17"/>
              <p:cNvSpPr>
                <a:spLocks/>
              </p:cNvSpPr>
              <p:nvPr/>
            </p:nvSpPr>
            <p:spPr bwMode="auto">
              <a:xfrm>
                <a:off x="2733" y="1299"/>
                <a:ext cx="2469" cy="2083"/>
              </a:xfrm>
              <a:custGeom>
                <a:avLst/>
                <a:gdLst>
                  <a:gd name="T0" fmla="*/ 2428 w 2469"/>
                  <a:gd name="T1" fmla="*/ 0 h 2083"/>
                  <a:gd name="T2" fmla="*/ 2469 w 2469"/>
                  <a:gd name="T3" fmla="*/ 55 h 2083"/>
                  <a:gd name="T4" fmla="*/ 41 w 2469"/>
                  <a:gd name="T5" fmla="*/ 2083 h 2083"/>
                  <a:gd name="T6" fmla="*/ 0 w 2469"/>
                  <a:gd name="T7" fmla="*/ 2042 h 2083"/>
                  <a:gd name="T8" fmla="*/ 2428 w 2469"/>
                  <a:gd name="T9" fmla="*/ 0 h 208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69" h="2083">
                    <a:moveTo>
                      <a:pt x="2428" y="0"/>
                    </a:moveTo>
                    <a:lnTo>
                      <a:pt x="2469" y="55"/>
                    </a:lnTo>
                    <a:lnTo>
                      <a:pt x="41" y="2083"/>
                    </a:lnTo>
                    <a:lnTo>
                      <a:pt x="0" y="2042"/>
                    </a:lnTo>
                    <a:lnTo>
                      <a:pt x="2428" y="0"/>
                    </a:lnTo>
                    <a:close/>
                  </a:path>
                </a:pathLst>
              </a:custGeom>
              <a:solidFill>
                <a:srgbClr val="FFDC99"/>
              </a:solidFill>
              <a:ln w="31750">
                <a:solidFill>
                  <a:srgbClr val="FFDC99"/>
                </a:solidFill>
                <a:prstDash val="solid"/>
                <a:round/>
                <a:headEnd/>
                <a:tailEnd/>
              </a:ln>
            </p:spPr>
            <p:txBody>
              <a:bodyPr/>
              <a:lstStyle/>
              <a:p>
                <a:endParaRPr lang="zh-CN" altLang="en-US"/>
              </a:p>
            </p:txBody>
          </p:sp>
          <p:sp>
            <p:nvSpPr>
              <p:cNvPr id="323" name="Freeform 18"/>
              <p:cNvSpPr>
                <a:spLocks/>
              </p:cNvSpPr>
              <p:nvPr/>
            </p:nvSpPr>
            <p:spPr bwMode="auto">
              <a:xfrm>
                <a:off x="4030" y="885"/>
                <a:ext cx="855" cy="510"/>
              </a:xfrm>
              <a:custGeom>
                <a:avLst/>
                <a:gdLst>
                  <a:gd name="T0" fmla="*/ 27 w 855"/>
                  <a:gd name="T1" fmla="*/ 124 h 510"/>
                  <a:gd name="T2" fmla="*/ 41 w 855"/>
                  <a:gd name="T3" fmla="*/ 83 h 510"/>
                  <a:gd name="T4" fmla="*/ 82 w 855"/>
                  <a:gd name="T5" fmla="*/ 55 h 510"/>
                  <a:gd name="T6" fmla="*/ 138 w 855"/>
                  <a:gd name="T7" fmla="*/ 27 h 510"/>
                  <a:gd name="T8" fmla="*/ 179 w 855"/>
                  <a:gd name="T9" fmla="*/ 41 h 510"/>
                  <a:gd name="T10" fmla="*/ 207 w 855"/>
                  <a:gd name="T11" fmla="*/ 27 h 510"/>
                  <a:gd name="T12" fmla="*/ 262 w 855"/>
                  <a:gd name="T13" fmla="*/ 27 h 510"/>
                  <a:gd name="T14" fmla="*/ 317 w 855"/>
                  <a:gd name="T15" fmla="*/ 41 h 510"/>
                  <a:gd name="T16" fmla="*/ 386 w 855"/>
                  <a:gd name="T17" fmla="*/ 41 h 510"/>
                  <a:gd name="T18" fmla="*/ 455 w 855"/>
                  <a:gd name="T19" fmla="*/ 41 h 510"/>
                  <a:gd name="T20" fmla="*/ 483 w 855"/>
                  <a:gd name="T21" fmla="*/ 27 h 510"/>
                  <a:gd name="T22" fmla="*/ 510 w 855"/>
                  <a:gd name="T23" fmla="*/ 14 h 510"/>
                  <a:gd name="T24" fmla="*/ 565 w 855"/>
                  <a:gd name="T25" fmla="*/ 0 h 510"/>
                  <a:gd name="T26" fmla="*/ 607 w 855"/>
                  <a:gd name="T27" fmla="*/ 0 h 510"/>
                  <a:gd name="T28" fmla="*/ 648 w 855"/>
                  <a:gd name="T29" fmla="*/ 0 h 510"/>
                  <a:gd name="T30" fmla="*/ 690 w 855"/>
                  <a:gd name="T31" fmla="*/ 14 h 510"/>
                  <a:gd name="T32" fmla="*/ 703 w 855"/>
                  <a:gd name="T33" fmla="*/ 27 h 510"/>
                  <a:gd name="T34" fmla="*/ 745 w 855"/>
                  <a:gd name="T35" fmla="*/ 41 h 510"/>
                  <a:gd name="T36" fmla="*/ 786 w 855"/>
                  <a:gd name="T37" fmla="*/ 83 h 510"/>
                  <a:gd name="T38" fmla="*/ 841 w 855"/>
                  <a:gd name="T39" fmla="*/ 165 h 510"/>
                  <a:gd name="T40" fmla="*/ 855 w 855"/>
                  <a:gd name="T41" fmla="*/ 248 h 510"/>
                  <a:gd name="T42" fmla="*/ 855 w 855"/>
                  <a:gd name="T43" fmla="*/ 317 h 510"/>
                  <a:gd name="T44" fmla="*/ 841 w 855"/>
                  <a:gd name="T45" fmla="*/ 359 h 510"/>
                  <a:gd name="T46" fmla="*/ 828 w 855"/>
                  <a:gd name="T47" fmla="*/ 455 h 510"/>
                  <a:gd name="T48" fmla="*/ 772 w 855"/>
                  <a:gd name="T49" fmla="*/ 497 h 510"/>
                  <a:gd name="T50" fmla="*/ 717 w 855"/>
                  <a:gd name="T51" fmla="*/ 510 h 510"/>
                  <a:gd name="T52" fmla="*/ 662 w 855"/>
                  <a:gd name="T53" fmla="*/ 497 h 510"/>
                  <a:gd name="T54" fmla="*/ 593 w 855"/>
                  <a:gd name="T55" fmla="*/ 497 h 510"/>
                  <a:gd name="T56" fmla="*/ 538 w 855"/>
                  <a:gd name="T57" fmla="*/ 483 h 510"/>
                  <a:gd name="T58" fmla="*/ 483 w 855"/>
                  <a:gd name="T59" fmla="*/ 469 h 510"/>
                  <a:gd name="T60" fmla="*/ 427 w 855"/>
                  <a:gd name="T61" fmla="*/ 469 h 510"/>
                  <a:gd name="T62" fmla="*/ 372 w 855"/>
                  <a:gd name="T63" fmla="*/ 469 h 510"/>
                  <a:gd name="T64" fmla="*/ 331 w 855"/>
                  <a:gd name="T65" fmla="*/ 483 h 510"/>
                  <a:gd name="T66" fmla="*/ 289 w 855"/>
                  <a:gd name="T67" fmla="*/ 483 h 510"/>
                  <a:gd name="T68" fmla="*/ 248 w 855"/>
                  <a:gd name="T69" fmla="*/ 497 h 510"/>
                  <a:gd name="T70" fmla="*/ 207 w 855"/>
                  <a:gd name="T71" fmla="*/ 497 h 510"/>
                  <a:gd name="T72" fmla="*/ 165 w 855"/>
                  <a:gd name="T73" fmla="*/ 497 h 510"/>
                  <a:gd name="T74" fmla="*/ 138 w 855"/>
                  <a:gd name="T75" fmla="*/ 497 h 510"/>
                  <a:gd name="T76" fmla="*/ 96 w 855"/>
                  <a:gd name="T77" fmla="*/ 483 h 510"/>
                  <a:gd name="T78" fmla="*/ 82 w 855"/>
                  <a:gd name="T79" fmla="*/ 469 h 510"/>
                  <a:gd name="T80" fmla="*/ 69 w 855"/>
                  <a:gd name="T81" fmla="*/ 455 h 510"/>
                  <a:gd name="T82" fmla="*/ 55 w 855"/>
                  <a:gd name="T83" fmla="*/ 441 h 510"/>
                  <a:gd name="T84" fmla="*/ 41 w 855"/>
                  <a:gd name="T85" fmla="*/ 400 h 510"/>
                  <a:gd name="T86" fmla="*/ 13 w 855"/>
                  <a:gd name="T87" fmla="*/ 345 h 510"/>
                  <a:gd name="T88" fmla="*/ 13 w 855"/>
                  <a:gd name="T89" fmla="*/ 290 h 510"/>
                  <a:gd name="T90" fmla="*/ 0 w 855"/>
                  <a:gd name="T91" fmla="*/ 248 h 510"/>
                  <a:gd name="T92" fmla="*/ 13 w 855"/>
                  <a:gd name="T93" fmla="*/ 193 h 510"/>
                  <a:gd name="T94" fmla="*/ 13 w 855"/>
                  <a:gd name="T95" fmla="*/ 152 h 510"/>
                  <a:gd name="T96" fmla="*/ 27 w 855"/>
                  <a:gd name="T97" fmla="*/ 124 h 510"/>
                  <a:gd name="T98" fmla="*/ 27 w 855"/>
                  <a:gd name="T99" fmla="*/ 124 h 510"/>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855" h="510">
                    <a:moveTo>
                      <a:pt x="27" y="124"/>
                    </a:moveTo>
                    <a:lnTo>
                      <a:pt x="41" y="83"/>
                    </a:lnTo>
                    <a:lnTo>
                      <a:pt x="82" y="55"/>
                    </a:lnTo>
                    <a:lnTo>
                      <a:pt x="138" y="27"/>
                    </a:lnTo>
                    <a:lnTo>
                      <a:pt x="179" y="41"/>
                    </a:lnTo>
                    <a:lnTo>
                      <a:pt x="207" y="27"/>
                    </a:lnTo>
                    <a:lnTo>
                      <a:pt x="262" y="27"/>
                    </a:lnTo>
                    <a:lnTo>
                      <a:pt x="317" y="41"/>
                    </a:lnTo>
                    <a:lnTo>
                      <a:pt x="386" y="41"/>
                    </a:lnTo>
                    <a:lnTo>
                      <a:pt x="455" y="41"/>
                    </a:lnTo>
                    <a:lnTo>
                      <a:pt x="483" y="27"/>
                    </a:lnTo>
                    <a:lnTo>
                      <a:pt x="510" y="14"/>
                    </a:lnTo>
                    <a:lnTo>
                      <a:pt x="565" y="0"/>
                    </a:lnTo>
                    <a:lnTo>
                      <a:pt x="607" y="0"/>
                    </a:lnTo>
                    <a:lnTo>
                      <a:pt x="648" y="0"/>
                    </a:lnTo>
                    <a:lnTo>
                      <a:pt x="690" y="14"/>
                    </a:lnTo>
                    <a:lnTo>
                      <a:pt x="703" y="27"/>
                    </a:lnTo>
                    <a:lnTo>
                      <a:pt x="745" y="41"/>
                    </a:lnTo>
                    <a:lnTo>
                      <a:pt x="786" y="83"/>
                    </a:lnTo>
                    <a:lnTo>
                      <a:pt x="841" y="165"/>
                    </a:lnTo>
                    <a:lnTo>
                      <a:pt x="855" y="248"/>
                    </a:lnTo>
                    <a:lnTo>
                      <a:pt x="855" y="317"/>
                    </a:lnTo>
                    <a:lnTo>
                      <a:pt x="841" y="359"/>
                    </a:lnTo>
                    <a:lnTo>
                      <a:pt x="828" y="455"/>
                    </a:lnTo>
                    <a:lnTo>
                      <a:pt x="772" y="497"/>
                    </a:lnTo>
                    <a:lnTo>
                      <a:pt x="717" y="510"/>
                    </a:lnTo>
                    <a:lnTo>
                      <a:pt x="662" y="497"/>
                    </a:lnTo>
                    <a:lnTo>
                      <a:pt x="593" y="497"/>
                    </a:lnTo>
                    <a:lnTo>
                      <a:pt x="538" y="483"/>
                    </a:lnTo>
                    <a:lnTo>
                      <a:pt x="483" y="469"/>
                    </a:lnTo>
                    <a:lnTo>
                      <a:pt x="427" y="469"/>
                    </a:lnTo>
                    <a:lnTo>
                      <a:pt x="372" y="469"/>
                    </a:lnTo>
                    <a:lnTo>
                      <a:pt x="331" y="483"/>
                    </a:lnTo>
                    <a:lnTo>
                      <a:pt x="289" y="483"/>
                    </a:lnTo>
                    <a:lnTo>
                      <a:pt x="248" y="497"/>
                    </a:lnTo>
                    <a:lnTo>
                      <a:pt x="207" y="497"/>
                    </a:lnTo>
                    <a:lnTo>
                      <a:pt x="165" y="497"/>
                    </a:lnTo>
                    <a:lnTo>
                      <a:pt x="138" y="497"/>
                    </a:lnTo>
                    <a:lnTo>
                      <a:pt x="96" y="483"/>
                    </a:lnTo>
                    <a:lnTo>
                      <a:pt x="82" y="469"/>
                    </a:lnTo>
                    <a:lnTo>
                      <a:pt x="69" y="455"/>
                    </a:lnTo>
                    <a:lnTo>
                      <a:pt x="55" y="441"/>
                    </a:lnTo>
                    <a:lnTo>
                      <a:pt x="41" y="400"/>
                    </a:lnTo>
                    <a:lnTo>
                      <a:pt x="13" y="345"/>
                    </a:lnTo>
                    <a:lnTo>
                      <a:pt x="13" y="290"/>
                    </a:lnTo>
                    <a:lnTo>
                      <a:pt x="0" y="248"/>
                    </a:lnTo>
                    <a:lnTo>
                      <a:pt x="13" y="193"/>
                    </a:lnTo>
                    <a:lnTo>
                      <a:pt x="13" y="152"/>
                    </a:lnTo>
                    <a:lnTo>
                      <a:pt x="27" y="124"/>
                    </a:lnTo>
                    <a:close/>
                  </a:path>
                </a:pathLst>
              </a:custGeom>
              <a:solidFill>
                <a:srgbClr val="FFDC99"/>
              </a:solidFill>
              <a:ln w="31750">
                <a:solidFill>
                  <a:srgbClr val="FFDC99"/>
                </a:solidFill>
                <a:prstDash val="solid"/>
                <a:round/>
                <a:headEnd/>
                <a:tailEnd/>
              </a:ln>
            </p:spPr>
            <p:txBody>
              <a:bodyPr/>
              <a:lstStyle/>
              <a:p>
                <a:endParaRPr lang="zh-CN" altLang="en-US"/>
              </a:p>
            </p:txBody>
          </p:sp>
          <p:sp>
            <p:nvSpPr>
              <p:cNvPr id="324" name="Freeform 19"/>
              <p:cNvSpPr>
                <a:spLocks/>
              </p:cNvSpPr>
              <p:nvPr/>
            </p:nvSpPr>
            <p:spPr bwMode="auto">
              <a:xfrm>
                <a:off x="2112" y="1561"/>
                <a:ext cx="662" cy="400"/>
              </a:xfrm>
              <a:custGeom>
                <a:avLst/>
                <a:gdLst>
                  <a:gd name="T0" fmla="*/ 27 w 662"/>
                  <a:gd name="T1" fmla="*/ 96 h 400"/>
                  <a:gd name="T2" fmla="*/ 41 w 662"/>
                  <a:gd name="T3" fmla="*/ 69 h 400"/>
                  <a:gd name="T4" fmla="*/ 69 w 662"/>
                  <a:gd name="T5" fmla="*/ 41 h 400"/>
                  <a:gd name="T6" fmla="*/ 110 w 662"/>
                  <a:gd name="T7" fmla="*/ 27 h 400"/>
                  <a:gd name="T8" fmla="*/ 138 w 662"/>
                  <a:gd name="T9" fmla="*/ 27 h 400"/>
                  <a:gd name="T10" fmla="*/ 165 w 662"/>
                  <a:gd name="T11" fmla="*/ 27 h 400"/>
                  <a:gd name="T12" fmla="*/ 193 w 662"/>
                  <a:gd name="T13" fmla="*/ 27 h 400"/>
                  <a:gd name="T14" fmla="*/ 248 w 662"/>
                  <a:gd name="T15" fmla="*/ 41 h 400"/>
                  <a:gd name="T16" fmla="*/ 303 w 662"/>
                  <a:gd name="T17" fmla="*/ 41 h 400"/>
                  <a:gd name="T18" fmla="*/ 345 w 662"/>
                  <a:gd name="T19" fmla="*/ 41 h 400"/>
                  <a:gd name="T20" fmla="*/ 372 w 662"/>
                  <a:gd name="T21" fmla="*/ 27 h 400"/>
                  <a:gd name="T22" fmla="*/ 400 w 662"/>
                  <a:gd name="T23" fmla="*/ 14 h 400"/>
                  <a:gd name="T24" fmla="*/ 441 w 662"/>
                  <a:gd name="T25" fmla="*/ 0 h 400"/>
                  <a:gd name="T26" fmla="*/ 483 w 662"/>
                  <a:gd name="T27" fmla="*/ 0 h 400"/>
                  <a:gd name="T28" fmla="*/ 510 w 662"/>
                  <a:gd name="T29" fmla="*/ 14 h 400"/>
                  <a:gd name="T30" fmla="*/ 538 w 662"/>
                  <a:gd name="T31" fmla="*/ 14 h 400"/>
                  <a:gd name="T32" fmla="*/ 552 w 662"/>
                  <a:gd name="T33" fmla="*/ 27 h 400"/>
                  <a:gd name="T34" fmla="*/ 579 w 662"/>
                  <a:gd name="T35" fmla="*/ 41 h 400"/>
                  <a:gd name="T36" fmla="*/ 621 w 662"/>
                  <a:gd name="T37" fmla="*/ 69 h 400"/>
                  <a:gd name="T38" fmla="*/ 648 w 662"/>
                  <a:gd name="T39" fmla="*/ 124 h 400"/>
                  <a:gd name="T40" fmla="*/ 662 w 662"/>
                  <a:gd name="T41" fmla="*/ 207 h 400"/>
                  <a:gd name="T42" fmla="*/ 662 w 662"/>
                  <a:gd name="T43" fmla="*/ 248 h 400"/>
                  <a:gd name="T44" fmla="*/ 662 w 662"/>
                  <a:gd name="T45" fmla="*/ 290 h 400"/>
                  <a:gd name="T46" fmla="*/ 634 w 662"/>
                  <a:gd name="T47" fmla="*/ 359 h 400"/>
                  <a:gd name="T48" fmla="*/ 607 w 662"/>
                  <a:gd name="T49" fmla="*/ 386 h 400"/>
                  <a:gd name="T50" fmla="*/ 565 w 662"/>
                  <a:gd name="T51" fmla="*/ 400 h 400"/>
                  <a:gd name="T52" fmla="*/ 510 w 662"/>
                  <a:gd name="T53" fmla="*/ 400 h 400"/>
                  <a:gd name="T54" fmla="*/ 469 w 662"/>
                  <a:gd name="T55" fmla="*/ 386 h 400"/>
                  <a:gd name="T56" fmla="*/ 414 w 662"/>
                  <a:gd name="T57" fmla="*/ 386 h 400"/>
                  <a:gd name="T58" fmla="*/ 372 w 662"/>
                  <a:gd name="T59" fmla="*/ 372 h 400"/>
                  <a:gd name="T60" fmla="*/ 331 w 662"/>
                  <a:gd name="T61" fmla="*/ 372 h 400"/>
                  <a:gd name="T62" fmla="*/ 289 w 662"/>
                  <a:gd name="T63" fmla="*/ 372 h 400"/>
                  <a:gd name="T64" fmla="*/ 262 w 662"/>
                  <a:gd name="T65" fmla="*/ 372 h 400"/>
                  <a:gd name="T66" fmla="*/ 221 w 662"/>
                  <a:gd name="T67" fmla="*/ 386 h 400"/>
                  <a:gd name="T68" fmla="*/ 193 w 662"/>
                  <a:gd name="T69" fmla="*/ 386 h 400"/>
                  <a:gd name="T70" fmla="*/ 165 w 662"/>
                  <a:gd name="T71" fmla="*/ 386 h 400"/>
                  <a:gd name="T72" fmla="*/ 138 w 662"/>
                  <a:gd name="T73" fmla="*/ 386 h 400"/>
                  <a:gd name="T74" fmla="*/ 110 w 662"/>
                  <a:gd name="T75" fmla="*/ 386 h 400"/>
                  <a:gd name="T76" fmla="*/ 83 w 662"/>
                  <a:gd name="T77" fmla="*/ 386 h 400"/>
                  <a:gd name="T78" fmla="*/ 55 w 662"/>
                  <a:gd name="T79" fmla="*/ 372 h 400"/>
                  <a:gd name="T80" fmla="*/ 55 w 662"/>
                  <a:gd name="T81" fmla="*/ 359 h 400"/>
                  <a:gd name="T82" fmla="*/ 41 w 662"/>
                  <a:gd name="T83" fmla="*/ 345 h 400"/>
                  <a:gd name="T84" fmla="*/ 27 w 662"/>
                  <a:gd name="T85" fmla="*/ 317 h 400"/>
                  <a:gd name="T86" fmla="*/ 14 w 662"/>
                  <a:gd name="T87" fmla="*/ 276 h 400"/>
                  <a:gd name="T88" fmla="*/ 14 w 662"/>
                  <a:gd name="T89" fmla="*/ 234 h 400"/>
                  <a:gd name="T90" fmla="*/ 0 w 662"/>
                  <a:gd name="T91" fmla="*/ 193 h 400"/>
                  <a:gd name="T92" fmla="*/ 14 w 662"/>
                  <a:gd name="T93" fmla="*/ 165 h 400"/>
                  <a:gd name="T94" fmla="*/ 14 w 662"/>
                  <a:gd name="T95" fmla="*/ 124 h 400"/>
                  <a:gd name="T96" fmla="*/ 27 w 662"/>
                  <a:gd name="T97" fmla="*/ 96 h 400"/>
                  <a:gd name="T98" fmla="*/ 27 w 662"/>
                  <a:gd name="T99" fmla="*/ 96 h 400"/>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662" h="400">
                    <a:moveTo>
                      <a:pt x="27" y="96"/>
                    </a:moveTo>
                    <a:lnTo>
                      <a:pt x="41" y="69"/>
                    </a:lnTo>
                    <a:lnTo>
                      <a:pt x="69" y="41"/>
                    </a:lnTo>
                    <a:lnTo>
                      <a:pt x="110" y="27"/>
                    </a:lnTo>
                    <a:lnTo>
                      <a:pt x="138" y="27"/>
                    </a:lnTo>
                    <a:lnTo>
                      <a:pt x="165" y="27"/>
                    </a:lnTo>
                    <a:lnTo>
                      <a:pt x="193" y="27"/>
                    </a:lnTo>
                    <a:lnTo>
                      <a:pt x="248" y="41"/>
                    </a:lnTo>
                    <a:lnTo>
                      <a:pt x="303" y="41"/>
                    </a:lnTo>
                    <a:lnTo>
                      <a:pt x="345" y="41"/>
                    </a:lnTo>
                    <a:lnTo>
                      <a:pt x="372" y="27"/>
                    </a:lnTo>
                    <a:lnTo>
                      <a:pt x="400" y="14"/>
                    </a:lnTo>
                    <a:lnTo>
                      <a:pt x="441" y="0"/>
                    </a:lnTo>
                    <a:lnTo>
                      <a:pt x="483" y="0"/>
                    </a:lnTo>
                    <a:lnTo>
                      <a:pt x="510" y="14"/>
                    </a:lnTo>
                    <a:lnTo>
                      <a:pt x="538" y="14"/>
                    </a:lnTo>
                    <a:lnTo>
                      <a:pt x="552" y="27"/>
                    </a:lnTo>
                    <a:lnTo>
                      <a:pt x="579" y="41"/>
                    </a:lnTo>
                    <a:lnTo>
                      <a:pt x="621" y="69"/>
                    </a:lnTo>
                    <a:lnTo>
                      <a:pt x="648" y="124"/>
                    </a:lnTo>
                    <a:lnTo>
                      <a:pt x="662" y="207"/>
                    </a:lnTo>
                    <a:lnTo>
                      <a:pt x="662" y="248"/>
                    </a:lnTo>
                    <a:lnTo>
                      <a:pt x="662" y="290"/>
                    </a:lnTo>
                    <a:lnTo>
                      <a:pt x="634" y="359"/>
                    </a:lnTo>
                    <a:lnTo>
                      <a:pt x="607" y="386"/>
                    </a:lnTo>
                    <a:lnTo>
                      <a:pt x="565" y="400"/>
                    </a:lnTo>
                    <a:lnTo>
                      <a:pt x="510" y="400"/>
                    </a:lnTo>
                    <a:lnTo>
                      <a:pt x="469" y="386"/>
                    </a:lnTo>
                    <a:lnTo>
                      <a:pt x="414" y="386"/>
                    </a:lnTo>
                    <a:lnTo>
                      <a:pt x="372" y="372"/>
                    </a:lnTo>
                    <a:lnTo>
                      <a:pt x="331" y="372"/>
                    </a:lnTo>
                    <a:lnTo>
                      <a:pt x="289" y="372"/>
                    </a:lnTo>
                    <a:lnTo>
                      <a:pt x="262" y="372"/>
                    </a:lnTo>
                    <a:lnTo>
                      <a:pt x="221" y="386"/>
                    </a:lnTo>
                    <a:lnTo>
                      <a:pt x="193" y="386"/>
                    </a:lnTo>
                    <a:lnTo>
                      <a:pt x="165" y="386"/>
                    </a:lnTo>
                    <a:lnTo>
                      <a:pt x="138" y="386"/>
                    </a:lnTo>
                    <a:lnTo>
                      <a:pt x="110" y="386"/>
                    </a:lnTo>
                    <a:lnTo>
                      <a:pt x="83" y="386"/>
                    </a:lnTo>
                    <a:lnTo>
                      <a:pt x="55" y="372"/>
                    </a:lnTo>
                    <a:lnTo>
                      <a:pt x="55" y="359"/>
                    </a:lnTo>
                    <a:lnTo>
                      <a:pt x="41" y="345"/>
                    </a:lnTo>
                    <a:lnTo>
                      <a:pt x="27" y="317"/>
                    </a:lnTo>
                    <a:lnTo>
                      <a:pt x="14" y="276"/>
                    </a:lnTo>
                    <a:lnTo>
                      <a:pt x="14" y="234"/>
                    </a:lnTo>
                    <a:lnTo>
                      <a:pt x="0" y="193"/>
                    </a:lnTo>
                    <a:lnTo>
                      <a:pt x="14" y="165"/>
                    </a:lnTo>
                    <a:lnTo>
                      <a:pt x="14" y="124"/>
                    </a:lnTo>
                    <a:lnTo>
                      <a:pt x="27" y="96"/>
                    </a:lnTo>
                    <a:close/>
                  </a:path>
                </a:pathLst>
              </a:custGeom>
              <a:solidFill>
                <a:srgbClr val="FFDC99"/>
              </a:solidFill>
              <a:ln w="31750">
                <a:solidFill>
                  <a:srgbClr val="FFDC99"/>
                </a:solidFill>
                <a:prstDash val="solid"/>
                <a:round/>
                <a:headEnd/>
                <a:tailEnd/>
              </a:ln>
            </p:spPr>
            <p:txBody>
              <a:bodyPr/>
              <a:lstStyle/>
              <a:p>
                <a:endParaRPr lang="zh-CN" altLang="en-US"/>
              </a:p>
            </p:txBody>
          </p:sp>
          <p:sp>
            <p:nvSpPr>
              <p:cNvPr id="325" name="Freeform 20"/>
              <p:cNvSpPr>
                <a:spLocks/>
              </p:cNvSpPr>
              <p:nvPr/>
            </p:nvSpPr>
            <p:spPr bwMode="auto">
              <a:xfrm>
                <a:off x="1463" y="2002"/>
                <a:ext cx="649" cy="401"/>
              </a:xfrm>
              <a:custGeom>
                <a:avLst/>
                <a:gdLst>
                  <a:gd name="T0" fmla="*/ 14 w 649"/>
                  <a:gd name="T1" fmla="*/ 97 h 401"/>
                  <a:gd name="T2" fmla="*/ 28 w 649"/>
                  <a:gd name="T3" fmla="*/ 69 h 401"/>
                  <a:gd name="T4" fmla="*/ 55 w 649"/>
                  <a:gd name="T5" fmla="*/ 42 h 401"/>
                  <a:gd name="T6" fmla="*/ 97 w 649"/>
                  <a:gd name="T7" fmla="*/ 28 h 401"/>
                  <a:gd name="T8" fmla="*/ 124 w 649"/>
                  <a:gd name="T9" fmla="*/ 28 h 401"/>
                  <a:gd name="T10" fmla="*/ 152 w 649"/>
                  <a:gd name="T11" fmla="*/ 28 h 401"/>
                  <a:gd name="T12" fmla="*/ 193 w 649"/>
                  <a:gd name="T13" fmla="*/ 28 h 401"/>
                  <a:gd name="T14" fmla="*/ 235 w 649"/>
                  <a:gd name="T15" fmla="*/ 28 h 401"/>
                  <a:gd name="T16" fmla="*/ 290 w 649"/>
                  <a:gd name="T17" fmla="*/ 42 h 401"/>
                  <a:gd name="T18" fmla="*/ 345 w 649"/>
                  <a:gd name="T19" fmla="*/ 42 h 401"/>
                  <a:gd name="T20" fmla="*/ 373 w 649"/>
                  <a:gd name="T21" fmla="*/ 28 h 401"/>
                  <a:gd name="T22" fmla="*/ 387 w 649"/>
                  <a:gd name="T23" fmla="*/ 0 h 401"/>
                  <a:gd name="T24" fmla="*/ 428 w 649"/>
                  <a:gd name="T25" fmla="*/ 0 h 401"/>
                  <a:gd name="T26" fmla="*/ 469 w 649"/>
                  <a:gd name="T27" fmla="*/ 0 h 401"/>
                  <a:gd name="T28" fmla="*/ 497 w 649"/>
                  <a:gd name="T29" fmla="*/ 0 h 401"/>
                  <a:gd name="T30" fmla="*/ 525 w 649"/>
                  <a:gd name="T31" fmla="*/ 14 h 401"/>
                  <a:gd name="T32" fmla="*/ 538 w 649"/>
                  <a:gd name="T33" fmla="*/ 28 h 401"/>
                  <a:gd name="T34" fmla="*/ 566 w 649"/>
                  <a:gd name="T35" fmla="*/ 42 h 401"/>
                  <a:gd name="T36" fmla="*/ 607 w 649"/>
                  <a:gd name="T37" fmla="*/ 69 h 401"/>
                  <a:gd name="T38" fmla="*/ 635 w 649"/>
                  <a:gd name="T39" fmla="*/ 125 h 401"/>
                  <a:gd name="T40" fmla="*/ 649 w 649"/>
                  <a:gd name="T41" fmla="*/ 194 h 401"/>
                  <a:gd name="T42" fmla="*/ 649 w 649"/>
                  <a:gd name="T43" fmla="*/ 249 h 401"/>
                  <a:gd name="T44" fmla="*/ 649 w 649"/>
                  <a:gd name="T45" fmla="*/ 276 h 401"/>
                  <a:gd name="T46" fmla="*/ 635 w 649"/>
                  <a:gd name="T47" fmla="*/ 345 h 401"/>
                  <a:gd name="T48" fmla="*/ 594 w 649"/>
                  <a:gd name="T49" fmla="*/ 387 h 401"/>
                  <a:gd name="T50" fmla="*/ 552 w 649"/>
                  <a:gd name="T51" fmla="*/ 401 h 401"/>
                  <a:gd name="T52" fmla="*/ 497 w 649"/>
                  <a:gd name="T53" fmla="*/ 387 h 401"/>
                  <a:gd name="T54" fmla="*/ 456 w 649"/>
                  <a:gd name="T55" fmla="*/ 387 h 401"/>
                  <a:gd name="T56" fmla="*/ 414 w 649"/>
                  <a:gd name="T57" fmla="*/ 373 h 401"/>
                  <a:gd name="T58" fmla="*/ 373 w 649"/>
                  <a:gd name="T59" fmla="*/ 373 h 401"/>
                  <a:gd name="T60" fmla="*/ 318 w 649"/>
                  <a:gd name="T61" fmla="*/ 373 h 401"/>
                  <a:gd name="T62" fmla="*/ 276 w 649"/>
                  <a:gd name="T63" fmla="*/ 373 h 401"/>
                  <a:gd name="T64" fmla="*/ 249 w 649"/>
                  <a:gd name="T65" fmla="*/ 373 h 401"/>
                  <a:gd name="T66" fmla="*/ 221 w 649"/>
                  <a:gd name="T67" fmla="*/ 373 h 401"/>
                  <a:gd name="T68" fmla="*/ 180 w 649"/>
                  <a:gd name="T69" fmla="*/ 387 h 401"/>
                  <a:gd name="T70" fmla="*/ 152 w 649"/>
                  <a:gd name="T71" fmla="*/ 387 h 401"/>
                  <a:gd name="T72" fmla="*/ 124 w 649"/>
                  <a:gd name="T73" fmla="*/ 387 h 401"/>
                  <a:gd name="T74" fmla="*/ 97 w 649"/>
                  <a:gd name="T75" fmla="*/ 387 h 401"/>
                  <a:gd name="T76" fmla="*/ 69 w 649"/>
                  <a:gd name="T77" fmla="*/ 373 h 401"/>
                  <a:gd name="T78" fmla="*/ 55 w 649"/>
                  <a:gd name="T79" fmla="*/ 373 h 401"/>
                  <a:gd name="T80" fmla="*/ 42 w 649"/>
                  <a:gd name="T81" fmla="*/ 359 h 401"/>
                  <a:gd name="T82" fmla="*/ 42 w 649"/>
                  <a:gd name="T83" fmla="*/ 345 h 401"/>
                  <a:gd name="T84" fmla="*/ 28 w 649"/>
                  <a:gd name="T85" fmla="*/ 318 h 401"/>
                  <a:gd name="T86" fmla="*/ 0 w 649"/>
                  <a:gd name="T87" fmla="*/ 263 h 401"/>
                  <a:gd name="T88" fmla="*/ 0 w 649"/>
                  <a:gd name="T89" fmla="*/ 235 h 401"/>
                  <a:gd name="T90" fmla="*/ 0 w 649"/>
                  <a:gd name="T91" fmla="*/ 194 h 401"/>
                  <a:gd name="T92" fmla="*/ 0 w 649"/>
                  <a:gd name="T93" fmla="*/ 152 h 401"/>
                  <a:gd name="T94" fmla="*/ 0 w 649"/>
                  <a:gd name="T95" fmla="*/ 111 h 401"/>
                  <a:gd name="T96" fmla="*/ 14 w 649"/>
                  <a:gd name="T97" fmla="*/ 97 h 401"/>
                  <a:gd name="T98" fmla="*/ 14 w 649"/>
                  <a:gd name="T99" fmla="*/ 97 h 401"/>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649" h="401">
                    <a:moveTo>
                      <a:pt x="14" y="97"/>
                    </a:moveTo>
                    <a:lnTo>
                      <a:pt x="28" y="69"/>
                    </a:lnTo>
                    <a:lnTo>
                      <a:pt x="55" y="42"/>
                    </a:lnTo>
                    <a:lnTo>
                      <a:pt x="97" y="28"/>
                    </a:lnTo>
                    <a:lnTo>
                      <a:pt x="124" y="28"/>
                    </a:lnTo>
                    <a:lnTo>
                      <a:pt x="152" y="28"/>
                    </a:lnTo>
                    <a:lnTo>
                      <a:pt x="193" y="28"/>
                    </a:lnTo>
                    <a:lnTo>
                      <a:pt x="235" y="28"/>
                    </a:lnTo>
                    <a:lnTo>
                      <a:pt x="290" y="42"/>
                    </a:lnTo>
                    <a:lnTo>
                      <a:pt x="345" y="42"/>
                    </a:lnTo>
                    <a:lnTo>
                      <a:pt x="373" y="28"/>
                    </a:lnTo>
                    <a:lnTo>
                      <a:pt x="387" y="0"/>
                    </a:lnTo>
                    <a:lnTo>
                      <a:pt x="428" y="0"/>
                    </a:lnTo>
                    <a:lnTo>
                      <a:pt x="469" y="0"/>
                    </a:lnTo>
                    <a:lnTo>
                      <a:pt x="497" y="0"/>
                    </a:lnTo>
                    <a:lnTo>
                      <a:pt x="525" y="14"/>
                    </a:lnTo>
                    <a:lnTo>
                      <a:pt x="538" y="28"/>
                    </a:lnTo>
                    <a:lnTo>
                      <a:pt x="566" y="42"/>
                    </a:lnTo>
                    <a:lnTo>
                      <a:pt x="607" y="69"/>
                    </a:lnTo>
                    <a:lnTo>
                      <a:pt x="635" y="125"/>
                    </a:lnTo>
                    <a:lnTo>
                      <a:pt x="649" y="194"/>
                    </a:lnTo>
                    <a:lnTo>
                      <a:pt x="649" y="249"/>
                    </a:lnTo>
                    <a:lnTo>
                      <a:pt x="649" y="276"/>
                    </a:lnTo>
                    <a:lnTo>
                      <a:pt x="635" y="345"/>
                    </a:lnTo>
                    <a:lnTo>
                      <a:pt x="594" y="387"/>
                    </a:lnTo>
                    <a:lnTo>
                      <a:pt x="552" y="401"/>
                    </a:lnTo>
                    <a:lnTo>
                      <a:pt x="497" y="387"/>
                    </a:lnTo>
                    <a:lnTo>
                      <a:pt x="456" y="387"/>
                    </a:lnTo>
                    <a:lnTo>
                      <a:pt x="414" y="373"/>
                    </a:lnTo>
                    <a:lnTo>
                      <a:pt x="373" y="373"/>
                    </a:lnTo>
                    <a:lnTo>
                      <a:pt x="318" y="373"/>
                    </a:lnTo>
                    <a:lnTo>
                      <a:pt x="276" y="373"/>
                    </a:lnTo>
                    <a:lnTo>
                      <a:pt x="249" y="373"/>
                    </a:lnTo>
                    <a:lnTo>
                      <a:pt x="221" y="373"/>
                    </a:lnTo>
                    <a:lnTo>
                      <a:pt x="180" y="387"/>
                    </a:lnTo>
                    <a:lnTo>
                      <a:pt x="152" y="387"/>
                    </a:lnTo>
                    <a:lnTo>
                      <a:pt x="124" y="387"/>
                    </a:lnTo>
                    <a:lnTo>
                      <a:pt x="97" y="387"/>
                    </a:lnTo>
                    <a:lnTo>
                      <a:pt x="69" y="373"/>
                    </a:lnTo>
                    <a:lnTo>
                      <a:pt x="55" y="373"/>
                    </a:lnTo>
                    <a:lnTo>
                      <a:pt x="42" y="359"/>
                    </a:lnTo>
                    <a:lnTo>
                      <a:pt x="42" y="345"/>
                    </a:lnTo>
                    <a:lnTo>
                      <a:pt x="28" y="318"/>
                    </a:lnTo>
                    <a:lnTo>
                      <a:pt x="0" y="263"/>
                    </a:lnTo>
                    <a:lnTo>
                      <a:pt x="0" y="235"/>
                    </a:lnTo>
                    <a:lnTo>
                      <a:pt x="0" y="194"/>
                    </a:lnTo>
                    <a:lnTo>
                      <a:pt x="0" y="152"/>
                    </a:lnTo>
                    <a:lnTo>
                      <a:pt x="0" y="111"/>
                    </a:lnTo>
                    <a:lnTo>
                      <a:pt x="14" y="97"/>
                    </a:lnTo>
                    <a:close/>
                  </a:path>
                </a:pathLst>
              </a:custGeom>
              <a:solidFill>
                <a:srgbClr val="FFDC99"/>
              </a:solidFill>
              <a:ln w="31750">
                <a:solidFill>
                  <a:srgbClr val="FFDC99"/>
                </a:solidFill>
                <a:prstDash val="solid"/>
                <a:round/>
                <a:headEnd/>
                <a:tailEnd/>
              </a:ln>
            </p:spPr>
            <p:txBody>
              <a:bodyPr/>
              <a:lstStyle/>
              <a:p>
                <a:endParaRPr lang="zh-CN" altLang="en-US"/>
              </a:p>
            </p:txBody>
          </p:sp>
          <p:sp>
            <p:nvSpPr>
              <p:cNvPr id="326" name="Freeform 21"/>
              <p:cNvSpPr>
                <a:spLocks/>
              </p:cNvSpPr>
              <p:nvPr/>
            </p:nvSpPr>
            <p:spPr bwMode="auto">
              <a:xfrm>
                <a:off x="4830" y="2651"/>
                <a:ext cx="855" cy="524"/>
              </a:xfrm>
              <a:custGeom>
                <a:avLst/>
                <a:gdLst>
                  <a:gd name="T0" fmla="*/ 28 w 855"/>
                  <a:gd name="T1" fmla="*/ 124 h 524"/>
                  <a:gd name="T2" fmla="*/ 41 w 855"/>
                  <a:gd name="T3" fmla="*/ 97 h 524"/>
                  <a:gd name="T4" fmla="*/ 97 w 855"/>
                  <a:gd name="T5" fmla="*/ 55 h 524"/>
                  <a:gd name="T6" fmla="*/ 138 w 855"/>
                  <a:gd name="T7" fmla="*/ 41 h 524"/>
                  <a:gd name="T8" fmla="*/ 179 w 855"/>
                  <a:gd name="T9" fmla="*/ 41 h 524"/>
                  <a:gd name="T10" fmla="*/ 207 w 855"/>
                  <a:gd name="T11" fmla="*/ 41 h 524"/>
                  <a:gd name="T12" fmla="*/ 262 w 855"/>
                  <a:gd name="T13" fmla="*/ 41 h 524"/>
                  <a:gd name="T14" fmla="*/ 317 w 855"/>
                  <a:gd name="T15" fmla="*/ 41 h 524"/>
                  <a:gd name="T16" fmla="*/ 386 w 855"/>
                  <a:gd name="T17" fmla="*/ 55 h 524"/>
                  <a:gd name="T18" fmla="*/ 455 w 855"/>
                  <a:gd name="T19" fmla="*/ 55 h 524"/>
                  <a:gd name="T20" fmla="*/ 483 w 855"/>
                  <a:gd name="T21" fmla="*/ 28 h 524"/>
                  <a:gd name="T22" fmla="*/ 510 w 855"/>
                  <a:gd name="T23" fmla="*/ 14 h 524"/>
                  <a:gd name="T24" fmla="*/ 566 w 855"/>
                  <a:gd name="T25" fmla="*/ 0 h 524"/>
                  <a:gd name="T26" fmla="*/ 621 w 855"/>
                  <a:gd name="T27" fmla="*/ 0 h 524"/>
                  <a:gd name="T28" fmla="*/ 648 w 855"/>
                  <a:gd name="T29" fmla="*/ 14 h 524"/>
                  <a:gd name="T30" fmla="*/ 690 w 855"/>
                  <a:gd name="T31" fmla="*/ 28 h 524"/>
                  <a:gd name="T32" fmla="*/ 704 w 855"/>
                  <a:gd name="T33" fmla="*/ 41 h 524"/>
                  <a:gd name="T34" fmla="*/ 745 w 855"/>
                  <a:gd name="T35" fmla="*/ 55 h 524"/>
                  <a:gd name="T36" fmla="*/ 786 w 855"/>
                  <a:gd name="T37" fmla="*/ 97 h 524"/>
                  <a:gd name="T38" fmla="*/ 842 w 855"/>
                  <a:gd name="T39" fmla="*/ 166 h 524"/>
                  <a:gd name="T40" fmla="*/ 855 w 855"/>
                  <a:gd name="T41" fmla="*/ 262 h 524"/>
                  <a:gd name="T42" fmla="*/ 855 w 855"/>
                  <a:gd name="T43" fmla="*/ 317 h 524"/>
                  <a:gd name="T44" fmla="*/ 842 w 855"/>
                  <a:gd name="T45" fmla="*/ 372 h 524"/>
                  <a:gd name="T46" fmla="*/ 828 w 855"/>
                  <a:gd name="T47" fmla="*/ 455 h 524"/>
                  <a:gd name="T48" fmla="*/ 773 w 855"/>
                  <a:gd name="T49" fmla="*/ 497 h 524"/>
                  <a:gd name="T50" fmla="*/ 717 w 855"/>
                  <a:gd name="T51" fmla="*/ 524 h 524"/>
                  <a:gd name="T52" fmla="*/ 662 w 855"/>
                  <a:gd name="T53" fmla="*/ 510 h 524"/>
                  <a:gd name="T54" fmla="*/ 593 w 855"/>
                  <a:gd name="T55" fmla="*/ 497 h 524"/>
                  <a:gd name="T56" fmla="*/ 538 w 855"/>
                  <a:gd name="T57" fmla="*/ 483 h 524"/>
                  <a:gd name="T58" fmla="*/ 483 w 855"/>
                  <a:gd name="T59" fmla="*/ 483 h 524"/>
                  <a:gd name="T60" fmla="*/ 428 w 855"/>
                  <a:gd name="T61" fmla="*/ 483 h 524"/>
                  <a:gd name="T62" fmla="*/ 372 w 855"/>
                  <a:gd name="T63" fmla="*/ 483 h 524"/>
                  <a:gd name="T64" fmla="*/ 331 w 855"/>
                  <a:gd name="T65" fmla="*/ 483 h 524"/>
                  <a:gd name="T66" fmla="*/ 290 w 855"/>
                  <a:gd name="T67" fmla="*/ 497 h 524"/>
                  <a:gd name="T68" fmla="*/ 248 w 855"/>
                  <a:gd name="T69" fmla="*/ 497 h 524"/>
                  <a:gd name="T70" fmla="*/ 207 w 855"/>
                  <a:gd name="T71" fmla="*/ 510 h 524"/>
                  <a:gd name="T72" fmla="*/ 166 w 855"/>
                  <a:gd name="T73" fmla="*/ 510 h 524"/>
                  <a:gd name="T74" fmla="*/ 138 w 855"/>
                  <a:gd name="T75" fmla="*/ 497 h 524"/>
                  <a:gd name="T76" fmla="*/ 110 w 855"/>
                  <a:gd name="T77" fmla="*/ 497 h 524"/>
                  <a:gd name="T78" fmla="*/ 83 w 855"/>
                  <a:gd name="T79" fmla="*/ 469 h 524"/>
                  <a:gd name="T80" fmla="*/ 69 w 855"/>
                  <a:gd name="T81" fmla="*/ 469 h 524"/>
                  <a:gd name="T82" fmla="*/ 55 w 855"/>
                  <a:gd name="T83" fmla="*/ 455 h 524"/>
                  <a:gd name="T84" fmla="*/ 41 w 855"/>
                  <a:gd name="T85" fmla="*/ 400 h 524"/>
                  <a:gd name="T86" fmla="*/ 14 w 855"/>
                  <a:gd name="T87" fmla="*/ 345 h 524"/>
                  <a:gd name="T88" fmla="*/ 14 w 855"/>
                  <a:gd name="T89" fmla="*/ 303 h 524"/>
                  <a:gd name="T90" fmla="*/ 0 w 855"/>
                  <a:gd name="T91" fmla="*/ 262 h 524"/>
                  <a:gd name="T92" fmla="*/ 14 w 855"/>
                  <a:gd name="T93" fmla="*/ 207 h 524"/>
                  <a:gd name="T94" fmla="*/ 14 w 855"/>
                  <a:gd name="T95" fmla="*/ 152 h 524"/>
                  <a:gd name="T96" fmla="*/ 28 w 855"/>
                  <a:gd name="T97" fmla="*/ 124 h 524"/>
                  <a:gd name="T98" fmla="*/ 28 w 855"/>
                  <a:gd name="T99" fmla="*/ 124 h 524"/>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855" h="524">
                    <a:moveTo>
                      <a:pt x="28" y="124"/>
                    </a:moveTo>
                    <a:lnTo>
                      <a:pt x="41" y="97"/>
                    </a:lnTo>
                    <a:lnTo>
                      <a:pt x="97" y="55"/>
                    </a:lnTo>
                    <a:lnTo>
                      <a:pt x="138" y="41"/>
                    </a:lnTo>
                    <a:lnTo>
                      <a:pt x="179" y="41"/>
                    </a:lnTo>
                    <a:lnTo>
                      <a:pt x="207" y="41"/>
                    </a:lnTo>
                    <a:lnTo>
                      <a:pt x="262" y="41"/>
                    </a:lnTo>
                    <a:lnTo>
                      <a:pt x="317" y="41"/>
                    </a:lnTo>
                    <a:lnTo>
                      <a:pt x="386" y="55"/>
                    </a:lnTo>
                    <a:lnTo>
                      <a:pt x="455" y="55"/>
                    </a:lnTo>
                    <a:lnTo>
                      <a:pt x="483" y="28"/>
                    </a:lnTo>
                    <a:lnTo>
                      <a:pt x="510" y="14"/>
                    </a:lnTo>
                    <a:lnTo>
                      <a:pt x="566" y="0"/>
                    </a:lnTo>
                    <a:lnTo>
                      <a:pt x="621" y="0"/>
                    </a:lnTo>
                    <a:lnTo>
                      <a:pt x="648" y="14"/>
                    </a:lnTo>
                    <a:lnTo>
                      <a:pt x="690" y="28"/>
                    </a:lnTo>
                    <a:lnTo>
                      <a:pt x="704" y="41"/>
                    </a:lnTo>
                    <a:lnTo>
                      <a:pt x="745" y="55"/>
                    </a:lnTo>
                    <a:lnTo>
                      <a:pt x="786" y="97"/>
                    </a:lnTo>
                    <a:lnTo>
                      <a:pt x="842" y="166"/>
                    </a:lnTo>
                    <a:lnTo>
                      <a:pt x="855" y="262"/>
                    </a:lnTo>
                    <a:lnTo>
                      <a:pt x="855" y="317"/>
                    </a:lnTo>
                    <a:lnTo>
                      <a:pt x="842" y="372"/>
                    </a:lnTo>
                    <a:lnTo>
                      <a:pt x="828" y="455"/>
                    </a:lnTo>
                    <a:lnTo>
                      <a:pt x="773" y="497"/>
                    </a:lnTo>
                    <a:lnTo>
                      <a:pt x="717" y="524"/>
                    </a:lnTo>
                    <a:lnTo>
                      <a:pt x="662" y="510"/>
                    </a:lnTo>
                    <a:lnTo>
                      <a:pt x="593" y="497"/>
                    </a:lnTo>
                    <a:lnTo>
                      <a:pt x="538" y="483"/>
                    </a:lnTo>
                    <a:lnTo>
                      <a:pt x="483" y="483"/>
                    </a:lnTo>
                    <a:lnTo>
                      <a:pt x="428" y="483"/>
                    </a:lnTo>
                    <a:lnTo>
                      <a:pt x="372" y="483"/>
                    </a:lnTo>
                    <a:lnTo>
                      <a:pt x="331" y="483"/>
                    </a:lnTo>
                    <a:lnTo>
                      <a:pt x="290" y="497"/>
                    </a:lnTo>
                    <a:lnTo>
                      <a:pt x="248" y="497"/>
                    </a:lnTo>
                    <a:lnTo>
                      <a:pt x="207" y="510"/>
                    </a:lnTo>
                    <a:lnTo>
                      <a:pt x="166" y="510"/>
                    </a:lnTo>
                    <a:lnTo>
                      <a:pt x="138" y="497"/>
                    </a:lnTo>
                    <a:lnTo>
                      <a:pt x="110" y="497"/>
                    </a:lnTo>
                    <a:lnTo>
                      <a:pt x="83" y="469"/>
                    </a:lnTo>
                    <a:lnTo>
                      <a:pt x="69" y="469"/>
                    </a:lnTo>
                    <a:lnTo>
                      <a:pt x="55" y="455"/>
                    </a:lnTo>
                    <a:lnTo>
                      <a:pt x="41" y="400"/>
                    </a:lnTo>
                    <a:lnTo>
                      <a:pt x="14" y="345"/>
                    </a:lnTo>
                    <a:lnTo>
                      <a:pt x="14" y="303"/>
                    </a:lnTo>
                    <a:lnTo>
                      <a:pt x="0" y="262"/>
                    </a:lnTo>
                    <a:lnTo>
                      <a:pt x="14" y="207"/>
                    </a:lnTo>
                    <a:lnTo>
                      <a:pt x="14" y="152"/>
                    </a:lnTo>
                    <a:lnTo>
                      <a:pt x="28" y="124"/>
                    </a:lnTo>
                    <a:close/>
                  </a:path>
                </a:pathLst>
              </a:custGeom>
              <a:solidFill>
                <a:srgbClr val="FFDC99"/>
              </a:solidFill>
              <a:ln w="31750">
                <a:solidFill>
                  <a:srgbClr val="FFDC99"/>
                </a:solidFill>
                <a:prstDash val="solid"/>
                <a:round/>
                <a:headEnd/>
                <a:tailEnd/>
              </a:ln>
            </p:spPr>
            <p:txBody>
              <a:bodyPr/>
              <a:lstStyle/>
              <a:p>
                <a:endParaRPr lang="zh-CN" altLang="en-US"/>
              </a:p>
            </p:txBody>
          </p:sp>
          <p:sp>
            <p:nvSpPr>
              <p:cNvPr id="327" name="Freeform 22"/>
              <p:cNvSpPr>
                <a:spLocks/>
              </p:cNvSpPr>
              <p:nvPr/>
            </p:nvSpPr>
            <p:spPr bwMode="auto">
              <a:xfrm>
                <a:off x="4789" y="2058"/>
                <a:ext cx="496" cy="427"/>
              </a:xfrm>
              <a:custGeom>
                <a:avLst/>
                <a:gdLst>
                  <a:gd name="T0" fmla="*/ 13 w 496"/>
                  <a:gd name="T1" fmla="*/ 96 h 427"/>
                  <a:gd name="T2" fmla="*/ 13 w 496"/>
                  <a:gd name="T3" fmla="*/ 82 h 427"/>
                  <a:gd name="T4" fmla="*/ 41 w 496"/>
                  <a:gd name="T5" fmla="*/ 41 h 427"/>
                  <a:gd name="T6" fmla="*/ 69 w 496"/>
                  <a:gd name="T7" fmla="*/ 27 h 427"/>
                  <a:gd name="T8" fmla="*/ 96 w 496"/>
                  <a:gd name="T9" fmla="*/ 27 h 427"/>
                  <a:gd name="T10" fmla="*/ 110 w 496"/>
                  <a:gd name="T11" fmla="*/ 27 h 427"/>
                  <a:gd name="T12" fmla="*/ 138 w 496"/>
                  <a:gd name="T13" fmla="*/ 27 h 427"/>
                  <a:gd name="T14" fmla="*/ 179 w 496"/>
                  <a:gd name="T15" fmla="*/ 41 h 427"/>
                  <a:gd name="T16" fmla="*/ 220 w 496"/>
                  <a:gd name="T17" fmla="*/ 41 h 427"/>
                  <a:gd name="T18" fmla="*/ 248 w 496"/>
                  <a:gd name="T19" fmla="*/ 41 h 427"/>
                  <a:gd name="T20" fmla="*/ 275 w 496"/>
                  <a:gd name="T21" fmla="*/ 27 h 427"/>
                  <a:gd name="T22" fmla="*/ 289 w 496"/>
                  <a:gd name="T23" fmla="*/ 13 h 427"/>
                  <a:gd name="T24" fmla="*/ 317 w 496"/>
                  <a:gd name="T25" fmla="*/ 0 h 427"/>
                  <a:gd name="T26" fmla="*/ 344 w 496"/>
                  <a:gd name="T27" fmla="*/ 0 h 427"/>
                  <a:gd name="T28" fmla="*/ 372 w 496"/>
                  <a:gd name="T29" fmla="*/ 0 h 427"/>
                  <a:gd name="T30" fmla="*/ 400 w 496"/>
                  <a:gd name="T31" fmla="*/ 13 h 427"/>
                  <a:gd name="T32" fmla="*/ 413 w 496"/>
                  <a:gd name="T33" fmla="*/ 27 h 427"/>
                  <a:gd name="T34" fmla="*/ 427 w 496"/>
                  <a:gd name="T35" fmla="*/ 41 h 427"/>
                  <a:gd name="T36" fmla="*/ 455 w 496"/>
                  <a:gd name="T37" fmla="*/ 82 h 427"/>
                  <a:gd name="T38" fmla="*/ 482 w 496"/>
                  <a:gd name="T39" fmla="*/ 138 h 427"/>
                  <a:gd name="T40" fmla="*/ 482 w 496"/>
                  <a:gd name="T41" fmla="*/ 220 h 427"/>
                  <a:gd name="T42" fmla="*/ 496 w 496"/>
                  <a:gd name="T43" fmla="*/ 262 h 427"/>
                  <a:gd name="T44" fmla="*/ 482 w 496"/>
                  <a:gd name="T45" fmla="*/ 303 h 427"/>
                  <a:gd name="T46" fmla="*/ 469 w 496"/>
                  <a:gd name="T47" fmla="*/ 372 h 427"/>
                  <a:gd name="T48" fmla="*/ 441 w 496"/>
                  <a:gd name="T49" fmla="*/ 414 h 427"/>
                  <a:gd name="T50" fmla="*/ 413 w 496"/>
                  <a:gd name="T51" fmla="*/ 427 h 427"/>
                  <a:gd name="T52" fmla="*/ 372 w 496"/>
                  <a:gd name="T53" fmla="*/ 427 h 427"/>
                  <a:gd name="T54" fmla="*/ 344 w 496"/>
                  <a:gd name="T55" fmla="*/ 414 h 427"/>
                  <a:gd name="T56" fmla="*/ 303 w 496"/>
                  <a:gd name="T57" fmla="*/ 400 h 427"/>
                  <a:gd name="T58" fmla="*/ 275 w 496"/>
                  <a:gd name="T59" fmla="*/ 400 h 427"/>
                  <a:gd name="T60" fmla="*/ 248 w 496"/>
                  <a:gd name="T61" fmla="*/ 400 h 427"/>
                  <a:gd name="T62" fmla="*/ 207 w 496"/>
                  <a:gd name="T63" fmla="*/ 400 h 427"/>
                  <a:gd name="T64" fmla="*/ 179 w 496"/>
                  <a:gd name="T65" fmla="*/ 400 h 427"/>
                  <a:gd name="T66" fmla="*/ 165 w 496"/>
                  <a:gd name="T67" fmla="*/ 414 h 427"/>
                  <a:gd name="T68" fmla="*/ 138 w 496"/>
                  <a:gd name="T69" fmla="*/ 414 h 427"/>
                  <a:gd name="T70" fmla="*/ 110 w 496"/>
                  <a:gd name="T71" fmla="*/ 414 h 427"/>
                  <a:gd name="T72" fmla="*/ 96 w 496"/>
                  <a:gd name="T73" fmla="*/ 414 h 427"/>
                  <a:gd name="T74" fmla="*/ 69 w 496"/>
                  <a:gd name="T75" fmla="*/ 414 h 427"/>
                  <a:gd name="T76" fmla="*/ 55 w 496"/>
                  <a:gd name="T77" fmla="*/ 414 h 427"/>
                  <a:gd name="T78" fmla="*/ 41 w 496"/>
                  <a:gd name="T79" fmla="*/ 400 h 427"/>
                  <a:gd name="T80" fmla="*/ 27 w 496"/>
                  <a:gd name="T81" fmla="*/ 386 h 427"/>
                  <a:gd name="T82" fmla="*/ 27 w 496"/>
                  <a:gd name="T83" fmla="*/ 372 h 427"/>
                  <a:gd name="T84" fmla="*/ 13 w 496"/>
                  <a:gd name="T85" fmla="*/ 345 h 427"/>
                  <a:gd name="T86" fmla="*/ 0 w 496"/>
                  <a:gd name="T87" fmla="*/ 289 h 427"/>
                  <a:gd name="T88" fmla="*/ 0 w 496"/>
                  <a:gd name="T89" fmla="*/ 248 h 427"/>
                  <a:gd name="T90" fmla="*/ 0 w 496"/>
                  <a:gd name="T91" fmla="*/ 207 h 427"/>
                  <a:gd name="T92" fmla="*/ 0 w 496"/>
                  <a:gd name="T93" fmla="*/ 165 h 427"/>
                  <a:gd name="T94" fmla="*/ 0 w 496"/>
                  <a:gd name="T95" fmla="*/ 124 h 427"/>
                  <a:gd name="T96" fmla="*/ 13 w 496"/>
                  <a:gd name="T97" fmla="*/ 96 h 427"/>
                  <a:gd name="T98" fmla="*/ 13 w 496"/>
                  <a:gd name="T99" fmla="*/ 96 h 427"/>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496" h="427">
                    <a:moveTo>
                      <a:pt x="13" y="96"/>
                    </a:moveTo>
                    <a:lnTo>
                      <a:pt x="13" y="82"/>
                    </a:lnTo>
                    <a:lnTo>
                      <a:pt x="41" y="41"/>
                    </a:lnTo>
                    <a:lnTo>
                      <a:pt x="69" y="27"/>
                    </a:lnTo>
                    <a:lnTo>
                      <a:pt x="96" y="27"/>
                    </a:lnTo>
                    <a:lnTo>
                      <a:pt x="110" y="27"/>
                    </a:lnTo>
                    <a:lnTo>
                      <a:pt x="138" y="27"/>
                    </a:lnTo>
                    <a:lnTo>
                      <a:pt x="179" y="41"/>
                    </a:lnTo>
                    <a:lnTo>
                      <a:pt x="220" y="41"/>
                    </a:lnTo>
                    <a:lnTo>
                      <a:pt x="248" y="41"/>
                    </a:lnTo>
                    <a:lnTo>
                      <a:pt x="275" y="27"/>
                    </a:lnTo>
                    <a:lnTo>
                      <a:pt x="289" y="13"/>
                    </a:lnTo>
                    <a:lnTo>
                      <a:pt x="317" y="0"/>
                    </a:lnTo>
                    <a:lnTo>
                      <a:pt x="344" y="0"/>
                    </a:lnTo>
                    <a:lnTo>
                      <a:pt x="372" y="0"/>
                    </a:lnTo>
                    <a:lnTo>
                      <a:pt x="400" y="13"/>
                    </a:lnTo>
                    <a:lnTo>
                      <a:pt x="413" y="27"/>
                    </a:lnTo>
                    <a:lnTo>
                      <a:pt x="427" y="41"/>
                    </a:lnTo>
                    <a:lnTo>
                      <a:pt x="455" y="82"/>
                    </a:lnTo>
                    <a:lnTo>
                      <a:pt x="482" y="138"/>
                    </a:lnTo>
                    <a:lnTo>
                      <a:pt x="482" y="220"/>
                    </a:lnTo>
                    <a:lnTo>
                      <a:pt x="496" y="262"/>
                    </a:lnTo>
                    <a:lnTo>
                      <a:pt x="482" y="303"/>
                    </a:lnTo>
                    <a:lnTo>
                      <a:pt x="469" y="372"/>
                    </a:lnTo>
                    <a:lnTo>
                      <a:pt x="441" y="414"/>
                    </a:lnTo>
                    <a:lnTo>
                      <a:pt x="413" y="427"/>
                    </a:lnTo>
                    <a:lnTo>
                      <a:pt x="372" y="427"/>
                    </a:lnTo>
                    <a:lnTo>
                      <a:pt x="344" y="414"/>
                    </a:lnTo>
                    <a:lnTo>
                      <a:pt x="303" y="400"/>
                    </a:lnTo>
                    <a:lnTo>
                      <a:pt x="275" y="400"/>
                    </a:lnTo>
                    <a:lnTo>
                      <a:pt x="248" y="400"/>
                    </a:lnTo>
                    <a:lnTo>
                      <a:pt x="207" y="400"/>
                    </a:lnTo>
                    <a:lnTo>
                      <a:pt x="179" y="400"/>
                    </a:lnTo>
                    <a:lnTo>
                      <a:pt x="165" y="414"/>
                    </a:lnTo>
                    <a:lnTo>
                      <a:pt x="138" y="414"/>
                    </a:lnTo>
                    <a:lnTo>
                      <a:pt x="110" y="414"/>
                    </a:lnTo>
                    <a:lnTo>
                      <a:pt x="96" y="414"/>
                    </a:lnTo>
                    <a:lnTo>
                      <a:pt x="69" y="414"/>
                    </a:lnTo>
                    <a:lnTo>
                      <a:pt x="55" y="414"/>
                    </a:lnTo>
                    <a:lnTo>
                      <a:pt x="41" y="400"/>
                    </a:lnTo>
                    <a:lnTo>
                      <a:pt x="27" y="386"/>
                    </a:lnTo>
                    <a:lnTo>
                      <a:pt x="27" y="372"/>
                    </a:lnTo>
                    <a:lnTo>
                      <a:pt x="13" y="345"/>
                    </a:lnTo>
                    <a:lnTo>
                      <a:pt x="0" y="289"/>
                    </a:lnTo>
                    <a:lnTo>
                      <a:pt x="0" y="248"/>
                    </a:lnTo>
                    <a:lnTo>
                      <a:pt x="0" y="207"/>
                    </a:lnTo>
                    <a:lnTo>
                      <a:pt x="0" y="165"/>
                    </a:lnTo>
                    <a:lnTo>
                      <a:pt x="0" y="124"/>
                    </a:lnTo>
                    <a:lnTo>
                      <a:pt x="13" y="96"/>
                    </a:lnTo>
                    <a:close/>
                  </a:path>
                </a:pathLst>
              </a:custGeom>
              <a:solidFill>
                <a:srgbClr val="FFDC99"/>
              </a:solidFill>
              <a:ln w="31750">
                <a:solidFill>
                  <a:srgbClr val="FFDC99"/>
                </a:solidFill>
                <a:prstDash val="solid"/>
                <a:round/>
                <a:headEnd/>
                <a:tailEnd/>
              </a:ln>
            </p:spPr>
            <p:txBody>
              <a:bodyPr/>
              <a:lstStyle/>
              <a:p>
                <a:endParaRPr lang="zh-CN" altLang="en-US"/>
              </a:p>
            </p:txBody>
          </p:sp>
          <p:sp>
            <p:nvSpPr>
              <p:cNvPr id="328" name="Freeform 23"/>
              <p:cNvSpPr>
                <a:spLocks/>
              </p:cNvSpPr>
              <p:nvPr/>
            </p:nvSpPr>
            <p:spPr bwMode="auto">
              <a:xfrm>
                <a:off x="787" y="1368"/>
                <a:ext cx="386" cy="331"/>
              </a:xfrm>
              <a:custGeom>
                <a:avLst/>
                <a:gdLst>
                  <a:gd name="T0" fmla="*/ 0 w 386"/>
                  <a:gd name="T1" fmla="*/ 83 h 331"/>
                  <a:gd name="T2" fmla="*/ 14 w 386"/>
                  <a:gd name="T3" fmla="*/ 55 h 331"/>
                  <a:gd name="T4" fmla="*/ 28 w 386"/>
                  <a:gd name="T5" fmla="*/ 27 h 331"/>
                  <a:gd name="T6" fmla="*/ 55 w 386"/>
                  <a:gd name="T7" fmla="*/ 27 h 331"/>
                  <a:gd name="T8" fmla="*/ 69 w 386"/>
                  <a:gd name="T9" fmla="*/ 27 h 331"/>
                  <a:gd name="T10" fmla="*/ 83 w 386"/>
                  <a:gd name="T11" fmla="*/ 27 h 331"/>
                  <a:gd name="T12" fmla="*/ 111 w 386"/>
                  <a:gd name="T13" fmla="*/ 27 h 331"/>
                  <a:gd name="T14" fmla="*/ 138 w 386"/>
                  <a:gd name="T15" fmla="*/ 27 h 331"/>
                  <a:gd name="T16" fmla="*/ 166 w 386"/>
                  <a:gd name="T17" fmla="*/ 27 h 331"/>
                  <a:gd name="T18" fmla="*/ 193 w 386"/>
                  <a:gd name="T19" fmla="*/ 27 h 331"/>
                  <a:gd name="T20" fmla="*/ 207 w 386"/>
                  <a:gd name="T21" fmla="*/ 14 h 331"/>
                  <a:gd name="T22" fmla="*/ 221 w 386"/>
                  <a:gd name="T23" fmla="*/ 0 h 331"/>
                  <a:gd name="T24" fmla="*/ 249 w 386"/>
                  <a:gd name="T25" fmla="*/ 0 h 331"/>
                  <a:gd name="T26" fmla="*/ 276 w 386"/>
                  <a:gd name="T27" fmla="*/ 0 h 331"/>
                  <a:gd name="T28" fmla="*/ 290 w 386"/>
                  <a:gd name="T29" fmla="*/ 0 h 331"/>
                  <a:gd name="T30" fmla="*/ 304 w 386"/>
                  <a:gd name="T31" fmla="*/ 14 h 331"/>
                  <a:gd name="T32" fmla="*/ 317 w 386"/>
                  <a:gd name="T33" fmla="*/ 14 h 331"/>
                  <a:gd name="T34" fmla="*/ 331 w 386"/>
                  <a:gd name="T35" fmla="*/ 27 h 331"/>
                  <a:gd name="T36" fmla="*/ 359 w 386"/>
                  <a:gd name="T37" fmla="*/ 55 h 331"/>
                  <a:gd name="T38" fmla="*/ 373 w 386"/>
                  <a:gd name="T39" fmla="*/ 110 h 331"/>
                  <a:gd name="T40" fmla="*/ 386 w 386"/>
                  <a:gd name="T41" fmla="*/ 165 h 331"/>
                  <a:gd name="T42" fmla="*/ 386 w 386"/>
                  <a:gd name="T43" fmla="*/ 207 h 331"/>
                  <a:gd name="T44" fmla="*/ 373 w 386"/>
                  <a:gd name="T45" fmla="*/ 234 h 331"/>
                  <a:gd name="T46" fmla="*/ 373 w 386"/>
                  <a:gd name="T47" fmla="*/ 289 h 331"/>
                  <a:gd name="T48" fmla="*/ 345 w 386"/>
                  <a:gd name="T49" fmla="*/ 317 h 331"/>
                  <a:gd name="T50" fmla="*/ 317 w 386"/>
                  <a:gd name="T51" fmla="*/ 331 h 331"/>
                  <a:gd name="T52" fmla="*/ 290 w 386"/>
                  <a:gd name="T53" fmla="*/ 331 h 331"/>
                  <a:gd name="T54" fmla="*/ 262 w 386"/>
                  <a:gd name="T55" fmla="*/ 317 h 331"/>
                  <a:gd name="T56" fmla="*/ 235 w 386"/>
                  <a:gd name="T57" fmla="*/ 317 h 331"/>
                  <a:gd name="T58" fmla="*/ 207 w 386"/>
                  <a:gd name="T59" fmla="*/ 303 h 331"/>
                  <a:gd name="T60" fmla="*/ 193 w 386"/>
                  <a:gd name="T61" fmla="*/ 303 h 331"/>
                  <a:gd name="T62" fmla="*/ 166 w 386"/>
                  <a:gd name="T63" fmla="*/ 303 h 331"/>
                  <a:gd name="T64" fmla="*/ 138 w 386"/>
                  <a:gd name="T65" fmla="*/ 317 h 331"/>
                  <a:gd name="T66" fmla="*/ 124 w 386"/>
                  <a:gd name="T67" fmla="*/ 317 h 331"/>
                  <a:gd name="T68" fmla="*/ 111 w 386"/>
                  <a:gd name="T69" fmla="*/ 317 h 331"/>
                  <a:gd name="T70" fmla="*/ 83 w 386"/>
                  <a:gd name="T71" fmla="*/ 317 h 331"/>
                  <a:gd name="T72" fmla="*/ 69 w 386"/>
                  <a:gd name="T73" fmla="*/ 331 h 331"/>
                  <a:gd name="T74" fmla="*/ 55 w 386"/>
                  <a:gd name="T75" fmla="*/ 317 h 331"/>
                  <a:gd name="T76" fmla="*/ 42 w 386"/>
                  <a:gd name="T77" fmla="*/ 317 h 331"/>
                  <a:gd name="T78" fmla="*/ 28 w 386"/>
                  <a:gd name="T79" fmla="*/ 303 h 331"/>
                  <a:gd name="T80" fmla="*/ 28 w 386"/>
                  <a:gd name="T81" fmla="*/ 303 h 331"/>
                  <a:gd name="T82" fmla="*/ 14 w 386"/>
                  <a:gd name="T83" fmla="*/ 289 h 331"/>
                  <a:gd name="T84" fmla="*/ 14 w 386"/>
                  <a:gd name="T85" fmla="*/ 262 h 331"/>
                  <a:gd name="T86" fmla="*/ 0 w 386"/>
                  <a:gd name="T87" fmla="*/ 220 h 331"/>
                  <a:gd name="T88" fmla="*/ 0 w 386"/>
                  <a:gd name="T89" fmla="*/ 193 h 331"/>
                  <a:gd name="T90" fmla="*/ 0 w 386"/>
                  <a:gd name="T91" fmla="*/ 165 h 331"/>
                  <a:gd name="T92" fmla="*/ 0 w 386"/>
                  <a:gd name="T93" fmla="*/ 124 h 331"/>
                  <a:gd name="T94" fmla="*/ 0 w 386"/>
                  <a:gd name="T95" fmla="*/ 96 h 331"/>
                  <a:gd name="T96" fmla="*/ 0 w 386"/>
                  <a:gd name="T97" fmla="*/ 83 h 331"/>
                  <a:gd name="T98" fmla="*/ 0 w 386"/>
                  <a:gd name="T99" fmla="*/ 83 h 331"/>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386" h="331">
                    <a:moveTo>
                      <a:pt x="0" y="83"/>
                    </a:moveTo>
                    <a:lnTo>
                      <a:pt x="14" y="55"/>
                    </a:lnTo>
                    <a:lnTo>
                      <a:pt x="28" y="27"/>
                    </a:lnTo>
                    <a:lnTo>
                      <a:pt x="55" y="27"/>
                    </a:lnTo>
                    <a:lnTo>
                      <a:pt x="69" y="27"/>
                    </a:lnTo>
                    <a:lnTo>
                      <a:pt x="83" y="27"/>
                    </a:lnTo>
                    <a:lnTo>
                      <a:pt x="111" y="27"/>
                    </a:lnTo>
                    <a:lnTo>
                      <a:pt x="138" y="27"/>
                    </a:lnTo>
                    <a:lnTo>
                      <a:pt x="166" y="27"/>
                    </a:lnTo>
                    <a:lnTo>
                      <a:pt x="193" y="27"/>
                    </a:lnTo>
                    <a:lnTo>
                      <a:pt x="207" y="14"/>
                    </a:lnTo>
                    <a:lnTo>
                      <a:pt x="221" y="0"/>
                    </a:lnTo>
                    <a:lnTo>
                      <a:pt x="249" y="0"/>
                    </a:lnTo>
                    <a:lnTo>
                      <a:pt x="276" y="0"/>
                    </a:lnTo>
                    <a:lnTo>
                      <a:pt x="290" y="0"/>
                    </a:lnTo>
                    <a:lnTo>
                      <a:pt x="304" y="14"/>
                    </a:lnTo>
                    <a:lnTo>
                      <a:pt x="317" y="14"/>
                    </a:lnTo>
                    <a:lnTo>
                      <a:pt x="331" y="27"/>
                    </a:lnTo>
                    <a:lnTo>
                      <a:pt x="359" y="55"/>
                    </a:lnTo>
                    <a:lnTo>
                      <a:pt x="373" y="110"/>
                    </a:lnTo>
                    <a:lnTo>
                      <a:pt x="386" y="165"/>
                    </a:lnTo>
                    <a:lnTo>
                      <a:pt x="386" y="207"/>
                    </a:lnTo>
                    <a:lnTo>
                      <a:pt x="373" y="234"/>
                    </a:lnTo>
                    <a:lnTo>
                      <a:pt x="373" y="289"/>
                    </a:lnTo>
                    <a:lnTo>
                      <a:pt x="345" y="317"/>
                    </a:lnTo>
                    <a:lnTo>
                      <a:pt x="317" y="331"/>
                    </a:lnTo>
                    <a:lnTo>
                      <a:pt x="290" y="331"/>
                    </a:lnTo>
                    <a:lnTo>
                      <a:pt x="262" y="317"/>
                    </a:lnTo>
                    <a:lnTo>
                      <a:pt x="235" y="317"/>
                    </a:lnTo>
                    <a:lnTo>
                      <a:pt x="207" y="303"/>
                    </a:lnTo>
                    <a:lnTo>
                      <a:pt x="193" y="303"/>
                    </a:lnTo>
                    <a:lnTo>
                      <a:pt x="166" y="303"/>
                    </a:lnTo>
                    <a:lnTo>
                      <a:pt x="138" y="317"/>
                    </a:lnTo>
                    <a:lnTo>
                      <a:pt x="124" y="317"/>
                    </a:lnTo>
                    <a:lnTo>
                      <a:pt x="111" y="317"/>
                    </a:lnTo>
                    <a:lnTo>
                      <a:pt x="83" y="317"/>
                    </a:lnTo>
                    <a:lnTo>
                      <a:pt x="69" y="331"/>
                    </a:lnTo>
                    <a:lnTo>
                      <a:pt x="55" y="317"/>
                    </a:lnTo>
                    <a:lnTo>
                      <a:pt x="42" y="317"/>
                    </a:lnTo>
                    <a:lnTo>
                      <a:pt x="28" y="303"/>
                    </a:lnTo>
                    <a:lnTo>
                      <a:pt x="14" y="289"/>
                    </a:lnTo>
                    <a:lnTo>
                      <a:pt x="14" y="262"/>
                    </a:lnTo>
                    <a:lnTo>
                      <a:pt x="0" y="220"/>
                    </a:lnTo>
                    <a:lnTo>
                      <a:pt x="0" y="193"/>
                    </a:lnTo>
                    <a:lnTo>
                      <a:pt x="0" y="165"/>
                    </a:lnTo>
                    <a:lnTo>
                      <a:pt x="0" y="124"/>
                    </a:lnTo>
                    <a:lnTo>
                      <a:pt x="0" y="96"/>
                    </a:lnTo>
                    <a:lnTo>
                      <a:pt x="0" y="83"/>
                    </a:lnTo>
                    <a:close/>
                  </a:path>
                </a:pathLst>
              </a:custGeom>
              <a:solidFill>
                <a:srgbClr val="FFDC99"/>
              </a:solidFill>
              <a:ln w="31750">
                <a:solidFill>
                  <a:srgbClr val="FFDC99"/>
                </a:solidFill>
                <a:prstDash val="solid"/>
                <a:round/>
                <a:headEnd/>
                <a:tailEnd/>
              </a:ln>
            </p:spPr>
            <p:txBody>
              <a:bodyPr/>
              <a:lstStyle/>
              <a:p>
                <a:endParaRPr lang="zh-CN" altLang="en-US"/>
              </a:p>
            </p:txBody>
          </p:sp>
          <p:sp>
            <p:nvSpPr>
              <p:cNvPr id="329" name="Rectangle 24"/>
              <p:cNvSpPr>
                <a:spLocks noChangeArrowheads="1"/>
              </p:cNvSpPr>
              <p:nvPr/>
            </p:nvSpPr>
            <p:spPr bwMode="auto">
              <a:xfrm>
                <a:off x="899" y="1498"/>
                <a:ext cx="221" cy="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kumimoji="0" lang="en-GB" altLang="zh-CN" sz="1400" dirty="0">
                    <a:solidFill>
                      <a:srgbClr val="000000"/>
                    </a:solidFill>
                    <a:latin typeface="Arial" panose="020B0604020202020204" pitchFamily="34" charset="0"/>
                  </a:rPr>
                  <a:t>ISP</a:t>
                </a:r>
                <a:endParaRPr kumimoji="0" lang="en-GB" altLang="zh-CN" dirty="0">
                  <a:latin typeface="Times" panose="02020603050405020304" pitchFamily="18" charset="0"/>
                </a:endParaRPr>
              </a:p>
            </p:txBody>
          </p:sp>
          <p:sp>
            <p:nvSpPr>
              <p:cNvPr id="330" name="Rectangle 25"/>
              <p:cNvSpPr>
                <a:spLocks noChangeArrowheads="1"/>
              </p:cNvSpPr>
              <p:nvPr/>
            </p:nvSpPr>
            <p:spPr bwMode="auto">
              <a:xfrm>
                <a:off x="1725" y="1533"/>
                <a:ext cx="28" cy="594"/>
              </a:xfrm>
              <a:prstGeom prst="rect">
                <a:avLst/>
              </a:prstGeom>
              <a:solidFill>
                <a:srgbClr val="FFDC9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endParaRPr kumimoji="0" lang="en-US" altLang="en-US"/>
              </a:p>
            </p:txBody>
          </p:sp>
          <p:sp>
            <p:nvSpPr>
              <p:cNvPr id="331" name="Rectangle 26"/>
              <p:cNvSpPr>
                <a:spLocks noChangeArrowheads="1"/>
              </p:cNvSpPr>
              <p:nvPr/>
            </p:nvSpPr>
            <p:spPr bwMode="auto">
              <a:xfrm>
                <a:off x="1725" y="1533"/>
                <a:ext cx="42" cy="607"/>
              </a:xfrm>
              <a:prstGeom prst="rect">
                <a:avLst/>
              </a:prstGeom>
              <a:noFill/>
              <a:ln w="31750">
                <a:solidFill>
                  <a:srgbClr val="FFDC99"/>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endParaRPr kumimoji="0" lang="en-US" altLang="en-US"/>
              </a:p>
            </p:txBody>
          </p:sp>
          <p:sp>
            <p:nvSpPr>
              <p:cNvPr id="332" name="Freeform 27"/>
              <p:cNvSpPr>
                <a:spLocks/>
              </p:cNvSpPr>
              <p:nvPr/>
            </p:nvSpPr>
            <p:spPr bwMode="auto">
              <a:xfrm>
                <a:off x="3823" y="2458"/>
                <a:ext cx="1021" cy="496"/>
              </a:xfrm>
              <a:custGeom>
                <a:avLst/>
                <a:gdLst>
                  <a:gd name="T0" fmla="*/ 1021 w 1021"/>
                  <a:gd name="T1" fmla="*/ 469 h 496"/>
                  <a:gd name="T2" fmla="*/ 1007 w 1021"/>
                  <a:gd name="T3" fmla="*/ 496 h 496"/>
                  <a:gd name="T4" fmla="*/ 0 w 1021"/>
                  <a:gd name="T5" fmla="*/ 27 h 496"/>
                  <a:gd name="T6" fmla="*/ 13 w 1021"/>
                  <a:gd name="T7" fmla="*/ 0 h 496"/>
                  <a:gd name="T8" fmla="*/ 1021 w 1021"/>
                  <a:gd name="T9" fmla="*/ 469 h 49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21" h="496">
                    <a:moveTo>
                      <a:pt x="1021" y="469"/>
                    </a:moveTo>
                    <a:lnTo>
                      <a:pt x="1007" y="496"/>
                    </a:lnTo>
                    <a:lnTo>
                      <a:pt x="0" y="27"/>
                    </a:lnTo>
                    <a:lnTo>
                      <a:pt x="13" y="0"/>
                    </a:lnTo>
                    <a:lnTo>
                      <a:pt x="1021" y="469"/>
                    </a:lnTo>
                    <a:close/>
                  </a:path>
                </a:pathLst>
              </a:custGeom>
              <a:solidFill>
                <a:srgbClr val="FFDC99"/>
              </a:solidFill>
              <a:ln w="31750">
                <a:solidFill>
                  <a:srgbClr val="FFDC99"/>
                </a:solidFill>
                <a:prstDash val="solid"/>
                <a:round/>
                <a:headEnd/>
                <a:tailEnd/>
              </a:ln>
            </p:spPr>
            <p:txBody>
              <a:bodyPr/>
              <a:lstStyle/>
              <a:p>
                <a:endParaRPr lang="zh-CN" altLang="en-US"/>
              </a:p>
            </p:txBody>
          </p:sp>
          <p:sp>
            <p:nvSpPr>
              <p:cNvPr id="333" name="Freeform 28"/>
              <p:cNvSpPr>
                <a:spLocks/>
              </p:cNvSpPr>
              <p:nvPr/>
            </p:nvSpPr>
            <p:spPr bwMode="auto">
              <a:xfrm>
                <a:off x="4250" y="2044"/>
                <a:ext cx="663" cy="317"/>
              </a:xfrm>
              <a:custGeom>
                <a:avLst/>
                <a:gdLst>
                  <a:gd name="T0" fmla="*/ 663 w 663"/>
                  <a:gd name="T1" fmla="*/ 290 h 317"/>
                  <a:gd name="T2" fmla="*/ 649 w 663"/>
                  <a:gd name="T3" fmla="*/ 317 h 317"/>
                  <a:gd name="T4" fmla="*/ 0 w 663"/>
                  <a:gd name="T5" fmla="*/ 27 h 317"/>
                  <a:gd name="T6" fmla="*/ 28 w 663"/>
                  <a:gd name="T7" fmla="*/ 0 h 317"/>
                  <a:gd name="T8" fmla="*/ 663 w 663"/>
                  <a:gd name="T9" fmla="*/ 290 h 3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63" h="317">
                    <a:moveTo>
                      <a:pt x="663" y="290"/>
                    </a:moveTo>
                    <a:lnTo>
                      <a:pt x="649" y="317"/>
                    </a:lnTo>
                    <a:lnTo>
                      <a:pt x="0" y="27"/>
                    </a:lnTo>
                    <a:lnTo>
                      <a:pt x="28" y="0"/>
                    </a:lnTo>
                    <a:lnTo>
                      <a:pt x="663" y="290"/>
                    </a:lnTo>
                    <a:close/>
                  </a:path>
                </a:pathLst>
              </a:custGeom>
              <a:solidFill>
                <a:srgbClr val="FFDC99"/>
              </a:solidFill>
              <a:ln w="31750">
                <a:solidFill>
                  <a:srgbClr val="FFDC99"/>
                </a:solidFill>
                <a:prstDash val="solid"/>
                <a:round/>
                <a:headEnd/>
                <a:tailEnd/>
              </a:ln>
            </p:spPr>
            <p:txBody>
              <a:bodyPr/>
              <a:lstStyle/>
              <a:p>
                <a:endParaRPr lang="zh-CN" altLang="en-US"/>
              </a:p>
            </p:txBody>
          </p:sp>
          <p:sp>
            <p:nvSpPr>
              <p:cNvPr id="334" name="Freeform 29"/>
              <p:cNvSpPr>
                <a:spLocks/>
              </p:cNvSpPr>
              <p:nvPr/>
            </p:nvSpPr>
            <p:spPr bwMode="auto">
              <a:xfrm>
                <a:off x="1891" y="2223"/>
                <a:ext cx="497" cy="262"/>
              </a:xfrm>
              <a:custGeom>
                <a:avLst/>
                <a:gdLst>
                  <a:gd name="T0" fmla="*/ 497 w 497"/>
                  <a:gd name="T1" fmla="*/ 235 h 262"/>
                  <a:gd name="T2" fmla="*/ 483 w 497"/>
                  <a:gd name="T3" fmla="*/ 262 h 262"/>
                  <a:gd name="T4" fmla="*/ 0 w 497"/>
                  <a:gd name="T5" fmla="*/ 28 h 262"/>
                  <a:gd name="T6" fmla="*/ 14 w 497"/>
                  <a:gd name="T7" fmla="*/ 0 h 262"/>
                  <a:gd name="T8" fmla="*/ 497 w 497"/>
                  <a:gd name="T9" fmla="*/ 235 h 2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97" h="262">
                    <a:moveTo>
                      <a:pt x="497" y="235"/>
                    </a:moveTo>
                    <a:lnTo>
                      <a:pt x="483" y="262"/>
                    </a:lnTo>
                    <a:lnTo>
                      <a:pt x="0" y="28"/>
                    </a:lnTo>
                    <a:lnTo>
                      <a:pt x="14" y="0"/>
                    </a:lnTo>
                    <a:lnTo>
                      <a:pt x="497" y="235"/>
                    </a:lnTo>
                    <a:close/>
                  </a:path>
                </a:pathLst>
              </a:custGeom>
              <a:solidFill>
                <a:srgbClr val="FFDC99"/>
              </a:solidFill>
              <a:ln w="31750">
                <a:solidFill>
                  <a:srgbClr val="FFDC99"/>
                </a:solidFill>
                <a:prstDash val="solid"/>
                <a:round/>
                <a:headEnd/>
                <a:tailEnd/>
              </a:ln>
            </p:spPr>
            <p:txBody>
              <a:bodyPr/>
              <a:lstStyle/>
              <a:p>
                <a:endParaRPr lang="zh-CN" altLang="en-US"/>
              </a:p>
            </p:txBody>
          </p:sp>
          <p:sp>
            <p:nvSpPr>
              <p:cNvPr id="335" name="Freeform 30"/>
              <p:cNvSpPr>
                <a:spLocks/>
              </p:cNvSpPr>
              <p:nvPr/>
            </p:nvSpPr>
            <p:spPr bwMode="auto">
              <a:xfrm>
                <a:off x="1118" y="1533"/>
                <a:ext cx="621" cy="318"/>
              </a:xfrm>
              <a:custGeom>
                <a:avLst/>
                <a:gdLst>
                  <a:gd name="T0" fmla="*/ 621 w 621"/>
                  <a:gd name="T1" fmla="*/ 290 h 318"/>
                  <a:gd name="T2" fmla="*/ 621 w 621"/>
                  <a:gd name="T3" fmla="*/ 318 h 318"/>
                  <a:gd name="T4" fmla="*/ 0 w 621"/>
                  <a:gd name="T5" fmla="*/ 28 h 318"/>
                  <a:gd name="T6" fmla="*/ 14 w 621"/>
                  <a:gd name="T7" fmla="*/ 0 h 318"/>
                  <a:gd name="T8" fmla="*/ 621 w 621"/>
                  <a:gd name="T9" fmla="*/ 290 h 31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21" h="318">
                    <a:moveTo>
                      <a:pt x="621" y="290"/>
                    </a:moveTo>
                    <a:lnTo>
                      <a:pt x="621" y="318"/>
                    </a:lnTo>
                    <a:lnTo>
                      <a:pt x="0" y="28"/>
                    </a:lnTo>
                    <a:lnTo>
                      <a:pt x="14" y="0"/>
                    </a:lnTo>
                    <a:lnTo>
                      <a:pt x="621" y="290"/>
                    </a:lnTo>
                    <a:close/>
                  </a:path>
                </a:pathLst>
              </a:custGeom>
              <a:solidFill>
                <a:srgbClr val="FFDC99"/>
              </a:solidFill>
              <a:ln w="31750">
                <a:solidFill>
                  <a:srgbClr val="FFDC99"/>
                </a:solidFill>
                <a:prstDash val="solid"/>
                <a:round/>
                <a:headEnd/>
                <a:tailEnd/>
              </a:ln>
            </p:spPr>
            <p:txBody>
              <a:bodyPr/>
              <a:lstStyle/>
              <a:p>
                <a:endParaRPr lang="zh-CN" altLang="en-US"/>
              </a:p>
            </p:txBody>
          </p:sp>
          <p:sp>
            <p:nvSpPr>
              <p:cNvPr id="336" name="Freeform 31"/>
              <p:cNvSpPr>
                <a:spLocks/>
              </p:cNvSpPr>
              <p:nvPr/>
            </p:nvSpPr>
            <p:spPr bwMode="auto">
              <a:xfrm>
                <a:off x="4306" y="1271"/>
                <a:ext cx="248" cy="593"/>
              </a:xfrm>
              <a:custGeom>
                <a:avLst/>
                <a:gdLst>
                  <a:gd name="T0" fmla="*/ 248 w 248"/>
                  <a:gd name="T1" fmla="*/ 580 h 593"/>
                  <a:gd name="T2" fmla="*/ 220 w 248"/>
                  <a:gd name="T3" fmla="*/ 593 h 593"/>
                  <a:gd name="T4" fmla="*/ 0 w 248"/>
                  <a:gd name="T5" fmla="*/ 14 h 593"/>
                  <a:gd name="T6" fmla="*/ 27 w 248"/>
                  <a:gd name="T7" fmla="*/ 0 h 593"/>
                  <a:gd name="T8" fmla="*/ 248 w 248"/>
                  <a:gd name="T9" fmla="*/ 580 h 59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8" h="593">
                    <a:moveTo>
                      <a:pt x="248" y="580"/>
                    </a:moveTo>
                    <a:lnTo>
                      <a:pt x="220" y="593"/>
                    </a:lnTo>
                    <a:lnTo>
                      <a:pt x="0" y="14"/>
                    </a:lnTo>
                    <a:lnTo>
                      <a:pt x="27" y="0"/>
                    </a:lnTo>
                    <a:lnTo>
                      <a:pt x="248" y="580"/>
                    </a:lnTo>
                    <a:close/>
                  </a:path>
                </a:pathLst>
              </a:custGeom>
              <a:solidFill>
                <a:srgbClr val="FFDC99"/>
              </a:solidFill>
              <a:ln w="31750">
                <a:solidFill>
                  <a:srgbClr val="FFDC99"/>
                </a:solidFill>
                <a:prstDash val="solid"/>
                <a:round/>
                <a:headEnd/>
                <a:tailEnd/>
              </a:ln>
            </p:spPr>
            <p:txBody>
              <a:bodyPr/>
              <a:lstStyle/>
              <a:p>
                <a:endParaRPr lang="zh-CN" altLang="en-US"/>
              </a:p>
            </p:txBody>
          </p:sp>
          <p:sp>
            <p:nvSpPr>
              <p:cNvPr id="337" name="Rectangle 32"/>
              <p:cNvSpPr>
                <a:spLocks noChangeArrowheads="1"/>
              </p:cNvSpPr>
              <p:nvPr/>
            </p:nvSpPr>
            <p:spPr bwMode="auto">
              <a:xfrm>
                <a:off x="1122" y="3071"/>
                <a:ext cx="952" cy="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kumimoji="0" lang="en-GB" altLang="zh-CN" sz="1400">
                    <a:solidFill>
                      <a:srgbClr val="000000"/>
                    </a:solidFill>
                    <a:latin typeface="Arial" panose="020B0604020202020204" pitchFamily="34" charset="0"/>
                  </a:rPr>
                  <a:t>desktop computer:</a:t>
                </a:r>
                <a:endParaRPr kumimoji="0" lang="en-GB" altLang="zh-CN">
                  <a:latin typeface="Times" panose="02020603050405020304" pitchFamily="18" charset="0"/>
                </a:endParaRPr>
              </a:p>
            </p:txBody>
          </p:sp>
          <p:sp>
            <p:nvSpPr>
              <p:cNvPr id="338" name="Freeform 33"/>
              <p:cNvSpPr>
                <a:spLocks/>
              </p:cNvSpPr>
              <p:nvPr/>
            </p:nvSpPr>
            <p:spPr bwMode="auto">
              <a:xfrm>
                <a:off x="553" y="1782"/>
                <a:ext cx="41" cy="69"/>
              </a:xfrm>
              <a:custGeom>
                <a:avLst/>
                <a:gdLst>
                  <a:gd name="T0" fmla="*/ 0 w 41"/>
                  <a:gd name="T1" fmla="*/ 0 h 69"/>
                  <a:gd name="T2" fmla="*/ 41 w 41"/>
                  <a:gd name="T3" fmla="*/ 13 h 69"/>
                  <a:gd name="T4" fmla="*/ 41 w 41"/>
                  <a:gd name="T5" fmla="*/ 69 h 69"/>
                  <a:gd name="T6" fmla="*/ 0 60000 65536"/>
                  <a:gd name="T7" fmla="*/ 0 60000 65536"/>
                  <a:gd name="T8" fmla="*/ 0 60000 65536"/>
                </a:gdLst>
                <a:ahLst/>
                <a:cxnLst>
                  <a:cxn ang="T6">
                    <a:pos x="T0" y="T1"/>
                  </a:cxn>
                  <a:cxn ang="T7">
                    <a:pos x="T2" y="T3"/>
                  </a:cxn>
                  <a:cxn ang="T8">
                    <a:pos x="T4" y="T5"/>
                  </a:cxn>
                </a:cxnLst>
                <a:rect l="0" t="0" r="r" b="b"/>
                <a:pathLst>
                  <a:path w="41" h="69">
                    <a:moveTo>
                      <a:pt x="0" y="0"/>
                    </a:moveTo>
                    <a:lnTo>
                      <a:pt x="41" y="13"/>
                    </a:lnTo>
                    <a:lnTo>
                      <a:pt x="41" y="69"/>
                    </a:lnTo>
                  </a:path>
                </a:pathLst>
              </a:custGeom>
              <a:noFill/>
              <a:ln w="317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39" name="AutoShape 34"/>
              <p:cNvSpPr>
                <a:spLocks noChangeArrowheads="1"/>
              </p:cNvSpPr>
              <p:nvPr/>
            </p:nvSpPr>
            <p:spPr bwMode="auto">
              <a:xfrm>
                <a:off x="456" y="1685"/>
                <a:ext cx="110" cy="83"/>
              </a:xfrm>
              <a:prstGeom prst="roundRect">
                <a:avLst>
                  <a:gd name="adj" fmla="val 50000"/>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endParaRPr kumimoji="0" lang="en-US" altLang="en-US"/>
              </a:p>
            </p:txBody>
          </p:sp>
          <p:sp>
            <p:nvSpPr>
              <p:cNvPr id="340" name="AutoShape 35"/>
              <p:cNvSpPr>
                <a:spLocks noChangeArrowheads="1"/>
              </p:cNvSpPr>
              <p:nvPr/>
            </p:nvSpPr>
            <p:spPr bwMode="auto">
              <a:xfrm>
                <a:off x="442" y="1671"/>
                <a:ext cx="138" cy="111"/>
              </a:xfrm>
              <a:prstGeom prst="roundRect">
                <a:avLst>
                  <a:gd name="adj" fmla="val 40088"/>
                </a:avLst>
              </a:prstGeom>
              <a:noFill/>
              <a:ln w="53975">
                <a:solidFill>
                  <a:srgbClr val="999999"/>
                </a:solidFill>
                <a:round/>
                <a:headEnd/>
                <a:tailEnd/>
              </a:ln>
              <a:extLst>
                <a:ext uri="{909E8E84-426E-40DD-AFC4-6F175D3DCCD1}">
                  <a14:hiddenFill xmlns:a14="http://schemas.microsoft.com/office/drawing/2010/main">
                    <a:solidFill>
                      <a:srgbClr val="FFFFFF"/>
                    </a:solidFill>
                  </a14:hiddenFill>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endParaRPr kumimoji="0" lang="en-US" altLang="en-US"/>
              </a:p>
            </p:txBody>
          </p:sp>
          <p:sp>
            <p:nvSpPr>
              <p:cNvPr id="341" name="Rectangle 36"/>
              <p:cNvSpPr>
                <a:spLocks noChangeArrowheads="1"/>
              </p:cNvSpPr>
              <p:nvPr/>
            </p:nvSpPr>
            <p:spPr bwMode="auto">
              <a:xfrm>
                <a:off x="470" y="1713"/>
                <a:ext cx="83" cy="4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endParaRPr kumimoji="0" lang="en-US" altLang="en-US"/>
              </a:p>
            </p:txBody>
          </p:sp>
          <p:sp>
            <p:nvSpPr>
              <p:cNvPr id="342" name="Rectangle 37"/>
              <p:cNvSpPr>
                <a:spLocks noChangeArrowheads="1"/>
              </p:cNvSpPr>
              <p:nvPr/>
            </p:nvSpPr>
            <p:spPr bwMode="auto">
              <a:xfrm>
                <a:off x="470" y="1713"/>
                <a:ext cx="96" cy="55"/>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endParaRPr kumimoji="0" lang="en-US" altLang="en-US"/>
              </a:p>
            </p:txBody>
          </p:sp>
          <p:sp>
            <p:nvSpPr>
              <p:cNvPr id="343" name="Freeform 38"/>
              <p:cNvSpPr>
                <a:spLocks/>
              </p:cNvSpPr>
              <p:nvPr/>
            </p:nvSpPr>
            <p:spPr bwMode="auto">
              <a:xfrm>
                <a:off x="580" y="1837"/>
                <a:ext cx="28" cy="27"/>
              </a:xfrm>
              <a:custGeom>
                <a:avLst/>
                <a:gdLst>
                  <a:gd name="T0" fmla="*/ 14 w 28"/>
                  <a:gd name="T1" fmla="*/ 0 h 27"/>
                  <a:gd name="T2" fmla="*/ 14 w 28"/>
                  <a:gd name="T3" fmla="*/ 0 h 27"/>
                  <a:gd name="T4" fmla="*/ 28 w 28"/>
                  <a:gd name="T5" fmla="*/ 14 h 27"/>
                  <a:gd name="T6" fmla="*/ 28 w 28"/>
                  <a:gd name="T7" fmla="*/ 27 h 27"/>
                  <a:gd name="T8" fmla="*/ 14 w 28"/>
                  <a:gd name="T9" fmla="*/ 27 h 27"/>
                  <a:gd name="T10" fmla="*/ 14 w 28"/>
                  <a:gd name="T11" fmla="*/ 27 h 27"/>
                  <a:gd name="T12" fmla="*/ 0 w 28"/>
                  <a:gd name="T13" fmla="*/ 27 h 27"/>
                  <a:gd name="T14" fmla="*/ 0 w 28"/>
                  <a:gd name="T15" fmla="*/ 14 h 27"/>
                  <a:gd name="T16" fmla="*/ 0 w 28"/>
                  <a:gd name="T17" fmla="*/ 0 h 27"/>
                  <a:gd name="T18" fmla="*/ 14 w 28"/>
                  <a:gd name="T19" fmla="*/ 0 h 2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8" h="27">
                    <a:moveTo>
                      <a:pt x="14" y="0"/>
                    </a:moveTo>
                    <a:lnTo>
                      <a:pt x="14" y="0"/>
                    </a:lnTo>
                    <a:lnTo>
                      <a:pt x="28" y="14"/>
                    </a:lnTo>
                    <a:lnTo>
                      <a:pt x="28" y="27"/>
                    </a:lnTo>
                    <a:lnTo>
                      <a:pt x="14" y="27"/>
                    </a:lnTo>
                    <a:lnTo>
                      <a:pt x="0" y="27"/>
                    </a:lnTo>
                    <a:lnTo>
                      <a:pt x="0" y="14"/>
                    </a:lnTo>
                    <a:lnTo>
                      <a:pt x="0" y="0"/>
                    </a:lnTo>
                    <a:lnTo>
                      <a:pt x="14" y="0"/>
                    </a:lnTo>
                    <a:close/>
                  </a:path>
                </a:pathLst>
              </a:custGeom>
              <a:solidFill>
                <a:srgbClr val="999999"/>
              </a:solidFill>
              <a:ln w="31750">
                <a:solidFill>
                  <a:srgbClr val="999999"/>
                </a:solidFill>
                <a:prstDash val="solid"/>
                <a:round/>
                <a:headEnd/>
                <a:tailEnd/>
              </a:ln>
            </p:spPr>
            <p:txBody>
              <a:bodyPr/>
              <a:lstStyle/>
              <a:p>
                <a:endParaRPr lang="zh-CN" altLang="en-US"/>
              </a:p>
            </p:txBody>
          </p:sp>
          <p:pic>
            <p:nvPicPr>
              <p:cNvPr id="344" name="Picture 3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0" y="1713"/>
                <a:ext cx="83" cy="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5" name="Freeform 40"/>
              <p:cNvSpPr>
                <a:spLocks/>
              </p:cNvSpPr>
              <p:nvPr/>
            </p:nvSpPr>
            <p:spPr bwMode="auto">
              <a:xfrm>
                <a:off x="594" y="1851"/>
                <a:ext cx="1" cy="1"/>
              </a:xfrm>
              <a:custGeom>
                <a:avLst/>
                <a:gdLst>
                  <a:gd name="T0" fmla="*/ 0 w 1"/>
                  <a:gd name="T1" fmla="*/ 0 h 1"/>
                  <a:gd name="T2" fmla="*/ 0 w 1"/>
                  <a:gd name="T3" fmla="*/ 0 h 1"/>
                  <a:gd name="T4" fmla="*/ 0 w 1"/>
                  <a:gd name="T5" fmla="*/ 0 h 1"/>
                  <a:gd name="T6" fmla="*/ 0 60000 65536"/>
                  <a:gd name="T7" fmla="*/ 0 60000 65536"/>
                  <a:gd name="T8" fmla="*/ 0 60000 65536"/>
                </a:gdLst>
                <a:ahLst/>
                <a:cxnLst>
                  <a:cxn ang="T6">
                    <a:pos x="T0" y="T1"/>
                  </a:cxn>
                  <a:cxn ang="T7">
                    <a:pos x="T2" y="T3"/>
                  </a:cxn>
                  <a:cxn ang="T8">
                    <a:pos x="T4" y="T5"/>
                  </a:cxn>
                </a:cxnLst>
                <a:rect l="0" t="0" r="r" b="b"/>
                <a:pathLst>
                  <a:path w="1" h="1">
                    <a:moveTo>
                      <a:pt x="0" y="0"/>
                    </a:moveTo>
                    <a:lnTo>
                      <a:pt x="0" y="0"/>
                    </a:lnTo>
                    <a:close/>
                  </a:path>
                </a:pathLst>
              </a:custGeom>
              <a:noFill/>
              <a:ln w="317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46" name="Line 41"/>
              <p:cNvSpPr>
                <a:spLocks noChangeShapeType="1"/>
              </p:cNvSpPr>
              <p:nvPr/>
            </p:nvSpPr>
            <p:spPr bwMode="auto">
              <a:xfrm>
                <a:off x="608" y="1851"/>
                <a:ext cx="1" cy="1"/>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47" name="Rectangle 42"/>
              <p:cNvSpPr>
                <a:spLocks noChangeArrowheads="1"/>
              </p:cNvSpPr>
              <p:nvPr/>
            </p:nvSpPr>
            <p:spPr bwMode="auto">
              <a:xfrm>
                <a:off x="456" y="1768"/>
                <a:ext cx="97" cy="27"/>
              </a:xfrm>
              <a:prstGeom prst="rect">
                <a:avLst/>
              </a:prstGeom>
              <a:solidFill>
                <a:srgbClr val="D9AA73"/>
              </a:solidFill>
              <a:ln w="31750">
                <a:solidFill>
                  <a:srgbClr val="D9AA73"/>
                </a:solidFill>
                <a:miter lim="800000"/>
                <a:headEnd/>
                <a:tailEnd/>
              </a:ln>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endParaRPr kumimoji="0" lang="en-US" altLang="en-US"/>
              </a:p>
            </p:txBody>
          </p:sp>
          <p:sp>
            <p:nvSpPr>
              <p:cNvPr id="348" name="Freeform 43"/>
              <p:cNvSpPr>
                <a:spLocks/>
              </p:cNvSpPr>
              <p:nvPr/>
            </p:nvSpPr>
            <p:spPr bwMode="auto">
              <a:xfrm>
                <a:off x="442" y="1795"/>
                <a:ext cx="138" cy="14"/>
              </a:xfrm>
              <a:custGeom>
                <a:avLst/>
                <a:gdLst>
                  <a:gd name="T0" fmla="*/ 14 w 138"/>
                  <a:gd name="T1" fmla="*/ 0 h 14"/>
                  <a:gd name="T2" fmla="*/ 0 w 138"/>
                  <a:gd name="T3" fmla="*/ 14 h 14"/>
                  <a:gd name="T4" fmla="*/ 138 w 138"/>
                  <a:gd name="T5" fmla="*/ 14 h 14"/>
                  <a:gd name="T6" fmla="*/ 124 w 138"/>
                  <a:gd name="T7" fmla="*/ 0 h 14"/>
                  <a:gd name="T8" fmla="*/ 14 w 138"/>
                  <a:gd name="T9" fmla="*/ 0 h 1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8" h="14">
                    <a:moveTo>
                      <a:pt x="14" y="0"/>
                    </a:moveTo>
                    <a:lnTo>
                      <a:pt x="0" y="14"/>
                    </a:lnTo>
                    <a:lnTo>
                      <a:pt x="138" y="14"/>
                    </a:lnTo>
                    <a:lnTo>
                      <a:pt x="124" y="0"/>
                    </a:lnTo>
                    <a:lnTo>
                      <a:pt x="14" y="0"/>
                    </a:lnTo>
                    <a:close/>
                  </a:path>
                </a:pathLst>
              </a:custGeom>
              <a:noFill/>
              <a:ln w="31750">
                <a:solidFill>
                  <a:srgbClr val="D9AA73"/>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49" name="Line 44"/>
              <p:cNvSpPr>
                <a:spLocks noChangeShapeType="1"/>
              </p:cNvSpPr>
              <p:nvPr/>
            </p:nvSpPr>
            <p:spPr bwMode="auto">
              <a:xfrm>
                <a:off x="456" y="1809"/>
                <a:ext cx="28" cy="1"/>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50" name="Line 45"/>
              <p:cNvSpPr>
                <a:spLocks noChangeShapeType="1"/>
              </p:cNvSpPr>
              <p:nvPr/>
            </p:nvSpPr>
            <p:spPr bwMode="auto">
              <a:xfrm>
                <a:off x="470" y="1795"/>
                <a:ext cx="83" cy="1"/>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51" name="Line 46"/>
              <p:cNvSpPr>
                <a:spLocks noChangeShapeType="1"/>
              </p:cNvSpPr>
              <p:nvPr/>
            </p:nvSpPr>
            <p:spPr bwMode="auto">
              <a:xfrm>
                <a:off x="456" y="1795"/>
                <a:ext cx="69" cy="1"/>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52" name="Line 47"/>
              <p:cNvSpPr>
                <a:spLocks noChangeShapeType="1"/>
              </p:cNvSpPr>
              <p:nvPr/>
            </p:nvSpPr>
            <p:spPr bwMode="auto">
              <a:xfrm>
                <a:off x="484" y="1809"/>
                <a:ext cx="55" cy="1"/>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53" name="Line 48"/>
              <p:cNvSpPr>
                <a:spLocks noChangeShapeType="1"/>
              </p:cNvSpPr>
              <p:nvPr/>
            </p:nvSpPr>
            <p:spPr bwMode="auto">
              <a:xfrm>
                <a:off x="539" y="1795"/>
                <a:ext cx="27" cy="1"/>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54" name="Line 49"/>
              <p:cNvSpPr>
                <a:spLocks noChangeShapeType="1"/>
              </p:cNvSpPr>
              <p:nvPr/>
            </p:nvSpPr>
            <p:spPr bwMode="auto">
              <a:xfrm>
                <a:off x="553" y="1809"/>
                <a:ext cx="13" cy="1"/>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55" name="Rectangle 50"/>
              <p:cNvSpPr>
                <a:spLocks noChangeArrowheads="1"/>
              </p:cNvSpPr>
              <p:nvPr/>
            </p:nvSpPr>
            <p:spPr bwMode="auto">
              <a:xfrm>
                <a:off x="497" y="1699"/>
                <a:ext cx="42" cy="4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endParaRPr kumimoji="0" lang="en-US" altLang="en-US"/>
              </a:p>
            </p:txBody>
          </p:sp>
          <p:sp>
            <p:nvSpPr>
              <p:cNvPr id="356" name="Rectangle 51"/>
              <p:cNvSpPr>
                <a:spLocks noChangeArrowheads="1"/>
              </p:cNvSpPr>
              <p:nvPr/>
            </p:nvSpPr>
            <p:spPr bwMode="auto">
              <a:xfrm>
                <a:off x="497" y="1699"/>
                <a:ext cx="56" cy="55"/>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endParaRPr kumimoji="0" lang="en-US" altLang="en-US"/>
              </a:p>
            </p:txBody>
          </p:sp>
          <p:sp>
            <p:nvSpPr>
              <p:cNvPr id="357" name="Freeform 52"/>
              <p:cNvSpPr>
                <a:spLocks/>
              </p:cNvSpPr>
              <p:nvPr/>
            </p:nvSpPr>
            <p:spPr bwMode="auto">
              <a:xfrm>
                <a:off x="2043" y="1299"/>
                <a:ext cx="1738" cy="1476"/>
              </a:xfrm>
              <a:custGeom>
                <a:avLst/>
                <a:gdLst>
                  <a:gd name="T0" fmla="*/ 1683 w 1738"/>
                  <a:gd name="T1" fmla="*/ 0 h 1476"/>
                  <a:gd name="T2" fmla="*/ 1738 w 1738"/>
                  <a:gd name="T3" fmla="*/ 55 h 1476"/>
                  <a:gd name="T4" fmla="*/ 41 w 1738"/>
                  <a:gd name="T5" fmla="*/ 1476 h 1476"/>
                  <a:gd name="T6" fmla="*/ 0 w 1738"/>
                  <a:gd name="T7" fmla="*/ 1421 h 1476"/>
                  <a:gd name="T8" fmla="*/ 1683 w 1738"/>
                  <a:gd name="T9" fmla="*/ 0 h 147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38" h="1476">
                    <a:moveTo>
                      <a:pt x="1683" y="0"/>
                    </a:moveTo>
                    <a:lnTo>
                      <a:pt x="1738" y="55"/>
                    </a:lnTo>
                    <a:lnTo>
                      <a:pt x="41" y="1476"/>
                    </a:lnTo>
                    <a:lnTo>
                      <a:pt x="0" y="1421"/>
                    </a:lnTo>
                    <a:lnTo>
                      <a:pt x="1683" y="0"/>
                    </a:lnTo>
                    <a:close/>
                  </a:path>
                </a:pathLst>
              </a:custGeom>
              <a:solidFill>
                <a:srgbClr val="FFDC99"/>
              </a:solidFill>
              <a:ln w="31750">
                <a:solidFill>
                  <a:srgbClr val="FFDC99"/>
                </a:solidFill>
                <a:prstDash val="solid"/>
                <a:round/>
                <a:headEnd/>
                <a:tailEnd/>
              </a:ln>
            </p:spPr>
            <p:txBody>
              <a:bodyPr/>
              <a:lstStyle/>
              <a:p>
                <a:endParaRPr lang="zh-CN" altLang="en-US"/>
              </a:p>
            </p:txBody>
          </p:sp>
          <p:sp>
            <p:nvSpPr>
              <p:cNvPr id="358" name="Freeform 53"/>
              <p:cNvSpPr>
                <a:spLocks/>
              </p:cNvSpPr>
              <p:nvPr/>
            </p:nvSpPr>
            <p:spPr bwMode="auto">
              <a:xfrm>
                <a:off x="2608" y="2237"/>
                <a:ext cx="649" cy="759"/>
              </a:xfrm>
              <a:custGeom>
                <a:avLst/>
                <a:gdLst>
                  <a:gd name="T0" fmla="*/ 649 w 649"/>
                  <a:gd name="T1" fmla="*/ 717 h 759"/>
                  <a:gd name="T2" fmla="*/ 594 w 649"/>
                  <a:gd name="T3" fmla="*/ 759 h 759"/>
                  <a:gd name="T4" fmla="*/ 0 w 649"/>
                  <a:gd name="T5" fmla="*/ 41 h 759"/>
                  <a:gd name="T6" fmla="*/ 42 w 649"/>
                  <a:gd name="T7" fmla="*/ 0 h 759"/>
                  <a:gd name="T8" fmla="*/ 649 w 649"/>
                  <a:gd name="T9" fmla="*/ 717 h 75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49" h="759">
                    <a:moveTo>
                      <a:pt x="649" y="717"/>
                    </a:moveTo>
                    <a:lnTo>
                      <a:pt x="594" y="759"/>
                    </a:lnTo>
                    <a:lnTo>
                      <a:pt x="0" y="41"/>
                    </a:lnTo>
                    <a:lnTo>
                      <a:pt x="42" y="0"/>
                    </a:lnTo>
                    <a:lnTo>
                      <a:pt x="649" y="717"/>
                    </a:lnTo>
                    <a:close/>
                  </a:path>
                </a:pathLst>
              </a:custGeom>
              <a:solidFill>
                <a:srgbClr val="FFDC99"/>
              </a:solidFill>
              <a:ln w="31750">
                <a:solidFill>
                  <a:srgbClr val="FFDC99"/>
                </a:solidFill>
                <a:prstDash val="solid"/>
                <a:round/>
                <a:headEnd/>
                <a:tailEnd/>
              </a:ln>
            </p:spPr>
            <p:txBody>
              <a:bodyPr/>
              <a:lstStyle/>
              <a:p>
                <a:endParaRPr lang="zh-CN" altLang="en-US"/>
              </a:p>
            </p:txBody>
          </p:sp>
          <p:sp>
            <p:nvSpPr>
              <p:cNvPr id="359" name="Freeform 54"/>
              <p:cNvSpPr>
                <a:spLocks/>
              </p:cNvSpPr>
              <p:nvPr/>
            </p:nvSpPr>
            <p:spPr bwMode="auto">
              <a:xfrm>
                <a:off x="3091" y="3051"/>
                <a:ext cx="704" cy="359"/>
              </a:xfrm>
              <a:custGeom>
                <a:avLst/>
                <a:gdLst>
                  <a:gd name="T0" fmla="*/ 704 w 704"/>
                  <a:gd name="T1" fmla="*/ 317 h 359"/>
                  <a:gd name="T2" fmla="*/ 690 w 704"/>
                  <a:gd name="T3" fmla="*/ 359 h 359"/>
                  <a:gd name="T4" fmla="*/ 0 w 704"/>
                  <a:gd name="T5" fmla="*/ 28 h 359"/>
                  <a:gd name="T6" fmla="*/ 14 w 704"/>
                  <a:gd name="T7" fmla="*/ 0 h 359"/>
                  <a:gd name="T8" fmla="*/ 704 w 704"/>
                  <a:gd name="T9" fmla="*/ 317 h 35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04" h="359">
                    <a:moveTo>
                      <a:pt x="704" y="317"/>
                    </a:moveTo>
                    <a:lnTo>
                      <a:pt x="690" y="359"/>
                    </a:lnTo>
                    <a:lnTo>
                      <a:pt x="0" y="28"/>
                    </a:lnTo>
                    <a:lnTo>
                      <a:pt x="14" y="0"/>
                    </a:lnTo>
                    <a:lnTo>
                      <a:pt x="704" y="317"/>
                    </a:lnTo>
                    <a:close/>
                  </a:path>
                </a:pathLst>
              </a:custGeom>
              <a:solidFill>
                <a:srgbClr val="FFDC99"/>
              </a:solidFill>
              <a:ln w="31750">
                <a:solidFill>
                  <a:srgbClr val="FFDC99"/>
                </a:solidFill>
                <a:prstDash val="solid"/>
                <a:round/>
                <a:headEnd/>
                <a:tailEnd/>
              </a:ln>
            </p:spPr>
            <p:txBody>
              <a:bodyPr/>
              <a:lstStyle/>
              <a:p>
                <a:endParaRPr lang="zh-CN" altLang="en-US"/>
              </a:p>
            </p:txBody>
          </p:sp>
          <p:sp>
            <p:nvSpPr>
              <p:cNvPr id="360" name="Freeform 55"/>
              <p:cNvSpPr>
                <a:spLocks/>
              </p:cNvSpPr>
              <p:nvPr/>
            </p:nvSpPr>
            <p:spPr bwMode="auto">
              <a:xfrm>
                <a:off x="2553" y="1699"/>
                <a:ext cx="359" cy="359"/>
              </a:xfrm>
              <a:custGeom>
                <a:avLst/>
                <a:gdLst>
                  <a:gd name="T0" fmla="*/ 359 w 359"/>
                  <a:gd name="T1" fmla="*/ 331 h 359"/>
                  <a:gd name="T2" fmla="*/ 331 w 359"/>
                  <a:gd name="T3" fmla="*/ 359 h 359"/>
                  <a:gd name="T4" fmla="*/ 0 w 359"/>
                  <a:gd name="T5" fmla="*/ 14 h 359"/>
                  <a:gd name="T6" fmla="*/ 14 w 359"/>
                  <a:gd name="T7" fmla="*/ 0 h 359"/>
                  <a:gd name="T8" fmla="*/ 359 w 359"/>
                  <a:gd name="T9" fmla="*/ 331 h 35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9" h="359">
                    <a:moveTo>
                      <a:pt x="359" y="331"/>
                    </a:moveTo>
                    <a:lnTo>
                      <a:pt x="331" y="359"/>
                    </a:lnTo>
                    <a:lnTo>
                      <a:pt x="0" y="14"/>
                    </a:lnTo>
                    <a:lnTo>
                      <a:pt x="14" y="0"/>
                    </a:lnTo>
                    <a:lnTo>
                      <a:pt x="359" y="331"/>
                    </a:lnTo>
                    <a:close/>
                  </a:path>
                </a:pathLst>
              </a:custGeom>
              <a:solidFill>
                <a:srgbClr val="FFDC99"/>
              </a:solidFill>
              <a:ln w="31750">
                <a:solidFill>
                  <a:srgbClr val="FFDC99"/>
                </a:solidFill>
                <a:prstDash val="solid"/>
                <a:round/>
                <a:headEnd/>
                <a:tailEnd/>
              </a:ln>
            </p:spPr>
            <p:txBody>
              <a:bodyPr/>
              <a:lstStyle/>
              <a:p>
                <a:endParaRPr lang="zh-CN" altLang="en-US"/>
              </a:p>
            </p:txBody>
          </p:sp>
          <p:sp>
            <p:nvSpPr>
              <p:cNvPr id="361" name="Freeform 56"/>
              <p:cNvSpPr>
                <a:spLocks/>
              </p:cNvSpPr>
              <p:nvPr/>
            </p:nvSpPr>
            <p:spPr bwMode="auto">
              <a:xfrm>
                <a:off x="704" y="2016"/>
                <a:ext cx="42" cy="69"/>
              </a:xfrm>
              <a:custGeom>
                <a:avLst/>
                <a:gdLst>
                  <a:gd name="T0" fmla="*/ 0 w 42"/>
                  <a:gd name="T1" fmla="*/ 0 h 69"/>
                  <a:gd name="T2" fmla="*/ 42 w 42"/>
                  <a:gd name="T3" fmla="*/ 14 h 69"/>
                  <a:gd name="T4" fmla="*/ 42 w 42"/>
                  <a:gd name="T5" fmla="*/ 69 h 69"/>
                  <a:gd name="T6" fmla="*/ 0 60000 65536"/>
                  <a:gd name="T7" fmla="*/ 0 60000 65536"/>
                  <a:gd name="T8" fmla="*/ 0 60000 65536"/>
                </a:gdLst>
                <a:ahLst/>
                <a:cxnLst>
                  <a:cxn ang="T6">
                    <a:pos x="T0" y="T1"/>
                  </a:cxn>
                  <a:cxn ang="T7">
                    <a:pos x="T2" y="T3"/>
                  </a:cxn>
                  <a:cxn ang="T8">
                    <a:pos x="T4" y="T5"/>
                  </a:cxn>
                </a:cxnLst>
                <a:rect l="0" t="0" r="r" b="b"/>
                <a:pathLst>
                  <a:path w="42" h="69">
                    <a:moveTo>
                      <a:pt x="0" y="0"/>
                    </a:moveTo>
                    <a:lnTo>
                      <a:pt x="42" y="14"/>
                    </a:lnTo>
                    <a:lnTo>
                      <a:pt x="42" y="69"/>
                    </a:lnTo>
                  </a:path>
                </a:pathLst>
              </a:custGeom>
              <a:noFill/>
              <a:ln w="317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62" name="AutoShape 57"/>
              <p:cNvSpPr>
                <a:spLocks noChangeArrowheads="1"/>
              </p:cNvSpPr>
              <p:nvPr/>
            </p:nvSpPr>
            <p:spPr bwMode="auto">
              <a:xfrm>
                <a:off x="594" y="1933"/>
                <a:ext cx="110" cy="83"/>
              </a:xfrm>
              <a:prstGeom prst="roundRect">
                <a:avLst>
                  <a:gd name="adj" fmla="val 50000"/>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endParaRPr kumimoji="0" lang="en-US" altLang="en-US"/>
              </a:p>
            </p:txBody>
          </p:sp>
          <p:sp>
            <p:nvSpPr>
              <p:cNvPr id="363" name="AutoShape 58"/>
              <p:cNvSpPr>
                <a:spLocks noChangeArrowheads="1"/>
              </p:cNvSpPr>
              <p:nvPr/>
            </p:nvSpPr>
            <p:spPr bwMode="auto">
              <a:xfrm>
                <a:off x="580" y="1920"/>
                <a:ext cx="138" cy="110"/>
              </a:xfrm>
              <a:prstGeom prst="roundRect">
                <a:avLst>
                  <a:gd name="adj" fmla="val 40454"/>
                </a:avLst>
              </a:prstGeom>
              <a:noFill/>
              <a:ln w="53975">
                <a:solidFill>
                  <a:srgbClr val="999999"/>
                </a:solidFill>
                <a:round/>
                <a:headEnd/>
                <a:tailEnd/>
              </a:ln>
              <a:extLst>
                <a:ext uri="{909E8E84-426E-40DD-AFC4-6F175D3DCCD1}">
                  <a14:hiddenFill xmlns:a14="http://schemas.microsoft.com/office/drawing/2010/main">
                    <a:solidFill>
                      <a:srgbClr val="FFFFFF"/>
                    </a:solidFill>
                  </a14:hiddenFill>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endParaRPr kumimoji="0" lang="en-US" altLang="en-US"/>
              </a:p>
            </p:txBody>
          </p:sp>
          <p:sp>
            <p:nvSpPr>
              <p:cNvPr id="364" name="Rectangle 59"/>
              <p:cNvSpPr>
                <a:spLocks noChangeArrowheads="1"/>
              </p:cNvSpPr>
              <p:nvPr/>
            </p:nvSpPr>
            <p:spPr bwMode="auto">
              <a:xfrm>
                <a:off x="608" y="1947"/>
                <a:ext cx="83" cy="4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endParaRPr kumimoji="0" lang="en-US" altLang="en-US"/>
              </a:p>
            </p:txBody>
          </p:sp>
          <p:sp>
            <p:nvSpPr>
              <p:cNvPr id="365" name="Rectangle 60"/>
              <p:cNvSpPr>
                <a:spLocks noChangeArrowheads="1"/>
              </p:cNvSpPr>
              <p:nvPr/>
            </p:nvSpPr>
            <p:spPr bwMode="auto">
              <a:xfrm>
                <a:off x="608" y="1947"/>
                <a:ext cx="96" cy="55"/>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endParaRPr kumimoji="0" lang="en-US" altLang="en-US"/>
              </a:p>
            </p:txBody>
          </p:sp>
          <p:sp>
            <p:nvSpPr>
              <p:cNvPr id="366" name="Freeform 61"/>
              <p:cNvSpPr>
                <a:spLocks/>
              </p:cNvSpPr>
              <p:nvPr/>
            </p:nvSpPr>
            <p:spPr bwMode="auto">
              <a:xfrm>
                <a:off x="732" y="2071"/>
                <a:ext cx="28" cy="42"/>
              </a:xfrm>
              <a:custGeom>
                <a:avLst/>
                <a:gdLst>
                  <a:gd name="T0" fmla="*/ 14 w 28"/>
                  <a:gd name="T1" fmla="*/ 0 h 42"/>
                  <a:gd name="T2" fmla="*/ 14 w 28"/>
                  <a:gd name="T3" fmla="*/ 0 h 42"/>
                  <a:gd name="T4" fmla="*/ 28 w 28"/>
                  <a:gd name="T5" fmla="*/ 14 h 42"/>
                  <a:gd name="T6" fmla="*/ 28 w 28"/>
                  <a:gd name="T7" fmla="*/ 28 h 42"/>
                  <a:gd name="T8" fmla="*/ 14 w 28"/>
                  <a:gd name="T9" fmla="*/ 42 h 42"/>
                  <a:gd name="T10" fmla="*/ 14 w 28"/>
                  <a:gd name="T11" fmla="*/ 42 h 42"/>
                  <a:gd name="T12" fmla="*/ 0 w 28"/>
                  <a:gd name="T13" fmla="*/ 28 h 42"/>
                  <a:gd name="T14" fmla="*/ 0 w 28"/>
                  <a:gd name="T15" fmla="*/ 14 h 42"/>
                  <a:gd name="T16" fmla="*/ 0 w 28"/>
                  <a:gd name="T17" fmla="*/ 0 h 42"/>
                  <a:gd name="T18" fmla="*/ 14 w 28"/>
                  <a:gd name="T19" fmla="*/ 0 h 4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8" h="42">
                    <a:moveTo>
                      <a:pt x="14" y="0"/>
                    </a:moveTo>
                    <a:lnTo>
                      <a:pt x="14" y="0"/>
                    </a:lnTo>
                    <a:lnTo>
                      <a:pt x="28" y="14"/>
                    </a:lnTo>
                    <a:lnTo>
                      <a:pt x="28" y="28"/>
                    </a:lnTo>
                    <a:lnTo>
                      <a:pt x="14" y="42"/>
                    </a:lnTo>
                    <a:lnTo>
                      <a:pt x="0" y="28"/>
                    </a:lnTo>
                    <a:lnTo>
                      <a:pt x="0" y="14"/>
                    </a:lnTo>
                    <a:lnTo>
                      <a:pt x="0" y="0"/>
                    </a:lnTo>
                    <a:lnTo>
                      <a:pt x="14" y="0"/>
                    </a:lnTo>
                    <a:close/>
                  </a:path>
                </a:pathLst>
              </a:custGeom>
              <a:solidFill>
                <a:srgbClr val="999999"/>
              </a:solidFill>
              <a:ln w="31750">
                <a:solidFill>
                  <a:srgbClr val="999999"/>
                </a:solidFill>
                <a:prstDash val="solid"/>
                <a:round/>
                <a:headEnd/>
                <a:tailEnd/>
              </a:ln>
            </p:spPr>
            <p:txBody>
              <a:bodyPr/>
              <a:lstStyle/>
              <a:p>
                <a:endParaRPr lang="zh-CN" altLang="en-US"/>
              </a:p>
            </p:txBody>
          </p:sp>
          <p:pic>
            <p:nvPicPr>
              <p:cNvPr id="367" name="Picture 6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2" y="1961"/>
                <a:ext cx="69" cy="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 name="Line 63"/>
              <p:cNvSpPr>
                <a:spLocks noChangeShapeType="1"/>
              </p:cNvSpPr>
              <p:nvPr/>
            </p:nvSpPr>
            <p:spPr bwMode="auto">
              <a:xfrm>
                <a:off x="732" y="2085"/>
                <a:ext cx="1" cy="14"/>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69" name="Line 64"/>
              <p:cNvSpPr>
                <a:spLocks noChangeShapeType="1"/>
              </p:cNvSpPr>
              <p:nvPr/>
            </p:nvSpPr>
            <p:spPr bwMode="auto">
              <a:xfrm>
                <a:off x="746" y="2085"/>
                <a:ext cx="1" cy="14"/>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0" name="Line 65"/>
              <p:cNvSpPr>
                <a:spLocks noChangeShapeType="1"/>
              </p:cNvSpPr>
              <p:nvPr/>
            </p:nvSpPr>
            <p:spPr bwMode="auto">
              <a:xfrm>
                <a:off x="746" y="2085"/>
                <a:ext cx="1" cy="14"/>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1" name="Rectangle 66"/>
              <p:cNvSpPr>
                <a:spLocks noChangeArrowheads="1"/>
              </p:cNvSpPr>
              <p:nvPr/>
            </p:nvSpPr>
            <p:spPr bwMode="auto">
              <a:xfrm>
                <a:off x="608" y="2016"/>
                <a:ext cx="96" cy="14"/>
              </a:xfrm>
              <a:prstGeom prst="rect">
                <a:avLst/>
              </a:prstGeom>
              <a:solidFill>
                <a:srgbClr val="D9AA73"/>
              </a:solidFill>
              <a:ln w="31750">
                <a:solidFill>
                  <a:srgbClr val="D9AA73"/>
                </a:solidFill>
                <a:miter lim="800000"/>
                <a:headEnd/>
                <a:tailEnd/>
              </a:ln>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endParaRPr kumimoji="0" lang="en-US" altLang="en-US"/>
              </a:p>
            </p:txBody>
          </p:sp>
          <p:sp>
            <p:nvSpPr>
              <p:cNvPr id="372" name="Freeform 67"/>
              <p:cNvSpPr>
                <a:spLocks/>
              </p:cNvSpPr>
              <p:nvPr/>
            </p:nvSpPr>
            <p:spPr bwMode="auto">
              <a:xfrm>
                <a:off x="594" y="2030"/>
                <a:ext cx="124" cy="28"/>
              </a:xfrm>
              <a:custGeom>
                <a:avLst/>
                <a:gdLst>
                  <a:gd name="T0" fmla="*/ 14 w 124"/>
                  <a:gd name="T1" fmla="*/ 0 h 28"/>
                  <a:gd name="T2" fmla="*/ 0 w 124"/>
                  <a:gd name="T3" fmla="*/ 28 h 28"/>
                  <a:gd name="T4" fmla="*/ 124 w 124"/>
                  <a:gd name="T5" fmla="*/ 28 h 28"/>
                  <a:gd name="T6" fmla="*/ 110 w 124"/>
                  <a:gd name="T7" fmla="*/ 0 h 28"/>
                  <a:gd name="T8" fmla="*/ 14 w 124"/>
                  <a:gd name="T9" fmla="*/ 0 h 2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4" h="28">
                    <a:moveTo>
                      <a:pt x="14" y="0"/>
                    </a:moveTo>
                    <a:lnTo>
                      <a:pt x="0" y="28"/>
                    </a:lnTo>
                    <a:lnTo>
                      <a:pt x="124" y="28"/>
                    </a:lnTo>
                    <a:lnTo>
                      <a:pt x="110" y="0"/>
                    </a:lnTo>
                    <a:lnTo>
                      <a:pt x="14" y="0"/>
                    </a:lnTo>
                    <a:close/>
                  </a:path>
                </a:pathLst>
              </a:custGeom>
              <a:noFill/>
              <a:ln w="31750">
                <a:solidFill>
                  <a:srgbClr val="D9AA73"/>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73" name="Line 68"/>
              <p:cNvSpPr>
                <a:spLocks noChangeShapeType="1"/>
              </p:cNvSpPr>
              <p:nvPr/>
            </p:nvSpPr>
            <p:spPr bwMode="auto">
              <a:xfrm>
                <a:off x="608" y="2044"/>
                <a:ext cx="14" cy="1"/>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4" name="Line 69"/>
              <p:cNvSpPr>
                <a:spLocks noChangeShapeType="1"/>
              </p:cNvSpPr>
              <p:nvPr/>
            </p:nvSpPr>
            <p:spPr bwMode="auto">
              <a:xfrm>
                <a:off x="608" y="2030"/>
                <a:ext cx="96" cy="1"/>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5" name="Line 70"/>
              <p:cNvSpPr>
                <a:spLocks noChangeShapeType="1"/>
              </p:cNvSpPr>
              <p:nvPr/>
            </p:nvSpPr>
            <p:spPr bwMode="auto">
              <a:xfrm>
                <a:off x="608" y="2044"/>
                <a:ext cx="55" cy="1"/>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6" name="Line 71"/>
              <p:cNvSpPr>
                <a:spLocks noChangeShapeType="1"/>
              </p:cNvSpPr>
              <p:nvPr/>
            </p:nvSpPr>
            <p:spPr bwMode="auto">
              <a:xfrm>
                <a:off x="635" y="2044"/>
                <a:ext cx="56" cy="1"/>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7" name="Line 72"/>
              <p:cNvSpPr>
                <a:spLocks noChangeShapeType="1"/>
              </p:cNvSpPr>
              <p:nvPr/>
            </p:nvSpPr>
            <p:spPr bwMode="auto">
              <a:xfrm>
                <a:off x="677" y="2044"/>
                <a:ext cx="27" cy="1"/>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8" name="Line 73"/>
              <p:cNvSpPr>
                <a:spLocks noChangeShapeType="1"/>
              </p:cNvSpPr>
              <p:nvPr/>
            </p:nvSpPr>
            <p:spPr bwMode="auto">
              <a:xfrm>
                <a:off x="691" y="2044"/>
                <a:ext cx="27" cy="1"/>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 name="Rectangle 74"/>
              <p:cNvSpPr>
                <a:spLocks noChangeArrowheads="1"/>
              </p:cNvSpPr>
              <p:nvPr/>
            </p:nvSpPr>
            <p:spPr bwMode="auto">
              <a:xfrm>
                <a:off x="649" y="1933"/>
                <a:ext cx="28" cy="4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endParaRPr kumimoji="0" lang="en-US" altLang="en-US"/>
              </a:p>
            </p:txBody>
          </p:sp>
          <p:sp>
            <p:nvSpPr>
              <p:cNvPr id="380" name="Rectangle 75"/>
              <p:cNvSpPr>
                <a:spLocks noChangeArrowheads="1"/>
              </p:cNvSpPr>
              <p:nvPr/>
            </p:nvSpPr>
            <p:spPr bwMode="auto">
              <a:xfrm>
                <a:off x="649" y="1933"/>
                <a:ext cx="42" cy="56"/>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endParaRPr kumimoji="0" lang="en-US" altLang="en-US"/>
              </a:p>
            </p:txBody>
          </p:sp>
          <p:sp>
            <p:nvSpPr>
              <p:cNvPr id="381" name="Freeform 76"/>
              <p:cNvSpPr>
                <a:spLocks/>
              </p:cNvSpPr>
              <p:nvPr/>
            </p:nvSpPr>
            <p:spPr bwMode="auto">
              <a:xfrm>
                <a:off x="1256" y="1989"/>
                <a:ext cx="42" cy="69"/>
              </a:xfrm>
              <a:custGeom>
                <a:avLst/>
                <a:gdLst>
                  <a:gd name="T0" fmla="*/ 0 w 42"/>
                  <a:gd name="T1" fmla="*/ 0 h 69"/>
                  <a:gd name="T2" fmla="*/ 42 w 42"/>
                  <a:gd name="T3" fmla="*/ 13 h 69"/>
                  <a:gd name="T4" fmla="*/ 42 w 42"/>
                  <a:gd name="T5" fmla="*/ 69 h 69"/>
                  <a:gd name="T6" fmla="*/ 0 60000 65536"/>
                  <a:gd name="T7" fmla="*/ 0 60000 65536"/>
                  <a:gd name="T8" fmla="*/ 0 60000 65536"/>
                </a:gdLst>
                <a:ahLst/>
                <a:cxnLst>
                  <a:cxn ang="T6">
                    <a:pos x="T0" y="T1"/>
                  </a:cxn>
                  <a:cxn ang="T7">
                    <a:pos x="T2" y="T3"/>
                  </a:cxn>
                  <a:cxn ang="T8">
                    <a:pos x="T4" y="T5"/>
                  </a:cxn>
                </a:cxnLst>
                <a:rect l="0" t="0" r="r" b="b"/>
                <a:pathLst>
                  <a:path w="42" h="69">
                    <a:moveTo>
                      <a:pt x="0" y="0"/>
                    </a:moveTo>
                    <a:lnTo>
                      <a:pt x="42" y="13"/>
                    </a:lnTo>
                    <a:lnTo>
                      <a:pt x="42" y="69"/>
                    </a:lnTo>
                  </a:path>
                </a:pathLst>
              </a:custGeom>
              <a:noFill/>
              <a:ln w="317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2" name="AutoShape 77"/>
              <p:cNvSpPr>
                <a:spLocks noChangeArrowheads="1"/>
              </p:cNvSpPr>
              <p:nvPr/>
            </p:nvSpPr>
            <p:spPr bwMode="auto">
              <a:xfrm>
                <a:off x="1146" y="1906"/>
                <a:ext cx="110" cy="83"/>
              </a:xfrm>
              <a:prstGeom prst="roundRect">
                <a:avLst>
                  <a:gd name="adj" fmla="val 50000"/>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endParaRPr kumimoji="0" lang="en-US" altLang="en-US"/>
              </a:p>
            </p:txBody>
          </p:sp>
          <p:sp>
            <p:nvSpPr>
              <p:cNvPr id="383" name="AutoShape 78"/>
              <p:cNvSpPr>
                <a:spLocks noChangeArrowheads="1"/>
              </p:cNvSpPr>
              <p:nvPr/>
            </p:nvSpPr>
            <p:spPr bwMode="auto">
              <a:xfrm>
                <a:off x="1132" y="1892"/>
                <a:ext cx="138" cy="110"/>
              </a:xfrm>
              <a:prstGeom prst="roundRect">
                <a:avLst>
                  <a:gd name="adj" fmla="val 40454"/>
                </a:avLst>
              </a:prstGeom>
              <a:noFill/>
              <a:ln w="53975">
                <a:solidFill>
                  <a:srgbClr val="999999"/>
                </a:solidFill>
                <a:round/>
                <a:headEnd/>
                <a:tailEnd/>
              </a:ln>
              <a:extLst>
                <a:ext uri="{909E8E84-426E-40DD-AFC4-6F175D3DCCD1}">
                  <a14:hiddenFill xmlns:a14="http://schemas.microsoft.com/office/drawing/2010/main">
                    <a:solidFill>
                      <a:srgbClr val="FFFFFF"/>
                    </a:solidFill>
                  </a14:hiddenFill>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endParaRPr kumimoji="0" lang="en-US" altLang="en-US"/>
              </a:p>
            </p:txBody>
          </p:sp>
          <p:sp>
            <p:nvSpPr>
              <p:cNvPr id="384" name="Rectangle 79"/>
              <p:cNvSpPr>
                <a:spLocks noChangeArrowheads="1"/>
              </p:cNvSpPr>
              <p:nvPr/>
            </p:nvSpPr>
            <p:spPr bwMode="auto">
              <a:xfrm>
                <a:off x="1160" y="1920"/>
                <a:ext cx="82" cy="4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endParaRPr kumimoji="0" lang="en-US" altLang="en-US"/>
              </a:p>
            </p:txBody>
          </p:sp>
          <p:sp>
            <p:nvSpPr>
              <p:cNvPr id="385" name="Rectangle 80"/>
              <p:cNvSpPr>
                <a:spLocks noChangeArrowheads="1"/>
              </p:cNvSpPr>
              <p:nvPr/>
            </p:nvSpPr>
            <p:spPr bwMode="auto">
              <a:xfrm>
                <a:off x="1160" y="1920"/>
                <a:ext cx="96" cy="55"/>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endParaRPr kumimoji="0" lang="en-US" altLang="en-US"/>
              </a:p>
            </p:txBody>
          </p:sp>
          <p:sp>
            <p:nvSpPr>
              <p:cNvPr id="386" name="Freeform 81"/>
              <p:cNvSpPr>
                <a:spLocks/>
              </p:cNvSpPr>
              <p:nvPr/>
            </p:nvSpPr>
            <p:spPr bwMode="auto">
              <a:xfrm>
                <a:off x="1284" y="2044"/>
                <a:ext cx="27" cy="41"/>
              </a:xfrm>
              <a:custGeom>
                <a:avLst/>
                <a:gdLst>
                  <a:gd name="T0" fmla="*/ 14 w 27"/>
                  <a:gd name="T1" fmla="*/ 0 h 41"/>
                  <a:gd name="T2" fmla="*/ 14 w 27"/>
                  <a:gd name="T3" fmla="*/ 0 h 41"/>
                  <a:gd name="T4" fmla="*/ 27 w 27"/>
                  <a:gd name="T5" fmla="*/ 14 h 41"/>
                  <a:gd name="T6" fmla="*/ 27 w 27"/>
                  <a:gd name="T7" fmla="*/ 27 h 41"/>
                  <a:gd name="T8" fmla="*/ 14 w 27"/>
                  <a:gd name="T9" fmla="*/ 41 h 41"/>
                  <a:gd name="T10" fmla="*/ 14 w 27"/>
                  <a:gd name="T11" fmla="*/ 41 h 41"/>
                  <a:gd name="T12" fmla="*/ 0 w 27"/>
                  <a:gd name="T13" fmla="*/ 27 h 41"/>
                  <a:gd name="T14" fmla="*/ 0 w 27"/>
                  <a:gd name="T15" fmla="*/ 14 h 41"/>
                  <a:gd name="T16" fmla="*/ 0 w 27"/>
                  <a:gd name="T17" fmla="*/ 0 h 41"/>
                  <a:gd name="T18" fmla="*/ 14 w 27"/>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 h="41">
                    <a:moveTo>
                      <a:pt x="14" y="0"/>
                    </a:moveTo>
                    <a:lnTo>
                      <a:pt x="14" y="0"/>
                    </a:lnTo>
                    <a:lnTo>
                      <a:pt x="27" y="14"/>
                    </a:lnTo>
                    <a:lnTo>
                      <a:pt x="27" y="27"/>
                    </a:lnTo>
                    <a:lnTo>
                      <a:pt x="14" y="41"/>
                    </a:lnTo>
                    <a:lnTo>
                      <a:pt x="0" y="27"/>
                    </a:lnTo>
                    <a:lnTo>
                      <a:pt x="0" y="14"/>
                    </a:lnTo>
                    <a:lnTo>
                      <a:pt x="0" y="0"/>
                    </a:lnTo>
                    <a:lnTo>
                      <a:pt x="14" y="0"/>
                    </a:lnTo>
                    <a:close/>
                  </a:path>
                </a:pathLst>
              </a:custGeom>
              <a:solidFill>
                <a:srgbClr val="999999"/>
              </a:solidFill>
              <a:ln w="31750">
                <a:solidFill>
                  <a:srgbClr val="999999"/>
                </a:solidFill>
                <a:prstDash val="solid"/>
                <a:round/>
                <a:headEnd/>
                <a:tailEnd/>
              </a:ln>
            </p:spPr>
            <p:txBody>
              <a:bodyPr/>
              <a:lstStyle/>
              <a:p>
                <a:endParaRPr lang="zh-CN" altLang="en-US"/>
              </a:p>
            </p:txBody>
          </p:sp>
          <p:pic>
            <p:nvPicPr>
              <p:cNvPr id="387" name="Picture 8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73" y="1933"/>
                <a:ext cx="69" cy="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8" name="Line 83"/>
              <p:cNvSpPr>
                <a:spLocks noChangeShapeType="1"/>
              </p:cNvSpPr>
              <p:nvPr/>
            </p:nvSpPr>
            <p:spPr bwMode="auto">
              <a:xfrm>
                <a:off x="1284" y="2058"/>
                <a:ext cx="1" cy="13"/>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9" name="Line 84"/>
              <p:cNvSpPr>
                <a:spLocks noChangeShapeType="1"/>
              </p:cNvSpPr>
              <p:nvPr/>
            </p:nvSpPr>
            <p:spPr bwMode="auto">
              <a:xfrm>
                <a:off x="1298" y="2058"/>
                <a:ext cx="1" cy="13"/>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90" name="Line 85"/>
              <p:cNvSpPr>
                <a:spLocks noChangeShapeType="1"/>
              </p:cNvSpPr>
              <p:nvPr/>
            </p:nvSpPr>
            <p:spPr bwMode="auto">
              <a:xfrm>
                <a:off x="1298" y="2058"/>
                <a:ext cx="1" cy="13"/>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91" name="Rectangle 86"/>
              <p:cNvSpPr>
                <a:spLocks noChangeArrowheads="1"/>
              </p:cNvSpPr>
              <p:nvPr/>
            </p:nvSpPr>
            <p:spPr bwMode="auto">
              <a:xfrm>
                <a:off x="1160" y="1989"/>
                <a:ext cx="96" cy="13"/>
              </a:xfrm>
              <a:prstGeom prst="rect">
                <a:avLst/>
              </a:prstGeom>
              <a:solidFill>
                <a:srgbClr val="D9AA73"/>
              </a:solidFill>
              <a:ln w="31750">
                <a:solidFill>
                  <a:srgbClr val="D9AA73"/>
                </a:solidFill>
                <a:miter lim="800000"/>
                <a:headEnd/>
                <a:tailEnd/>
              </a:ln>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endParaRPr kumimoji="0" lang="en-US" altLang="en-US"/>
              </a:p>
            </p:txBody>
          </p:sp>
          <p:sp>
            <p:nvSpPr>
              <p:cNvPr id="392" name="Freeform 87"/>
              <p:cNvSpPr>
                <a:spLocks/>
              </p:cNvSpPr>
              <p:nvPr/>
            </p:nvSpPr>
            <p:spPr bwMode="auto">
              <a:xfrm>
                <a:off x="1146" y="2002"/>
                <a:ext cx="124" cy="28"/>
              </a:xfrm>
              <a:custGeom>
                <a:avLst/>
                <a:gdLst>
                  <a:gd name="T0" fmla="*/ 14 w 124"/>
                  <a:gd name="T1" fmla="*/ 0 h 28"/>
                  <a:gd name="T2" fmla="*/ 0 w 124"/>
                  <a:gd name="T3" fmla="*/ 28 h 28"/>
                  <a:gd name="T4" fmla="*/ 124 w 124"/>
                  <a:gd name="T5" fmla="*/ 28 h 28"/>
                  <a:gd name="T6" fmla="*/ 110 w 124"/>
                  <a:gd name="T7" fmla="*/ 0 h 28"/>
                  <a:gd name="T8" fmla="*/ 14 w 124"/>
                  <a:gd name="T9" fmla="*/ 0 h 2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4" h="28">
                    <a:moveTo>
                      <a:pt x="14" y="0"/>
                    </a:moveTo>
                    <a:lnTo>
                      <a:pt x="0" y="28"/>
                    </a:lnTo>
                    <a:lnTo>
                      <a:pt x="124" y="28"/>
                    </a:lnTo>
                    <a:lnTo>
                      <a:pt x="110" y="0"/>
                    </a:lnTo>
                    <a:lnTo>
                      <a:pt x="14" y="0"/>
                    </a:lnTo>
                    <a:close/>
                  </a:path>
                </a:pathLst>
              </a:custGeom>
              <a:noFill/>
              <a:ln w="31750">
                <a:solidFill>
                  <a:srgbClr val="D9AA73"/>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93" name="Line 88"/>
              <p:cNvSpPr>
                <a:spLocks noChangeShapeType="1"/>
              </p:cNvSpPr>
              <p:nvPr/>
            </p:nvSpPr>
            <p:spPr bwMode="auto">
              <a:xfrm>
                <a:off x="1160" y="2016"/>
                <a:ext cx="13" cy="1"/>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94" name="Line 89"/>
              <p:cNvSpPr>
                <a:spLocks noChangeShapeType="1"/>
              </p:cNvSpPr>
              <p:nvPr/>
            </p:nvSpPr>
            <p:spPr bwMode="auto">
              <a:xfrm>
                <a:off x="1160" y="2002"/>
                <a:ext cx="96" cy="1"/>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95" name="Line 90"/>
              <p:cNvSpPr>
                <a:spLocks noChangeShapeType="1"/>
              </p:cNvSpPr>
              <p:nvPr/>
            </p:nvSpPr>
            <p:spPr bwMode="auto">
              <a:xfrm>
                <a:off x="1160" y="2016"/>
                <a:ext cx="55" cy="1"/>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96" name="Line 91"/>
              <p:cNvSpPr>
                <a:spLocks noChangeShapeType="1"/>
              </p:cNvSpPr>
              <p:nvPr/>
            </p:nvSpPr>
            <p:spPr bwMode="auto">
              <a:xfrm>
                <a:off x="1187" y="2016"/>
                <a:ext cx="55" cy="1"/>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97" name="Line 92"/>
              <p:cNvSpPr>
                <a:spLocks noChangeShapeType="1"/>
              </p:cNvSpPr>
              <p:nvPr/>
            </p:nvSpPr>
            <p:spPr bwMode="auto">
              <a:xfrm>
                <a:off x="1229" y="2016"/>
                <a:ext cx="27" cy="1"/>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98" name="Line 93"/>
              <p:cNvSpPr>
                <a:spLocks noChangeShapeType="1"/>
              </p:cNvSpPr>
              <p:nvPr/>
            </p:nvSpPr>
            <p:spPr bwMode="auto">
              <a:xfrm>
                <a:off x="1242" y="2016"/>
                <a:ext cx="28" cy="1"/>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99" name="Rectangle 94"/>
              <p:cNvSpPr>
                <a:spLocks noChangeArrowheads="1"/>
              </p:cNvSpPr>
              <p:nvPr/>
            </p:nvSpPr>
            <p:spPr bwMode="auto">
              <a:xfrm>
                <a:off x="1201" y="1906"/>
                <a:ext cx="28" cy="4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endParaRPr kumimoji="0" lang="en-US" altLang="en-US"/>
              </a:p>
            </p:txBody>
          </p:sp>
          <p:sp>
            <p:nvSpPr>
              <p:cNvPr id="400" name="Rectangle 95"/>
              <p:cNvSpPr>
                <a:spLocks noChangeArrowheads="1"/>
              </p:cNvSpPr>
              <p:nvPr/>
            </p:nvSpPr>
            <p:spPr bwMode="auto">
              <a:xfrm>
                <a:off x="1201" y="1906"/>
                <a:ext cx="41" cy="55"/>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endParaRPr kumimoji="0" lang="en-US" altLang="en-US"/>
              </a:p>
            </p:txBody>
          </p:sp>
          <p:sp>
            <p:nvSpPr>
              <p:cNvPr id="401" name="Freeform 96"/>
              <p:cNvSpPr>
                <a:spLocks/>
              </p:cNvSpPr>
              <p:nvPr/>
            </p:nvSpPr>
            <p:spPr bwMode="auto">
              <a:xfrm>
                <a:off x="980" y="2071"/>
                <a:ext cx="56" cy="69"/>
              </a:xfrm>
              <a:custGeom>
                <a:avLst/>
                <a:gdLst>
                  <a:gd name="T0" fmla="*/ 0 w 56"/>
                  <a:gd name="T1" fmla="*/ 0 h 69"/>
                  <a:gd name="T2" fmla="*/ 42 w 56"/>
                  <a:gd name="T3" fmla="*/ 14 h 69"/>
                  <a:gd name="T4" fmla="*/ 56 w 56"/>
                  <a:gd name="T5" fmla="*/ 69 h 69"/>
                  <a:gd name="T6" fmla="*/ 0 60000 65536"/>
                  <a:gd name="T7" fmla="*/ 0 60000 65536"/>
                  <a:gd name="T8" fmla="*/ 0 60000 65536"/>
                </a:gdLst>
                <a:ahLst/>
                <a:cxnLst>
                  <a:cxn ang="T6">
                    <a:pos x="T0" y="T1"/>
                  </a:cxn>
                  <a:cxn ang="T7">
                    <a:pos x="T2" y="T3"/>
                  </a:cxn>
                  <a:cxn ang="T8">
                    <a:pos x="T4" y="T5"/>
                  </a:cxn>
                </a:cxnLst>
                <a:rect l="0" t="0" r="r" b="b"/>
                <a:pathLst>
                  <a:path w="56" h="69">
                    <a:moveTo>
                      <a:pt x="0" y="0"/>
                    </a:moveTo>
                    <a:lnTo>
                      <a:pt x="42" y="14"/>
                    </a:lnTo>
                    <a:lnTo>
                      <a:pt x="56" y="69"/>
                    </a:lnTo>
                  </a:path>
                </a:pathLst>
              </a:custGeom>
              <a:noFill/>
              <a:ln w="317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02" name="AutoShape 97"/>
              <p:cNvSpPr>
                <a:spLocks noChangeArrowheads="1"/>
              </p:cNvSpPr>
              <p:nvPr/>
            </p:nvSpPr>
            <p:spPr bwMode="auto">
              <a:xfrm>
                <a:off x="884" y="1989"/>
                <a:ext cx="110" cy="82"/>
              </a:xfrm>
              <a:prstGeom prst="roundRect">
                <a:avLst>
                  <a:gd name="adj" fmla="val 50000"/>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endParaRPr kumimoji="0" lang="en-US" altLang="en-US"/>
              </a:p>
            </p:txBody>
          </p:sp>
          <p:sp>
            <p:nvSpPr>
              <p:cNvPr id="403" name="AutoShape 98"/>
              <p:cNvSpPr>
                <a:spLocks noChangeArrowheads="1"/>
              </p:cNvSpPr>
              <p:nvPr/>
            </p:nvSpPr>
            <p:spPr bwMode="auto">
              <a:xfrm>
                <a:off x="870" y="1975"/>
                <a:ext cx="138" cy="110"/>
              </a:xfrm>
              <a:prstGeom prst="roundRect">
                <a:avLst>
                  <a:gd name="adj" fmla="val 40454"/>
                </a:avLst>
              </a:prstGeom>
              <a:noFill/>
              <a:ln w="53975">
                <a:solidFill>
                  <a:srgbClr val="999999"/>
                </a:solidFill>
                <a:round/>
                <a:headEnd/>
                <a:tailEnd/>
              </a:ln>
              <a:extLst>
                <a:ext uri="{909E8E84-426E-40DD-AFC4-6F175D3DCCD1}">
                  <a14:hiddenFill xmlns:a14="http://schemas.microsoft.com/office/drawing/2010/main">
                    <a:solidFill>
                      <a:srgbClr val="FFFFFF"/>
                    </a:solidFill>
                  </a14:hiddenFill>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endParaRPr kumimoji="0" lang="en-US" altLang="en-US"/>
              </a:p>
            </p:txBody>
          </p:sp>
          <p:sp>
            <p:nvSpPr>
              <p:cNvPr id="404" name="Rectangle 99"/>
              <p:cNvSpPr>
                <a:spLocks noChangeArrowheads="1"/>
              </p:cNvSpPr>
              <p:nvPr/>
            </p:nvSpPr>
            <p:spPr bwMode="auto">
              <a:xfrm>
                <a:off x="898" y="2002"/>
                <a:ext cx="82" cy="4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endParaRPr kumimoji="0" lang="en-US" altLang="en-US"/>
              </a:p>
            </p:txBody>
          </p:sp>
          <p:sp>
            <p:nvSpPr>
              <p:cNvPr id="405" name="Rectangle 100"/>
              <p:cNvSpPr>
                <a:spLocks noChangeArrowheads="1"/>
              </p:cNvSpPr>
              <p:nvPr/>
            </p:nvSpPr>
            <p:spPr bwMode="auto">
              <a:xfrm>
                <a:off x="898" y="2002"/>
                <a:ext cx="96" cy="56"/>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endParaRPr kumimoji="0" lang="en-US" altLang="en-US"/>
              </a:p>
            </p:txBody>
          </p:sp>
          <p:sp>
            <p:nvSpPr>
              <p:cNvPr id="406" name="Freeform 101"/>
              <p:cNvSpPr>
                <a:spLocks/>
              </p:cNvSpPr>
              <p:nvPr/>
            </p:nvSpPr>
            <p:spPr bwMode="auto">
              <a:xfrm>
                <a:off x="1022" y="2127"/>
                <a:ext cx="14" cy="41"/>
              </a:xfrm>
              <a:custGeom>
                <a:avLst/>
                <a:gdLst>
                  <a:gd name="T0" fmla="*/ 0 w 14"/>
                  <a:gd name="T1" fmla="*/ 0 h 41"/>
                  <a:gd name="T2" fmla="*/ 14 w 14"/>
                  <a:gd name="T3" fmla="*/ 0 h 41"/>
                  <a:gd name="T4" fmla="*/ 14 w 14"/>
                  <a:gd name="T5" fmla="*/ 13 h 41"/>
                  <a:gd name="T6" fmla="*/ 14 w 14"/>
                  <a:gd name="T7" fmla="*/ 27 h 41"/>
                  <a:gd name="T8" fmla="*/ 14 w 14"/>
                  <a:gd name="T9" fmla="*/ 41 h 41"/>
                  <a:gd name="T10" fmla="*/ 0 w 14"/>
                  <a:gd name="T11" fmla="*/ 41 h 41"/>
                  <a:gd name="T12" fmla="*/ 0 w 14"/>
                  <a:gd name="T13" fmla="*/ 27 h 41"/>
                  <a:gd name="T14" fmla="*/ 0 w 14"/>
                  <a:gd name="T15" fmla="*/ 13 h 41"/>
                  <a:gd name="T16" fmla="*/ 0 w 14"/>
                  <a:gd name="T17" fmla="*/ 0 h 41"/>
                  <a:gd name="T18" fmla="*/ 0 w 14"/>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 h="41">
                    <a:moveTo>
                      <a:pt x="0" y="0"/>
                    </a:moveTo>
                    <a:lnTo>
                      <a:pt x="14" y="0"/>
                    </a:lnTo>
                    <a:lnTo>
                      <a:pt x="14" y="13"/>
                    </a:lnTo>
                    <a:lnTo>
                      <a:pt x="14" y="27"/>
                    </a:lnTo>
                    <a:lnTo>
                      <a:pt x="14" y="41"/>
                    </a:lnTo>
                    <a:lnTo>
                      <a:pt x="0" y="41"/>
                    </a:lnTo>
                    <a:lnTo>
                      <a:pt x="0" y="27"/>
                    </a:lnTo>
                    <a:lnTo>
                      <a:pt x="0" y="13"/>
                    </a:lnTo>
                    <a:lnTo>
                      <a:pt x="0" y="0"/>
                    </a:lnTo>
                    <a:close/>
                  </a:path>
                </a:pathLst>
              </a:custGeom>
              <a:solidFill>
                <a:srgbClr val="999999"/>
              </a:solidFill>
              <a:ln w="31750">
                <a:solidFill>
                  <a:srgbClr val="999999"/>
                </a:solidFill>
                <a:prstDash val="solid"/>
                <a:round/>
                <a:headEnd/>
                <a:tailEnd/>
              </a:ln>
            </p:spPr>
            <p:txBody>
              <a:bodyPr/>
              <a:lstStyle/>
              <a:p>
                <a:endParaRPr lang="zh-CN" altLang="en-US"/>
              </a:p>
            </p:txBody>
          </p:sp>
          <p:pic>
            <p:nvPicPr>
              <p:cNvPr id="407" name="Picture 10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11" y="2016"/>
                <a:ext cx="69" cy="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8" name="Line 103"/>
              <p:cNvSpPr>
                <a:spLocks noChangeShapeType="1"/>
              </p:cNvSpPr>
              <p:nvPr/>
            </p:nvSpPr>
            <p:spPr bwMode="auto">
              <a:xfrm>
                <a:off x="1022" y="2140"/>
                <a:ext cx="1" cy="14"/>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09" name="Line 104"/>
              <p:cNvSpPr>
                <a:spLocks noChangeShapeType="1"/>
              </p:cNvSpPr>
              <p:nvPr/>
            </p:nvSpPr>
            <p:spPr bwMode="auto">
              <a:xfrm>
                <a:off x="1022" y="2140"/>
                <a:ext cx="1" cy="14"/>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0" name="Line 105"/>
              <p:cNvSpPr>
                <a:spLocks noChangeShapeType="1"/>
              </p:cNvSpPr>
              <p:nvPr/>
            </p:nvSpPr>
            <p:spPr bwMode="auto">
              <a:xfrm>
                <a:off x="1036" y="2140"/>
                <a:ext cx="1" cy="14"/>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1" name="Rectangle 106"/>
              <p:cNvSpPr>
                <a:spLocks noChangeArrowheads="1"/>
              </p:cNvSpPr>
              <p:nvPr/>
            </p:nvSpPr>
            <p:spPr bwMode="auto">
              <a:xfrm>
                <a:off x="884" y="2071"/>
                <a:ext cx="110" cy="14"/>
              </a:xfrm>
              <a:prstGeom prst="rect">
                <a:avLst/>
              </a:prstGeom>
              <a:solidFill>
                <a:srgbClr val="D9AA73"/>
              </a:solidFill>
              <a:ln w="31750">
                <a:solidFill>
                  <a:srgbClr val="D9AA73"/>
                </a:solidFill>
                <a:miter lim="800000"/>
                <a:headEnd/>
                <a:tailEnd/>
              </a:ln>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endParaRPr kumimoji="0" lang="en-US" altLang="en-US"/>
              </a:p>
            </p:txBody>
          </p:sp>
          <p:sp>
            <p:nvSpPr>
              <p:cNvPr id="412" name="Freeform 107"/>
              <p:cNvSpPr>
                <a:spLocks/>
              </p:cNvSpPr>
              <p:nvPr/>
            </p:nvSpPr>
            <p:spPr bwMode="auto">
              <a:xfrm>
                <a:off x="870" y="2085"/>
                <a:ext cx="138" cy="28"/>
              </a:xfrm>
              <a:custGeom>
                <a:avLst/>
                <a:gdLst>
                  <a:gd name="T0" fmla="*/ 14 w 138"/>
                  <a:gd name="T1" fmla="*/ 0 h 28"/>
                  <a:gd name="T2" fmla="*/ 0 w 138"/>
                  <a:gd name="T3" fmla="*/ 28 h 28"/>
                  <a:gd name="T4" fmla="*/ 138 w 138"/>
                  <a:gd name="T5" fmla="*/ 28 h 28"/>
                  <a:gd name="T6" fmla="*/ 124 w 138"/>
                  <a:gd name="T7" fmla="*/ 0 h 28"/>
                  <a:gd name="T8" fmla="*/ 14 w 138"/>
                  <a:gd name="T9" fmla="*/ 0 h 2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8" h="28">
                    <a:moveTo>
                      <a:pt x="14" y="0"/>
                    </a:moveTo>
                    <a:lnTo>
                      <a:pt x="0" y="28"/>
                    </a:lnTo>
                    <a:lnTo>
                      <a:pt x="138" y="28"/>
                    </a:lnTo>
                    <a:lnTo>
                      <a:pt x="124" y="0"/>
                    </a:lnTo>
                    <a:lnTo>
                      <a:pt x="14" y="0"/>
                    </a:lnTo>
                    <a:close/>
                  </a:path>
                </a:pathLst>
              </a:custGeom>
              <a:noFill/>
              <a:ln w="31750">
                <a:solidFill>
                  <a:srgbClr val="D9AA73"/>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13" name="Line 108"/>
              <p:cNvSpPr>
                <a:spLocks noChangeShapeType="1"/>
              </p:cNvSpPr>
              <p:nvPr/>
            </p:nvSpPr>
            <p:spPr bwMode="auto">
              <a:xfrm>
                <a:off x="884" y="2099"/>
                <a:ext cx="27" cy="1"/>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4" name="Line 109"/>
              <p:cNvSpPr>
                <a:spLocks noChangeShapeType="1"/>
              </p:cNvSpPr>
              <p:nvPr/>
            </p:nvSpPr>
            <p:spPr bwMode="auto">
              <a:xfrm>
                <a:off x="898" y="2085"/>
                <a:ext cx="82" cy="1"/>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5" name="Line 110"/>
              <p:cNvSpPr>
                <a:spLocks noChangeShapeType="1"/>
              </p:cNvSpPr>
              <p:nvPr/>
            </p:nvSpPr>
            <p:spPr bwMode="auto">
              <a:xfrm>
                <a:off x="884" y="2099"/>
                <a:ext cx="69" cy="1"/>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6" name="Freeform 111"/>
              <p:cNvSpPr>
                <a:spLocks/>
              </p:cNvSpPr>
              <p:nvPr/>
            </p:nvSpPr>
            <p:spPr bwMode="auto">
              <a:xfrm>
                <a:off x="925" y="2099"/>
                <a:ext cx="69" cy="1"/>
              </a:xfrm>
              <a:custGeom>
                <a:avLst/>
                <a:gdLst>
                  <a:gd name="T0" fmla="*/ 0 w 69"/>
                  <a:gd name="T1" fmla="*/ 0 h 1"/>
                  <a:gd name="T2" fmla="*/ 42 w 69"/>
                  <a:gd name="T3" fmla="*/ 0 h 1"/>
                  <a:gd name="T4" fmla="*/ 69 w 69"/>
                  <a:gd name="T5" fmla="*/ 0 h 1"/>
                  <a:gd name="T6" fmla="*/ 0 60000 65536"/>
                  <a:gd name="T7" fmla="*/ 0 60000 65536"/>
                  <a:gd name="T8" fmla="*/ 0 60000 65536"/>
                </a:gdLst>
                <a:ahLst/>
                <a:cxnLst>
                  <a:cxn ang="T6">
                    <a:pos x="T0" y="T1"/>
                  </a:cxn>
                  <a:cxn ang="T7">
                    <a:pos x="T2" y="T3"/>
                  </a:cxn>
                  <a:cxn ang="T8">
                    <a:pos x="T4" y="T5"/>
                  </a:cxn>
                </a:cxnLst>
                <a:rect l="0" t="0" r="r" b="b"/>
                <a:pathLst>
                  <a:path w="69" h="1">
                    <a:moveTo>
                      <a:pt x="0" y="0"/>
                    </a:moveTo>
                    <a:lnTo>
                      <a:pt x="42" y="0"/>
                    </a:lnTo>
                    <a:lnTo>
                      <a:pt x="69" y="0"/>
                    </a:lnTo>
                  </a:path>
                </a:pathLst>
              </a:custGeom>
              <a:noFill/>
              <a:ln w="317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17" name="Line 112"/>
              <p:cNvSpPr>
                <a:spLocks noChangeShapeType="1"/>
              </p:cNvSpPr>
              <p:nvPr/>
            </p:nvSpPr>
            <p:spPr bwMode="auto">
              <a:xfrm>
                <a:off x="980" y="2099"/>
                <a:ext cx="14" cy="1"/>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8" name="Rectangle 113"/>
              <p:cNvSpPr>
                <a:spLocks noChangeArrowheads="1"/>
              </p:cNvSpPr>
              <p:nvPr/>
            </p:nvSpPr>
            <p:spPr bwMode="auto">
              <a:xfrm>
                <a:off x="939" y="1989"/>
                <a:ext cx="28" cy="4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endParaRPr kumimoji="0" lang="en-US" altLang="en-US"/>
              </a:p>
            </p:txBody>
          </p:sp>
          <p:sp>
            <p:nvSpPr>
              <p:cNvPr id="419" name="Rectangle 114"/>
              <p:cNvSpPr>
                <a:spLocks noChangeArrowheads="1"/>
              </p:cNvSpPr>
              <p:nvPr/>
            </p:nvSpPr>
            <p:spPr bwMode="auto">
              <a:xfrm>
                <a:off x="939" y="1989"/>
                <a:ext cx="41" cy="55"/>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endParaRPr kumimoji="0" lang="en-US" altLang="en-US"/>
              </a:p>
            </p:txBody>
          </p:sp>
          <p:sp>
            <p:nvSpPr>
              <p:cNvPr id="420" name="Freeform 115"/>
              <p:cNvSpPr>
                <a:spLocks/>
              </p:cNvSpPr>
              <p:nvPr/>
            </p:nvSpPr>
            <p:spPr bwMode="auto">
              <a:xfrm>
                <a:off x="2484" y="1244"/>
                <a:ext cx="42" cy="55"/>
              </a:xfrm>
              <a:custGeom>
                <a:avLst/>
                <a:gdLst>
                  <a:gd name="T0" fmla="*/ 0 w 42"/>
                  <a:gd name="T1" fmla="*/ 0 h 55"/>
                  <a:gd name="T2" fmla="*/ 42 w 42"/>
                  <a:gd name="T3" fmla="*/ 0 h 55"/>
                  <a:gd name="T4" fmla="*/ 42 w 42"/>
                  <a:gd name="T5" fmla="*/ 55 h 55"/>
                  <a:gd name="T6" fmla="*/ 0 60000 65536"/>
                  <a:gd name="T7" fmla="*/ 0 60000 65536"/>
                  <a:gd name="T8" fmla="*/ 0 60000 65536"/>
                </a:gdLst>
                <a:ahLst/>
                <a:cxnLst>
                  <a:cxn ang="T6">
                    <a:pos x="T0" y="T1"/>
                  </a:cxn>
                  <a:cxn ang="T7">
                    <a:pos x="T2" y="T3"/>
                  </a:cxn>
                  <a:cxn ang="T8">
                    <a:pos x="T4" y="T5"/>
                  </a:cxn>
                </a:cxnLst>
                <a:rect l="0" t="0" r="r" b="b"/>
                <a:pathLst>
                  <a:path w="42" h="55">
                    <a:moveTo>
                      <a:pt x="0" y="0"/>
                    </a:moveTo>
                    <a:lnTo>
                      <a:pt x="42" y="0"/>
                    </a:lnTo>
                    <a:lnTo>
                      <a:pt x="42" y="55"/>
                    </a:lnTo>
                  </a:path>
                </a:pathLst>
              </a:custGeom>
              <a:noFill/>
              <a:ln w="317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21" name="AutoShape 116"/>
              <p:cNvSpPr>
                <a:spLocks noChangeArrowheads="1"/>
              </p:cNvSpPr>
              <p:nvPr/>
            </p:nvSpPr>
            <p:spPr bwMode="auto">
              <a:xfrm>
                <a:off x="2388" y="1147"/>
                <a:ext cx="110" cy="83"/>
              </a:xfrm>
              <a:prstGeom prst="roundRect">
                <a:avLst>
                  <a:gd name="adj" fmla="val 50000"/>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endParaRPr kumimoji="0" lang="en-US" altLang="en-US"/>
              </a:p>
            </p:txBody>
          </p:sp>
          <p:sp>
            <p:nvSpPr>
              <p:cNvPr id="422" name="AutoShape 117"/>
              <p:cNvSpPr>
                <a:spLocks noChangeArrowheads="1"/>
              </p:cNvSpPr>
              <p:nvPr/>
            </p:nvSpPr>
            <p:spPr bwMode="auto">
              <a:xfrm>
                <a:off x="2374" y="1133"/>
                <a:ext cx="138" cy="111"/>
              </a:xfrm>
              <a:prstGeom prst="roundRect">
                <a:avLst>
                  <a:gd name="adj" fmla="val 40088"/>
                </a:avLst>
              </a:prstGeom>
              <a:noFill/>
              <a:ln w="53975">
                <a:solidFill>
                  <a:srgbClr val="999999"/>
                </a:solidFill>
                <a:round/>
                <a:headEnd/>
                <a:tailEnd/>
              </a:ln>
              <a:extLst>
                <a:ext uri="{909E8E84-426E-40DD-AFC4-6F175D3DCCD1}">
                  <a14:hiddenFill xmlns:a14="http://schemas.microsoft.com/office/drawing/2010/main">
                    <a:solidFill>
                      <a:srgbClr val="FFFFFF"/>
                    </a:solidFill>
                  </a14:hiddenFill>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endParaRPr kumimoji="0" lang="en-US" altLang="en-US"/>
              </a:p>
            </p:txBody>
          </p:sp>
          <p:sp>
            <p:nvSpPr>
              <p:cNvPr id="423" name="Rectangle 118"/>
              <p:cNvSpPr>
                <a:spLocks noChangeArrowheads="1"/>
              </p:cNvSpPr>
              <p:nvPr/>
            </p:nvSpPr>
            <p:spPr bwMode="auto">
              <a:xfrm>
                <a:off x="2401" y="1175"/>
                <a:ext cx="83" cy="4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endParaRPr kumimoji="0" lang="en-US" altLang="en-US"/>
              </a:p>
            </p:txBody>
          </p:sp>
          <p:sp>
            <p:nvSpPr>
              <p:cNvPr id="424" name="Rectangle 119"/>
              <p:cNvSpPr>
                <a:spLocks noChangeArrowheads="1"/>
              </p:cNvSpPr>
              <p:nvPr/>
            </p:nvSpPr>
            <p:spPr bwMode="auto">
              <a:xfrm>
                <a:off x="2401" y="1175"/>
                <a:ext cx="97" cy="55"/>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endParaRPr kumimoji="0" lang="en-US" altLang="en-US"/>
              </a:p>
            </p:txBody>
          </p:sp>
          <p:sp>
            <p:nvSpPr>
              <p:cNvPr id="425" name="Freeform 120"/>
              <p:cNvSpPr>
                <a:spLocks/>
              </p:cNvSpPr>
              <p:nvPr/>
            </p:nvSpPr>
            <p:spPr bwMode="auto">
              <a:xfrm>
                <a:off x="2512" y="1299"/>
                <a:ext cx="27" cy="27"/>
              </a:xfrm>
              <a:custGeom>
                <a:avLst/>
                <a:gdLst>
                  <a:gd name="T0" fmla="*/ 14 w 27"/>
                  <a:gd name="T1" fmla="*/ 0 h 27"/>
                  <a:gd name="T2" fmla="*/ 14 w 27"/>
                  <a:gd name="T3" fmla="*/ 0 h 27"/>
                  <a:gd name="T4" fmla="*/ 27 w 27"/>
                  <a:gd name="T5" fmla="*/ 0 h 27"/>
                  <a:gd name="T6" fmla="*/ 27 w 27"/>
                  <a:gd name="T7" fmla="*/ 14 h 27"/>
                  <a:gd name="T8" fmla="*/ 14 w 27"/>
                  <a:gd name="T9" fmla="*/ 27 h 27"/>
                  <a:gd name="T10" fmla="*/ 14 w 27"/>
                  <a:gd name="T11" fmla="*/ 27 h 27"/>
                  <a:gd name="T12" fmla="*/ 0 w 27"/>
                  <a:gd name="T13" fmla="*/ 14 h 27"/>
                  <a:gd name="T14" fmla="*/ 0 w 27"/>
                  <a:gd name="T15" fmla="*/ 0 h 27"/>
                  <a:gd name="T16" fmla="*/ 0 w 27"/>
                  <a:gd name="T17" fmla="*/ 0 h 27"/>
                  <a:gd name="T18" fmla="*/ 14 w 27"/>
                  <a:gd name="T19" fmla="*/ 0 h 2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 h="27">
                    <a:moveTo>
                      <a:pt x="14" y="0"/>
                    </a:moveTo>
                    <a:lnTo>
                      <a:pt x="14" y="0"/>
                    </a:lnTo>
                    <a:lnTo>
                      <a:pt x="27" y="0"/>
                    </a:lnTo>
                    <a:lnTo>
                      <a:pt x="27" y="14"/>
                    </a:lnTo>
                    <a:lnTo>
                      <a:pt x="14" y="27"/>
                    </a:lnTo>
                    <a:lnTo>
                      <a:pt x="0" y="14"/>
                    </a:lnTo>
                    <a:lnTo>
                      <a:pt x="0" y="0"/>
                    </a:lnTo>
                    <a:lnTo>
                      <a:pt x="14" y="0"/>
                    </a:lnTo>
                    <a:close/>
                  </a:path>
                </a:pathLst>
              </a:custGeom>
              <a:solidFill>
                <a:srgbClr val="999999"/>
              </a:solidFill>
              <a:ln w="31750">
                <a:solidFill>
                  <a:srgbClr val="999999"/>
                </a:solidFill>
                <a:prstDash val="solid"/>
                <a:round/>
                <a:headEnd/>
                <a:tailEnd/>
              </a:ln>
            </p:spPr>
            <p:txBody>
              <a:bodyPr/>
              <a:lstStyle/>
              <a:p>
                <a:endParaRPr lang="zh-CN" altLang="en-US"/>
              </a:p>
            </p:txBody>
          </p:sp>
          <p:pic>
            <p:nvPicPr>
              <p:cNvPr id="426" name="Picture 12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01" y="1175"/>
                <a:ext cx="83" cy="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7" name="Line 122"/>
              <p:cNvSpPr>
                <a:spLocks noChangeShapeType="1"/>
              </p:cNvSpPr>
              <p:nvPr/>
            </p:nvSpPr>
            <p:spPr bwMode="auto">
              <a:xfrm>
                <a:off x="2526" y="1299"/>
                <a:ext cx="1" cy="14"/>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8" name="Line 123"/>
              <p:cNvSpPr>
                <a:spLocks noChangeShapeType="1"/>
              </p:cNvSpPr>
              <p:nvPr/>
            </p:nvSpPr>
            <p:spPr bwMode="auto">
              <a:xfrm>
                <a:off x="2526" y="1299"/>
                <a:ext cx="1" cy="14"/>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9" name="Line 124"/>
              <p:cNvSpPr>
                <a:spLocks noChangeShapeType="1"/>
              </p:cNvSpPr>
              <p:nvPr/>
            </p:nvSpPr>
            <p:spPr bwMode="auto">
              <a:xfrm>
                <a:off x="2539" y="1299"/>
                <a:ext cx="1" cy="14"/>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30" name="Rectangle 125"/>
              <p:cNvSpPr>
                <a:spLocks noChangeArrowheads="1"/>
              </p:cNvSpPr>
              <p:nvPr/>
            </p:nvSpPr>
            <p:spPr bwMode="auto">
              <a:xfrm>
                <a:off x="2388" y="1230"/>
                <a:ext cx="96" cy="14"/>
              </a:xfrm>
              <a:prstGeom prst="rect">
                <a:avLst/>
              </a:prstGeom>
              <a:solidFill>
                <a:srgbClr val="D9AA73"/>
              </a:solidFill>
              <a:ln w="31750">
                <a:solidFill>
                  <a:srgbClr val="D9AA73"/>
                </a:solidFill>
                <a:miter lim="800000"/>
                <a:headEnd/>
                <a:tailEnd/>
              </a:ln>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endParaRPr kumimoji="0" lang="en-US" altLang="en-US"/>
              </a:p>
            </p:txBody>
          </p:sp>
          <p:sp>
            <p:nvSpPr>
              <p:cNvPr id="431" name="Freeform 126"/>
              <p:cNvSpPr>
                <a:spLocks/>
              </p:cNvSpPr>
              <p:nvPr/>
            </p:nvSpPr>
            <p:spPr bwMode="auto">
              <a:xfrm>
                <a:off x="2374" y="1244"/>
                <a:ext cx="138" cy="27"/>
              </a:xfrm>
              <a:custGeom>
                <a:avLst/>
                <a:gdLst>
                  <a:gd name="T0" fmla="*/ 14 w 138"/>
                  <a:gd name="T1" fmla="*/ 0 h 27"/>
                  <a:gd name="T2" fmla="*/ 0 w 138"/>
                  <a:gd name="T3" fmla="*/ 27 h 27"/>
                  <a:gd name="T4" fmla="*/ 138 w 138"/>
                  <a:gd name="T5" fmla="*/ 27 h 27"/>
                  <a:gd name="T6" fmla="*/ 124 w 138"/>
                  <a:gd name="T7" fmla="*/ 0 h 27"/>
                  <a:gd name="T8" fmla="*/ 14 w 138"/>
                  <a:gd name="T9" fmla="*/ 0 h 2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8" h="27">
                    <a:moveTo>
                      <a:pt x="14" y="0"/>
                    </a:moveTo>
                    <a:lnTo>
                      <a:pt x="0" y="27"/>
                    </a:lnTo>
                    <a:lnTo>
                      <a:pt x="138" y="27"/>
                    </a:lnTo>
                    <a:lnTo>
                      <a:pt x="124" y="0"/>
                    </a:lnTo>
                    <a:lnTo>
                      <a:pt x="14" y="0"/>
                    </a:lnTo>
                    <a:close/>
                  </a:path>
                </a:pathLst>
              </a:custGeom>
              <a:noFill/>
              <a:ln w="31750">
                <a:solidFill>
                  <a:srgbClr val="D9AA73"/>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32" name="Line 127"/>
              <p:cNvSpPr>
                <a:spLocks noChangeShapeType="1"/>
              </p:cNvSpPr>
              <p:nvPr/>
            </p:nvSpPr>
            <p:spPr bwMode="auto">
              <a:xfrm>
                <a:off x="2388" y="1271"/>
                <a:ext cx="27" cy="1"/>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33" name="Line 128"/>
              <p:cNvSpPr>
                <a:spLocks noChangeShapeType="1"/>
              </p:cNvSpPr>
              <p:nvPr/>
            </p:nvSpPr>
            <p:spPr bwMode="auto">
              <a:xfrm>
                <a:off x="2401" y="1257"/>
                <a:ext cx="83" cy="1"/>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34" name="Line 129"/>
              <p:cNvSpPr>
                <a:spLocks noChangeShapeType="1"/>
              </p:cNvSpPr>
              <p:nvPr/>
            </p:nvSpPr>
            <p:spPr bwMode="auto">
              <a:xfrm>
                <a:off x="2388" y="1257"/>
                <a:ext cx="69" cy="1"/>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35" name="Freeform 130"/>
              <p:cNvSpPr>
                <a:spLocks/>
              </p:cNvSpPr>
              <p:nvPr/>
            </p:nvSpPr>
            <p:spPr bwMode="auto">
              <a:xfrm>
                <a:off x="2415" y="1257"/>
                <a:ext cx="83" cy="1"/>
              </a:xfrm>
              <a:custGeom>
                <a:avLst/>
                <a:gdLst>
                  <a:gd name="T0" fmla="*/ 0 w 83"/>
                  <a:gd name="T1" fmla="*/ 0 h 1"/>
                  <a:gd name="T2" fmla="*/ 55 w 83"/>
                  <a:gd name="T3" fmla="*/ 0 h 1"/>
                  <a:gd name="T4" fmla="*/ 83 w 83"/>
                  <a:gd name="T5" fmla="*/ 0 h 1"/>
                  <a:gd name="T6" fmla="*/ 0 60000 65536"/>
                  <a:gd name="T7" fmla="*/ 0 60000 65536"/>
                  <a:gd name="T8" fmla="*/ 0 60000 65536"/>
                </a:gdLst>
                <a:ahLst/>
                <a:cxnLst>
                  <a:cxn ang="T6">
                    <a:pos x="T0" y="T1"/>
                  </a:cxn>
                  <a:cxn ang="T7">
                    <a:pos x="T2" y="T3"/>
                  </a:cxn>
                  <a:cxn ang="T8">
                    <a:pos x="T4" y="T5"/>
                  </a:cxn>
                </a:cxnLst>
                <a:rect l="0" t="0" r="r" b="b"/>
                <a:pathLst>
                  <a:path w="83" h="1">
                    <a:moveTo>
                      <a:pt x="0" y="0"/>
                    </a:moveTo>
                    <a:lnTo>
                      <a:pt x="55" y="0"/>
                    </a:lnTo>
                    <a:lnTo>
                      <a:pt x="83" y="0"/>
                    </a:lnTo>
                  </a:path>
                </a:pathLst>
              </a:custGeom>
              <a:noFill/>
              <a:ln w="317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36" name="Line 131"/>
              <p:cNvSpPr>
                <a:spLocks noChangeShapeType="1"/>
              </p:cNvSpPr>
              <p:nvPr/>
            </p:nvSpPr>
            <p:spPr bwMode="auto">
              <a:xfrm>
                <a:off x="2484" y="1257"/>
                <a:ext cx="14" cy="1"/>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37" name="Rectangle 132"/>
              <p:cNvSpPr>
                <a:spLocks noChangeArrowheads="1"/>
              </p:cNvSpPr>
              <p:nvPr/>
            </p:nvSpPr>
            <p:spPr bwMode="auto">
              <a:xfrm>
                <a:off x="2429" y="1161"/>
                <a:ext cx="41" cy="2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endParaRPr kumimoji="0" lang="en-US" altLang="en-US"/>
              </a:p>
            </p:txBody>
          </p:sp>
          <p:sp>
            <p:nvSpPr>
              <p:cNvPr id="438" name="Rectangle 133"/>
              <p:cNvSpPr>
                <a:spLocks noChangeArrowheads="1"/>
              </p:cNvSpPr>
              <p:nvPr/>
            </p:nvSpPr>
            <p:spPr bwMode="auto">
              <a:xfrm>
                <a:off x="2429" y="1161"/>
                <a:ext cx="55" cy="41"/>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endParaRPr kumimoji="0" lang="en-US" altLang="en-US"/>
              </a:p>
            </p:txBody>
          </p:sp>
          <p:sp>
            <p:nvSpPr>
              <p:cNvPr id="439" name="Freeform 134"/>
              <p:cNvSpPr>
                <a:spLocks/>
              </p:cNvSpPr>
              <p:nvPr/>
            </p:nvSpPr>
            <p:spPr bwMode="auto">
              <a:xfrm>
                <a:off x="2815" y="1313"/>
                <a:ext cx="42" cy="69"/>
              </a:xfrm>
              <a:custGeom>
                <a:avLst/>
                <a:gdLst>
                  <a:gd name="T0" fmla="*/ 0 w 42"/>
                  <a:gd name="T1" fmla="*/ 0 h 69"/>
                  <a:gd name="T2" fmla="*/ 42 w 42"/>
                  <a:gd name="T3" fmla="*/ 13 h 69"/>
                  <a:gd name="T4" fmla="*/ 42 w 42"/>
                  <a:gd name="T5" fmla="*/ 69 h 69"/>
                  <a:gd name="T6" fmla="*/ 0 60000 65536"/>
                  <a:gd name="T7" fmla="*/ 0 60000 65536"/>
                  <a:gd name="T8" fmla="*/ 0 60000 65536"/>
                </a:gdLst>
                <a:ahLst/>
                <a:cxnLst>
                  <a:cxn ang="T6">
                    <a:pos x="T0" y="T1"/>
                  </a:cxn>
                  <a:cxn ang="T7">
                    <a:pos x="T2" y="T3"/>
                  </a:cxn>
                  <a:cxn ang="T8">
                    <a:pos x="T4" y="T5"/>
                  </a:cxn>
                </a:cxnLst>
                <a:rect l="0" t="0" r="r" b="b"/>
                <a:pathLst>
                  <a:path w="42" h="69">
                    <a:moveTo>
                      <a:pt x="0" y="0"/>
                    </a:moveTo>
                    <a:lnTo>
                      <a:pt x="42" y="13"/>
                    </a:lnTo>
                    <a:lnTo>
                      <a:pt x="42" y="69"/>
                    </a:lnTo>
                  </a:path>
                </a:pathLst>
              </a:custGeom>
              <a:noFill/>
              <a:ln w="317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40" name="AutoShape 135"/>
              <p:cNvSpPr>
                <a:spLocks noChangeArrowheads="1"/>
              </p:cNvSpPr>
              <p:nvPr/>
            </p:nvSpPr>
            <p:spPr bwMode="auto">
              <a:xfrm>
                <a:off x="2719" y="1216"/>
                <a:ext cx="110" cy="83"/>
              </a:xfrm>
              <a:prstGeom prst="roundRect">
                <a:avLst>
                  <a:gd name="adj" fmla="val 50000"/>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endParaRPr kumimoji="0" lang="en-US" altLang="en-US"/>
              </a:p>
            </p:txBody>
          </p:sp>
          <p:sp>
            <p:nvSpPr>
              <p:cNvPr id="441" name="AutoShape 136"/>
              <p:cNvSpPr>
                <a:spLocks noChangeArrowheads="1"/>
              </p:cNvSpPr>
              <p:nvPr/>
            </p:nvSpPr>
            <p:spPr bwMode="auto">
              <a:xfrm>
                <a:off x="2705" y="1202"/>
                <a:ext cx="138" cy="111"/>
              </a:xfrm>
              <a:prstGeom prst="roundRect">
                <a:avLst>
                  <a:gd name="adj" fmla="val 40088"/>
                </a:avLst>
              </a:prstGeom>
              <a:noFill/>
              <a:ln w="53975">
                <a:solidFill>
                  <a:srgbClr val="999999"/>
                </a:solidFill>
                <a:round/>
                <a:headEnd/>
                <a:tailEnd/>
              </a:ln>
              <a:extLst>
                <a:ext uri="{909E8E84-426E-40DD-AFC4-6F175D3DCCD1}">
                  <a14:hiddenFill xmlns:a14="http://schemas.microsoft.com/office/drawing/2010/main">
                    <a:solidFill>
                      <a:srgbClr val="FFFFFF"/>
                    </a:solidFill>
                  </a14:hiddenFill>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endParaRPr kumimoji="0" lang="en-US" altLang="en-US"/>
              </a:p>
            </p:txBody>
          </p:sp>
          <p:sp>
            <p:nvSpPr>
              <p:cNvPr id="442" name="Rectangle 137"/>
              <p:cNvSpPr>
                <a:spLocks noChangeArrowheads="1"/>
              </p:cNvSpPr>
              <p:nvPr/>
            </p:nvSpPr>
            <p:spPr bwMode="auto">
              <a:xfrm>
                <a:off x="2733" y="1244"/>
                <a:ext cx="82" cy="4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endParaRPr kumimoji="0" lang="en-US" altLang="en-US"/>
              </a:p>
            </p:txBody>
          </p:sp>
          <p:sp>
            <p:nvSpPr>
              <p:cNvPr id="443" name="Rectangle 138"/>
              <p:cNvSpPr>
                <a:spLocks noChangeArrowheads="1"/>
              </p:cNvSpPr>
              <p:nvPr/>
            </p:nvSpPr>
            <p:spPr bwMode="auto">
              <a:xfrm>
                <a:off x="2733" y="1244"/>
                <a:ext cx="96" cy="55"/>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endParaRPr kumimoji="0" lang="en-US" altLang="en-US"/>
              </a:p>
            </p:txBody>
          </p:sp>
          <p:sp>
            <p:nvSpPr>
              <p:cNvPr id="444" name="Freeform 139"/>
              <p:cNvSpPr>
                <a:spLocks/>
              </p:cNvSpPr>
              <p:nvPr/>
            </p:nvSpPr>
            <p:spPr bwMode="auto">
              <a:xfrm>
                <a:off x="2843" y="1368"/>
                <a:ext cx="28" cy="27"/>
              </a:xfrm>
              <a:custGeom>
                <a:avLst/>
                <a:gdLst>
                  <a:gd name="T0" fmla="*/ 14 w 28"/>
                  <a:gd name="T1" fmla="*/ 0 h 27"/>
                  <a:gd name="T2" fmla="*/ 14 w 28"/>
                  <a:gd name="T3" fmla="*/ 0 h 27"/>
                  <a:gd name="T4" fmla="*/ 28 w 28"/>
                  <a:gd name="T5" fmla="*/ 14 h 27"/>
                  <a:gd name="T6" fmla="*/ 28 w 28"/>
                  <a:gd name="T7" fmla="*/ 27 h 27"/>
                  <a:gd name="T8" fmla="*/ 14 w 28"/>
                  <a:gd name="T9" fmla="*/ 27 h 27"/>
                  <a:gd name="T10" fmla="*/ 14 w 28"/>
                  <a:gd name="T11" fmla="*/ 27 h 27"/>
                  <a:gd name="T12" fmla="*/ 0 w 28"/>
                  <a:gd name="T13" fmla="*/ 27 h 27"/>
                  <a:gd name="T14" fmla="*/ 0 w 28"/>
                  <a:gd name="T15" fmla="*/ 14 h 27"/>
                  <a:gd name="T16" fmla="*/ 0 w 28"/>
                  <a:gd name="T17" fmla="*/ 0 h 27"/>
                  <a:gd name="T18" fmla="*/ 14 w 28"/>
                  <a:gd name="T19" fmla="*/ 0 h 2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8" h="27">
                    <a:moveTo>
                      <a:pt x="14" y="0"/>
                    </a:moveTo>
                    <a:lnTo>
                      <a:pt x="14" y="0"/>
                    </a:lnTo>
                    <a:lnTo>
                      <a:pt x="28" y="14"/>
                    </a:lnTo>
                    <a:lnTo>
                      <a:pt x="28" y="27"/>
                    </a:lnTo>
                    <a:lnTo>
                      <a:pt x="14" y="27"/>
                    </a:lnTo>
                    <a:lnTo>
                      <a:pt x="0" y="27"/>
                    </a:lnTo>
                    <a:lnTo>
                      <a:pt x="0" y="14"/>
                    </a:lnTo>
                    <a:lnTo>
                      <a:pt x="0" y="0"/>
                    </a:lnTo>
                    <a:lnTo>
                      <a:pt x="14" y="0"/>
                    </a:lnTo>
                    <a:close/>
                  </a:path>
                </a:pathLst>
              </a:custGeom>
              <a:solidFill>
                <a:srgbClr val="999999"/>
              </a:solidFill>
              <a:ln w="31750">
                <a:solidFill>
                  <a:srgbClr val="999999"/>
                </a:solidFill>
                <a:prstDash val="solid"/>
                <a:round/>
                <a:headEnd/>
                <a:tailEnd/>
              </a:ln>
            </p:spPr>
            <p:txBody>
              <a:bodyPr/>
              <a:lstStyle/>
              <a:p>
                <a:endParaRPr lang="zh-CN" altLang="en-US"/>
              </a:p>
            </p:txBody>
          </p:sp>
          <p:pic>
            <p:nvPicPr>
              <p:cNvPr id="445" name="Picture 14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33" y="1244"/>
                <a:ext cx="82" cy="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6" name="Freeform 141"/>
              <p:cNvSpPr>
                <a:spLocks/>
              </p:cNvSpPr>
              <p:nvPr/>
            </p:nvSpPr>
            <p:spPr bwMode="auto">
              <a:xfrm>
                <a:off x="2857" y="1382"/>
                <a:ext cx="1" cy="1"/>
              </a:xfrm>
              <a:custGeom>
                <a:avLst/>
                <a:gdLst>
                  <a:gd name="T0" fmla="*/ 0 w 1"/>
                  <a:gd name="T1" fmla="*/ 0 h 1"/>
                  <a:gd name="T2" fmla="*/ 0 w 1"/>
                  <a:gd name="T3" fmla="*/ 0 h 1"/>
                  <a:gd name="T4" fmla="*/ 0 w 1"/>
                  <a:gd name="T5" fmla="*/ 0 h 1"/>
                  <a:gd name="T6" fmla="*/ 0 60000 65536"/>
                  <a:gd name="T7" fmla="*/ 0 60000 65536"/>
                  <a:gd name="T8" fmla="*/ 0 60000 65536"/>
                </a:gdLst>
                <a:ahLst/>
                <a:cxnLst>
                  <a:cxn ang="T6">
                    <a:pos x="T0" y="T1"/>
                  </a:cxn>
                  <a:cxn ang="T7">
                    <a:pos x="T2" y="T3"/>
                  </a:cxn>
                  <a:cxn ang="T8">
                    <a:pos x="T4" y="T5"/>
                  </a:cxn>
                </a:cxnLst>
                <a:rect l="0" t="0" r="r" b="b"/>
                <a:pathLst>
                  <a:path w="1" h="1">
                    <a:moveTo>
                      <a:pt x="0" y="0"/>
                    </a:moveTo>
                    <a:lnTo>
                      <a:pt x="0" y="0"/>
                    </a:lnTo>
                    <a:close/>
                  </a:path>
                </a:pathLst>
              </a:custGeom>
              <a:noFill/>
              <a:ln w="317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47" name="Line 142"/>
              <p:cNvSpPr>
                <a:spLocks noChangeShapeType="1"/>
              </p:cNvSpPr>
              <p:nvPr/>
            </p:nvSpPr>
            <p:spPr bwMode="auto">
              <a:xfrm>
                <a:off x="2871" y="1382"/>
                <a:ext cx="1" cy="1"/>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48" name="Rectangle 143"/>
              <p:cNvSpPr>
                <a:spLocks noChangeArrowheads="1"/>
              </p:cNvSpPr>
              <p:nvPr/>
            </p:nvSpPr>
            <p:spPr bwMode="auto">
              <a:xfrm>
                <a:off x="2719" y="1299"/>
                <a:ext cx="96" cy="27"/>
              </a:xfrm>
              <a:prstGeom prst="rect">
                <a:avLst/>
              </a:prstGeom>
              <a:solidFill>
                <a:srgbClr val="D9AA73"/>
              </a:solidFill>
              <a:ln w="31750">
                <a:solidFill>
                  <a:srgbClr val="D9AA73"/>
                </a:solidFill>
                <a:miter lim="800000"/>
                <a:headEnd/>
                <a:tailEnd/>
              </a:ln>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endParaRPr kumimoji="0" lang="en-US" altLang="en-US"/>
              </a:p>
            </p:txBody>
          </p:sp>
          <p:sp>
            <p:nvSpPr>
              <p:cNvPr id="449" name="Freeform 144"/>
              <p:cNvSpPr>
                <a:spLocks/>
              </p:cNvSpPr>
              <p:nvPr/>
            </p:nvSpPr>
            <p:spPr bwMode="auto">
              <a:xfrm>
                <a:off x="2705" y="1326"/>
                <a:ext cx="138" cy="14"/>
              </a:xfrm>
              <a:custGeom>
                <a:avLst/>
                <a:gdLst>
                  <a:gd name="T0" fmla="*/ 14 w 138"/>
                  <a:gd name="T1" fmla="*/ 0 h 14"/>
                  <a:gd name="T2" fmla="*/ 0 w 138"/>
                  <a:gd name="T3" fmla="*/ 14 h 14"/>
                  <a:gd name="T4" fmla="*/ 138 w 138"/>
                  <a:gd name="T5" fmla="*/ 14 h 14"/>
                  <a:gd name="T6" fmla="*/ 124 w 138"/>
                  <a:gd name="T7" fmla="*/ 0 h 14"/>
                  <a:gd name="T8" fmla="*/ 14 w 138"/>
                  <a:gd name="T9" fmla="*/ 0 h 1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8" h="14">
                    <a:moveTo>
                      <a:pt x="14" y="0"/>
                    </a:moveTo>
                    <a:lnTo>
                      <a:pt x="0" y="14"/>
                    </a:lnTo>
                    <a:lnTo>
                      <a:pt x="138" y="14"/>
                    </a:lnTo>
                    <a:lnTo>
                      <a:pt x="124" y="0"/>
                    </a:lnTo>
                    <a:lnTo>
                      <a:pt x="14" y="0"/>
                    </a:lnTo>
                    <a:close/>
                  </a:path>
                </a:pathLst>
              </a:custGeom>
              <a:noFill/>
              <a:ln w="31750">
                <a:solidFill>
                  <a:srgbClr val="D9AA73"/>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50" name="Line 145"/>
              <p:cNvSpPr>
                <a:spLocks noChangeShapeType="1"/>
              </p:cNvSpPr>
              <p:nvPr/>
            </p:nvSpPr>
            <p:spPr bwMode="auto">
              <a:xfrm>
                <a:off x="2719" y="1340"/>
                <a:ext cx="27" cy="1"/>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51" name="Line 146"/>
              <p:cNvSpPr>
                <a:spLocks noChangeShapeType="1"/>
              </p:cNvSpPr>
              <p:nvPr/>
            </p:nvSpPr>
            <p:spPr bwMode="auto">
              <a:xfrm>
                <a:off x="2733" y="1326"/>
                <a:ext cx="82" cy="1"/>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52" name="Line 147"/>
              <p:cNvSpPr>
                <a:spLocks noChangeShapeType="1"/>
              </p:cNvSpPr>
              <p:nvPr/>
            </p:nvSpPr>
            <p:spPr bwMode="auto">
              <a:xfrm>
                <a:off x="2719" y="1326"/>
                <a:ext cx="69" cy="1"/>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53" name="Line 148"/>
              <p:cNvSpPr>
                <a:spLocks noChangeShapeType="1"/>
              </p:cNvSpPr>
              <p:nvPr/>
            </p:nvSpPr>
            <p:spPr bwMode="auto">
              <a:xfrm>
                <a:off x="2746" y="1340"/>
                <a:ext cx="56" cy="1"/>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54" name="Line 149"/>
              <p:cNvSpPr>
                <a:spLocks noChangeShapeType="1"/>
              </p:cNvSpPr>
              <p:nvPr/>
            </p:nvSpPr>
            <p:spPr bwMode="auto">
              <a:xfrm>
                <a:off x="2802" y="1326"/>
                <a:ext cx="27" cy="1"/>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55" name="Line 150"/>
              <p:cNvSpPr>
                <a:spLocks noChangeShapeType="1"/>
              </p:cNvSpPr>
              <p:nvPr/>
            </p:nvSpPr>
            <p:spPr bwMode="auto">
              <a:xfrm>
                <a:off x="2815" y="1340"/>
                <a:ext cx="14" cy="1"/>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56" name="Rectangle 151"/>
              <p:cNvSpPr>
                <a:spLocks noChangeArrowheads="1"/>
              </p:cNvSpPr>
              <p:nvPr/>
            </p:nvSpPr>
            <p:spPr bwMode="auto">
              <a:xfrm>
                <a:off x="2760" y="1230"/>
                <a:ext cx="42" cy="4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endParaRPr kumimoji="0" lang="en-US" altLang="en-US"/>
              </a:p>
            </p:txBody>
          </p:sp>
          <p:sp>
            <p:nvSpPr>
              <p:cNvPr id="457" name="Rectangle 152"/>
              <p:cNvSpPr>
                <a:spLocks noChangeArrowheads="1"/>
              </p:cNvSpPr>
              <p:nvPr/>
            </p:nvSpPr>
            <p:spPr bwMode="auto">
              <a:xfrm>
                <a:off x="2760" y="1230"/>
                <a:ext cx="55" cy="55"/>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endParaRPr kumimoji="0" lang="en-US" altLang="en-US"/>
              </a:p>
            </p:txBody>
          </p:sp>
          <p:sp>
            <p:nvSpPr>
              <p:cNvPr id="458" name="Rectangle 153"/>
              <p:cNvSpPr>
                <a:spLocks noChangeArrowheads="1"/>
              </p:cNvSpPr>
              <p:nvPr/>
            </p:nvSpPr>
            <p:spPr bwMode="auto">
              <a:xfrm>
                <a:off x="3153" y="2229"/>
                <a:ext cx="524" cy="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kumimoji="0" lang="en-GB" altLang="zh-CN" sz="1400" dirty="0">
                    <a:solidFill>
                      <a:srgbClr val="000000"/>
                    </a:solidFill>
                    <a:latin typeface="Arial" panose="020B0604020202020204" pitchFamily="34" charset="0"/>
                  </a:rPr>
                  <a:t>backbone</a:t>
                </a:r>
                <a:endParaRPr kumimoji="0" lang="en-GB" altLang="zh-CN" dirty="0">
                  <a:latin typeface="Times" panose="02020603050405020304" pitchFamily="18" charset="0"/>
                </a:endParaRPr>
              </a:p>
            </p:txBody>
          </p:sp>
          <p:sp>
            <p:nvSpPr>
              <p:cNvPr id="459" name="Rectangle 154"/>
              <p:cNvSpPr>
                <a:spLocks noChangeArrowheads="1"/>
              </p:cNvSpPr>
              <p:nvPr/>
            </p:nvSpPr>
            <p:spPr bwMode="auto">
              <a:xfrm>
                <a:off x="2363" y="2809"/>
                <a:ext cx="621" cy="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kumimoji="0" lang="en-GB" altLang="zh-CN" sz="1400">
                    <a:solidFill>
                      <a:srgbClr val="000000"/>
                    </a:solidFill>
                    <a:latin typeface="Arial" panose="020B0604020202020204" pitchFamily="34" charset="0"/>
                  </a:rPr>
                  <a:t>satellite link</a:t>
                </a:r>
                <a:endParaRPr kumimoji="0" lang="en-GB" altLang="zh-CN">
                  <a:latin typeface="Times" panose="02020603050405020304" pitchFamily="18" charset="0"/>
                </a:endParaRPr>
              </a:p>
            </p:txBody>
          </p:sp>
          <p:sp>
            <p:nvSpPr>
              <p:cNvPr id="460" name="Rectangle 155"/>
              <p:cNvSpPr>
                <a:spLocks noChangeArrowheads="1"/>
              </p:cNvSpPr>
              <p:nvPr/>
            </p:nvSpPr>
            <p:spPr bwMode="auto">
              <a:xfrm>
                <a:off x="2264" y="1671"/>
                <a:ext cx="82" cy="69"/>
              </a:xfrm>
              <a:prstGeom prst="rect">
                <a:avLst/>
              </a:prstGeom>
              <a:solidFill>
                <a:srgbClr val="CF924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endParaRPr kumimoji="0" lang="en-US" altLang="en-US"/>
              </a:p>
            </p:txBody>
          </p:sp>
          <p:sp>
            <p:nvSpPr>
              <p:cNvPr id="461" name="Rectangle 156"/>
              <p:cNvSpPr>
                <a:spLocks noChangeArrowheads="1"/>
              </p:cNvSpPr>
              <p:nvPr/>
            </p:nvSpPr>
            <p:spPr bwMode="auto">
              <a:xfrm>
                <a:off x="2264" y="1671"/>
                <a:ext cx="96" cy="83"/>
              </a:xfrm>
              <a:prstGeom prst="rect">
                <a:avLst/>
              </a:prstGeom>
              <a:noFill/>
              <a:ln w="31750">
                <a:solidFill>
                  <a:srgbClr val="CF924C"/>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endParaRPr kumimoji="0" lang="en-US" altLang="en-US"/>
              </a:p>
            </p:txBody>
          </p:sp>
          <p:sp>
            <p:nvSpPr>
              <p:cNvPr id="462" name="Rectangle 157"/>
              <p:cNvSpPr>
                <a:spLocks noChangeArrowheads="1"/>
              </p:cNvSpPr>
              <p:nvPr/>
            </p:nvSpPr>
            <p:spPr bwMode="auto">
              <a:xfrm>
                <a:off x="2567" y="1795"/>
                <a:ext cx="83" cy="83"/>
              </a:xfrm>
              <a:prstGeom prst="rect">
                <a:avLst/>
              </a:prstGeom>
              <a:solidFill>
                <a:srgbClr val="CF924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endParaRPr kumimoji="0" lang="en-US" altLang="en-US"/>
              </a:p>
            </p:txBody>
          </p:sp>
          <p:sp>
            <p:nvSpPr>
              <p:cNvPr id="463" name="Rectangle 158"/>
              <p:cNvSpPr>
                <a:spLocks noChangeArrowheads="1"/>
              </p:cNvSpPr>
              <p:nvPr/>
            </p:nvSpPr>
            <p:spPr bwMode="auto">
              <a:xfrm>
                <a:off x="2567" y="1795"/>
                <a:ext cx="97" cy="97"/>
              </a:xfrm>
              <a:prstGeom prst="rect">
                <a:avLst/>
              </a:prstGeom>
              <a:noFill/>
              <a:ln w="31750">
                <a:solidFill>
                  <a:srgbClr val="CF924C"/>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endParaRPr kumimoji="0" lang="en-US" altLang="en-US"/>
              </a:p>
            </p:txBody>
          </p:sp>
          <p:sp>
            <p:nvSpPr>
              <p:cNvPr id="464" name="Rectangle 159"/>
              <p:cNvSpPr>
                <a:spLocks noChangeArrowheads="1"/>
              </p:cNvSpPr>
              <p:nvPr/>
            </p:nvSpPr>
            <p:spPr bwMode="auto">
              <a:xfrm>
                <a:off x="2319" y="1795"/>
                <a:ext cx="82" cy="83"/>
              </a:xfrm>
              <a:prstGeom prst="rect">
                <a:avLst/>
              </a:prstGeom>
              <a:solidFill>
                <a:srgbClr val="CF924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endParaRPr kumimoji="0" lang="en-US" altLang="en-US"/>
              </a:p>
            </p:txBody>
          </p:sp>
          <p:sp>
            <p:nvSpPr>
              <p:cNvPr id="465" name="Rectangle 160"/>
              <p:cNvSpPr>
                <a:spLocks noChangeArrowheads="1"/>
              </p:cNvSpPr>
              <p:nvPr/>
            </p:nvSpPr>
            <p:spPr bwMode="auto">
              <a:xfrm>
                <a:off x="2319" y="1795"/>
                <a:ext cx="96" cy="97"/>
              </a:xfrm>
              <a:prstGeom prst="rect">
                <a:avLst/>
              </a:prstGeom>
              <a:noFill/>
              <a:ln w="31750">
                <a:solidFill>
                  <a:srgbClr val="CF924C"/>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endParaRPr kumimoji="0" lang="en-US" altLang="en-US"/>
              </a:p>
            </p:txBody>
          </p:sp>
          <p:sp>
            <p:nvSpPr>
              <p:cNvPr id="466" name="Rectangle 161"/>
              <p:cNvSpPr>
                <a:spLocks noChangeArrowheads="1"/>
              </p:cNvSpPr>
              <p:nvPr/>
            </p:nvSpPr>
            <p:spPr bwMode="auto">
              <a:xfrm>
                <a:off x="1587" y="1409"/>
                <a:ext cx="83" cy="69"/>
              </a:xfrm>
              <a:prstGeom prst="rect">
                <a:avLst/>
              </a:prstGeom>
              <a:solidFill>
                <a:srgbClr val="CF924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endParaRPr kumimoji="0" lang="en-US" altLang="en-US"/>
              </a:p>
            </p:txBody>
          </p:sp>
          <p:sp>
            <p:nvSpPr>
              <p:cNvPr id="467" name="Rectangle 162"/>
              <p:cNvSpPr>
                <a:spLocks noChangeArrowheads="1"/>
              </p:cNvSpPr>
              <p:nvPr/>
            </p:nvSpPr>
            <p:spPr bwMode="auto">
              <a:xfrm>
                <a:off x="1587" y="1409"/>
                <a:ext cx="97" cy="83"/>
              </a:xfrm>
              <a:prstGeom prst="rect">
                <a:avLst/>
              </a:prstGeom>
              <a:noFill/>
              <a:ln w="31750">
                <a:solidFill>
                  <a:srgbClr val="CF924C"/>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endParaRPr kumimoji="0" lang="en-US" altLang="en-US"/>
              </a:p>
            </p:txBody>
          </p:sp>
          <p:sp>
            <p:nvSpPr>
              <p:cNvPr id="468" name="Rectangle 163"/>
              <p:cNvSpPr>
                <a:spLocks noChangeArrowheads="1"/>
              </p:cNvSpPr>
              <p:nvPr/>
            </p:nvSpPr>
            <p:spPr bwMode="auto">
              <a:xfrm>
                <a:off x="1905" y="1409"/>
                <a:ext cx="83" cy="69"/>
              </a:xfrm>
              <a:prstGeom prst="rect">
                <a:avLst/>
              </a:prstGeom>
              <a:solidFill>
                <a:srgbClr val="CF924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endParaRPr kumimoji="0" lang="en-US" altLang="en-US"/>
              </a:p>
            </p:txBody>
          </p:sp>
          <p:sp>
            <p:nvSpPr>
              <p:cNvPr id="469" name="Rectangle 164"/>
              <p:cNvSpPr>
                <a:spLocks noChangeArrowheads="1"/>
              </p:cNvSpPr>
              <p:nvPr/>
            </p:nvSpPr>
            <p:spPr bwMode="auto">
              <a:xfrm>
                <a:off x="1905" y="1409"/>
                <a:ext cx="96" cy="83"/>
              </a:xfrm>
              <a:prstGeom prst="rect">
                <a:avLst/>
              </a:prstGeom>
              <a:noFill/>
              <a:ln w="31750">
                <a:solidFill>
                  <a:srgbClr val="CF924C"/>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endParaRPr kumimoji="0" lang="en-US" altLang="en-US"/>
              </a:p>
            </p:txBody>
          </p:sp>
          <p:sp>
            <p:nvSpPr>
              <p:cNvPr id="470" name="Freeform 165"/>
              <p:cNvSpPr>
                <a:spLocks/>
              </p:cNvSpPr>
              <p:nvPr/>
            </p:nvSpPr>
            <p:spPr bwMode="auto">
              <a:xfrm>
                <a:off x="5202" y="1754"/>
                <a:ext cx="56" cy="69"/>
              </a:xfrm>
              <a:custGeom>
                <a:avLst/>
                <a:gdLst>
                  <a:gd name="T0" fmla="*/ 0 w 56"/>
                  <a:gd name="T1" fmla="*/ 0 h 69"/>
                  <a:gd name="T2" fmla="*/ 42 w 56"/>
                  <a:gd name="T3" fmla="*/ 14 h 69"/>
                  <a:gd name="T4" fmla="*/ 56 w 56"/>
                  <a:gd name="T5" fmla="*/ 69 h 69"/>
                  <a:gd name="T6" fmla="*/ 0 60000 65536"/>
                  <a:gd name="T7" fmla="*/ 0 60000 65536"/>
                  <a:gd name="T8" fmla="*/ 0 60000 65536"/>
                </a:gdLst>
                <a:ahLst/>
                <a:cxnLst>
                  <a:cxn ang="T6">
                    <a:pos x="T0" y="T1"/>
                  </a:cxn>
                  <a:cxn ang="T7">
                    <a:pos x="T2" y="T3"/>
                  </a:cxn>
                  <a:cxn ang="T8">
                    <a:pos x="T4" y="T5"/>
                  </a:cxn>
                </a:cxnLst>
                <a:rect l="0" t="0" r="r" b="b"/>
                <a:pathLst>
                  <a:path w="56" h="69">
                    <a:moveTo>
                      <a:pt x="0" y="0"/>
                    </a:moveTo>
                    <a:lnTo>
                      <a:pt x="42" y="14"/>
                    </a:lnTo>
                    <a:lnTo>
                      <a:pt x="56" y="69"/>
                    </a:lnTo>
                  </a:path>
                </a:pathLst>
              </a:custGeom>
              <a:noFill/>
              <a:ln w="317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1" name="AutoShape 166"/>
              <p:cNvSpPr>
                <a:spLocks noChangeArrowheads="1"/>
              </p:cNvSpPr>
              <p:nvPr/>
            </p:nvSpPr>
            <p:spPr bwMode="auto">
              <a:xfrm>
                <a:off x="5106" y="1657"/>
                <a:ext cx="110" cy="83"/>
              </a:xfrm>
              <a:prstGeom prst="roundRect">
                <a:avLst>
                  <a:gd name="adj" fmla="val 50000"/>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endParaRPr kumimoji="0" lang="en-US" altLang="en-US"/>
              </a:p>
            </p:txBody>
          </p:sp>
          <p:sp>
            <p:nvSpPr>
              <p:cNvPr id="472" name="AutoShape 167"/>
              <p:cNvSpPr>
                <a:spLocks noChangeArrowheads="1"/>
              </p:cNvSpPr>
              <p:nvPr/>
            </p:nvSpPr>
            <p:spPr bwMode="auto">
              <a:xfrm>
                <a:off x="5092" y="1644"/>
                <a:ext cx="138" cy="110"/>
              </a:xfrm>
              <a:prstGeom prst="roundRect">
                <a:avLst>
                  <a:gd name="adj" fmla="val 40454"/>
                </a:avLst>
              </a:prstGeom>
              <a:noFill/>
              <a:ln w="53975">
                <a:solidFill>
                  <a:srgbClr val="999999"/>
                </a:solidFill>
                <a:round/>
                <a:headEnd/>
                <a:tailEnd/>
              </a:ln>
              <a:extLst>
                <a:ext uri="{909E8E84-426E-40DD-AFC4-6F175D3DCCD1}">
                  <a14:hiddenFill xmlns:a14="http://schemas.microsoft.com/office/drawing/2010/main">
                    <a:solidFill>
                      <a:srgbClr val="FFFFFF"/>
                    </a:solidFill>
                  </a14:hiddenFill>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endParaRPr kumimoji="0" lang="en-US" altLang="en-US"/>
              </a:p>
            </p:txBody>
          </p:sp>
          <p:sp>
            <p:nvSpPr>
              <p:cNvPr id="473" name="Rectangle 168"/>
              <p:cNvSpPr>
                <a:spLocks noChangeArrowheads="1"/>
              </p:cNvSpPr>
              <p:nvPr/>
            </p:nvSpPr>
            <p:spPr bwMode="auto">
              <a:xfrm>
                <a:off x="5120" y="1685"/>
                <a:ext cx="82" cy="4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endParaRPr kumimoji="0" lang="en-US" altLang="en-US"/>
              </a:p>
            </p:txBody>
          </p:sp>
          <p:sp>
            <p:nvSpPr>
              <p:cNvPr id="474" name="Rectangle 169"/>
              <p:cNvSpPr>
                <a:spLocks noChangeArrowheads="1"/>
              </p:cNvSpPr>
              <p:nvPr/>
            </p:nvSpPr>
            <p:spPr bwMode="auto">
              <a:xfrm>
                <a:off x="5120" y="1685"/>
                <a:ext cx="96" cy="55"/>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endParaRPr kumimoji="0" lang="en-US" altLang="en-US"/>
              </a:p>
            </p:txBody>
          </p:sp>
          <p:sp>
            <p:nvSpPr>
              <p:cNvPr id="475" name="Freeform 170"/>
              <p:cNvSpPr>
                <a:spLocks/>
              </p:cNvSpPr>
              <p:nvPr/>
            </p:nvSpPr>
            <p:spPr bwMode="auto">
              <a:xfrm>
                <a:off x="5244" y="1809"/>
                <a:ext cx="14" cy="28"/>
              </a:xfrm>
              <a:custGeom>
                <a:avLst/>
                <a:gdLst>
                  <a:gd name="T0" fmla="*/ 0 w 14"/>
                  <a:gd name="T1" fmla="*/ 0 h 28"/>
                  <a:gd name="T2" fmla="*/ 14 w 14"/>
                  <a:gd name="T3" fmla="*/ 0 h 28"/>
                  <a:gd name="T4" fmla="*/ 14 w 14"/>
                  <a:gd name="T5" fmla="*/ 14 h 28"/>
                  <a:gd name="T6" fmla="*/ 14 w 14"/>
                  <a:gd name="T7" fmla="*/ 28 h 28"/>
                  <a:gd name="T8" fmla="*/ 14 w 14"/>
                  <a:gd name="T9" fmla="*/ 28 h 28"/>
                  <a:gd name="T10" fmla="*/ 0 w 14"/>
                  <a:gd name="T11" fmla="*/ 28 h 28"/>
                  <a:gd name="T12" fmla="*/ 0 w 14"/>
                  <a:gd name="T13" fmla="*/ 28 h 28"/>
                  <a:gd name="T14" fmla="*/ 0 w 14"/>
                  <a:gd name="T15" fmla="*/ 14 h 28"/>
                  <a:gd name="T16" fmla="*/ 0 w 14"/>
                  <a:gd name="T17" fmla="*/ 0 h 28"/>
                  <a:gd name="T18" fmla="*/ 0 w 14"/>
                  <a:gd name="T19" fmla="*/ 0 h 2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 h="28">
                    <a:moveTo>
                      <a:pt x="0" y="0"/>
                    </a:moveTo>
                    <a:lnTo>
                      <a:pt x="14" y="0"/>
                    </a:lnTo>
                    <a:lnTo>
                      <a:pt x="14" y="14"/>
                    </a:lnTo>
                    <a:lnTo>
                      <a:pt x="14" y="28"/>
                    </a:lnTo>
                    <a:lnTo>
                      <a:pt x="0" y="28"/>
                    </a:lnTo>
                    <a:lnTo>
                      <a:pt x="0" y="14"/>
                    </a:lnTo>
                    <a:lnTo>
                      <a:pt x="0" y="0"/>
                    </a:lnTo>
                    <a:close/>
                  </a:path>
                </a:pathLst>
              </a:custGeom>
              <a:solidFill>
                <a:srgbClr val="999999"/>
              </a:solidFill>
              <a:ln w="31750">
                <a:solidFill>
                  <a:srgbClr val="999999"/>
                </a:solidFill>
                <a:prstDash val="solid"/>
                <a:round/>
                <a:headEnd/>
                <a:tailEnd/>
              </a:ln>
            </p:spPr>
            <p:txBody>
              <a:bodyPr/>
              <a:lstStyle/>
              <a:p>
                <a:endParaRPr lang="zh-CN" altLang="en-US"/>
              </a:p>
            </p:txBody>
          </p:sp>
          <p:pic>
            <p:nvPicPr>
              <p:cNvPr id="476" name="Picture 17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33" y="1685"/>
                <a:ext cx="69" cy="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7" name="Freeform 172"/>
              <p:cNvSpPr>
                <a:spLocks/>
              </p:cNvSpPr>
              <p:nvPr/>
            </p:nvSpPr>
            <p:spPr bwMode="auto">
              <a:xfrm>
                <a:off x="5244" y="1823"/>
                <a:ext cx="1" cy="1"/>
              </a:xfrm>
              <a:custGeom>
                <a:avLst/>
                <a:gdLst>
                  <a:gd name="T0" fmla="*/ 0 w 1"/>
                  <a:gd name="T1" fmla="*/ 0 h 1"/>
                  <a:gd name="T2" fmla="*/ 0 w 1"/>
                  <a:gd name="T3" fmla="*/ 0 h 1"/>
                  <a:gd name="T4" fmla="*/ 0 w 1"/>
                  <a:gd name="T5" fmla="*/ 0 h 1"/>
                  <a:gd name="T6" fmla="*/ 0 60000 65536"/>
                  <a:gd name="T7" fmla="*/ 0 60000 65536"/>
                  <a:gd name="T8" fmla="*/ 0 60000 65536"/>
                </a:gdLst>
                <a:ahLst/>
                <a:cxnLst>
                  <a:cxn ang="T6">
                    <a:pos x="T0" y="T1"/>
                  </a:cxn>
                  <a:cxn ang="T7">
                    <a:pos x="T2" y="T3"/>
                  </a:cxn>
                  <a:cxn ang="T8">
                    <a:pos x="T4" y="T5"/>
                  </a:cxn>
                </a:cxnLst>
                <a:rect l="0" t="0" r="r" b="b"/>
                <a:pathLst>
                  <a:path w="1" h="1">
                    <a:moveTo>
                      <a:pt x="0" y="0"/>
                    </a:moveTo>
                    <a:lnTo>
                      <a:pt x="0" y="0"/>
                    </a:lnTo>
                    <a:close/>
                  </a:path>
                </a:pathLst>
              </a:custGeom>
              <a:noFill/>
              <a:ln w="317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8" name="Line 173"/>
              <p:cNvSpPr>
                <a:spLocks noChangeShapeType="1"/>
              </p:cNvSpPr>
              <p:nvPr/>
            </p:nvSpPr>
            <p:spPr bwMode="auto">
              <a:xfrm>
                <a:off x="5258" y="1823"/>
                <a:ext cx="1" cy="1"/>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79" name="Rectangle 174"/>
              <p:cNvSpPr>
                <a:spLocks noChangeArrowheads="1"/>
              </p:cNvSpPr>
              <p:nvPr/>
            </p:nvSpPr>
            <p:spPr bwMode="auto">
              <a:xfrm>
                <a:off x="5106" y="1740"/>
                <a:ext cx="110" cy="28"/>
              </a:xfrm>
              <a:prstGeom prst="rect">
                <a:avLst/>
              </a:prstGeom>
              <a:solidFill>
                <a:srgbClr val="D9AA73"/>
              </a:solidFill>
              <a:ln w="31750">
                <a:solidFill>
                  <a:srgbClr val="D9AA73"/>
                </a:solidFill>
                <a:miter lim="800000"/>
                <a:headEnd/>
                <a:tailEnd/>
              </a:ln>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endParaRPr kumimoji="0" lang="en-US" altLang="en-US"/>
              </a:p>
            </p:txBody>
          </p:sp>
          <p:sp>
            <p:nvSpPr>
              <p:cNvPr id="480" name="Freeform 175"/>
              <p:cNvSpPr>
                <a:spLocks/>
              </p:cNvSpPr>
              <p:nvPr/>
            </p:nvSpPr>
            <p:spPr bwMode="auto">
              <a:xfrm>
                <a:off x="5092" y="1768"/>
                <a:ext cx="138" cy="14"/>
              </a:xfrm>
              <a:custGeom>
                <a:avLst/>
                <a:gdLst>
                  <a:gd name="T0" fmla="*/ 14 w 138"/>
                  <a:gd name="T1" fmla="*/ 0 h 14"/>
                  <a:gd name="T2" fmla="*/ 0 w 138"/>
                  <a:gd name="T3" fmla="*/ 14 h 14"/>
                  <a:gd name="T4" fmla="*/ 138 w 138"/>
                  <a:gd name="T5" fmla="*/ 14 h 14"/>
                  <a:gd name="T6" fmla="*/ 124 w 138"/>
                  <a:gd name="T7" fmla="*/ 0 h 14"/>
                  <a:gd name="T8" fmla="*/ 14 w 138"/>
                  <a:gd name="T9" fmla="*/ 0 h 1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8" h="14">
                    <a:moveTo>
                      <a:pt x="14" y="0"/>
                    </a:moveTo>
                    <a:lnTo>
                      <a:pt x="0" y="14"/>
                    </a:lnTo>
                    <a:lnTo>
                      <a:pt x="138" y="14"/>
                    </a:lnTo>
                    <a:lnTo>
                      <a:pt x="124" y="0"/>
                    </a:lnTo>
                    <a:lnTo>
                      <a:pt x="14" y="0"/>
                    </a:lnTo>
                    <a:close/>
                  </a:path>
                </a:pathLst>
              </a:custGeom>
              <a:noFill/>
              <a:ln w="31750">
                <a:solidFill>
                  <a:srgbClr val="D9AA73"/>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1" name="Line 176"/>
              <p:cNvSpPr>
                <a:spLocks noChangeShapeType="1"/>
              </p:cNvSpPr>
              <p:nvPr/>
            </p:nvSpPr>
            <p:spPr bwMode="auto">
              <a:xfrm>
                <a:off x="5106" y="1782"/>
                <a:ext cx="27" cy="1"/>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82" name="Line 177"/>
              <p:cNvSpPr>
                <a:spLocks noChangeShapeType="1"/>
              </p:cNvSpPr>
              <p:nvPr/>
            </p:nvSpPr>
            <p:spPr bwMode="auto">
              <a:xfrm>
                <a:off x="5120" y="1768"/>
                <a:ext cx="82" cy="1"/>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83" name="Line 178"/>
              <p:cNvSpPr>
                <a:spLocks noChangeShapeType="1"/>
              </p:cNvSpPr>
              <p:nvPr/>
            </p:nvSpPr>
            <p:spPr bwMode="auto">
              <a:xfrm>
                <a:off x="5106" y="1768"/>
                <a:ext cx="69" cy="1"/>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84" name="Line 179"/>
              <p:cNvSpPr>
                <a:spLocks noChangeShapeType="1"/>
              </p:cNvSpPr>
              <p:nvPr/>
            </p:nvSpPr>
            <p:spPr bwMode="auto">
              <a:xfrm>
                <a:off x="5147" y="1782"/>
                <a:ext cx="42" cy="1"/>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85" name="Line 180"/>
              <p:cNvSpPr>
                <a:spLocks noChangeShapeType="1"/>
              </p:cNvSpPr>
              <p:nvPr/>
            </p:nvSpPr>
            <p:spPr bwMode="auto">
              <a:xfrm>
                <a:off x="5189" y="1768"/>
                <a:ext cx="27" cy="1"/>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86" name="Line 181"/>
              <p:cNvSpPr>
                <a:spLocks noChangeShapeType="1"/>
              </p:cNvSpPr>
              <p:nvPr/>
            </p:nvSpPr>
            <p:spPr bwMode="auto">
              <a:xfrm>
                <a:off x="5202" y="1782"/>
                <a:ext cx="14" cy="1"/>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87" name="Rectangle 182"/>
              <p:cNvSpPr>
                <a:spLocks noChangeArrowheads="1"/>
              </p:cNvSpPr>
              <p:nvPr/>
            </p:nvSpPr>
            <p:spPr bwMode="auto">
              <a:xfrm>
                <a:off x="5161" y="1671"/>
                <a:ext cx="28" cy="4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endParaRPr kumimoji="0" lang="en-US" altLang="en-US"/>
              </a:p>
            </p:txBody>
          </p:sp>
          <p:sp>
            <p:nvSpPr>
              <p:cNvPr id="488" name="Rectangle 183"/>
              <p:cNvSpPr>
                <a:spLocks noChangeArrowheads="1"/>
              </p:cNvSpPr>
              <p:nvPr/>
            </p:nvSpPr>
            <p:spPr bwMode="auto">
              <a:xfrm>
                <a:off x="5161" y="1671"/>
                <a:ext cx="41" cy="55"/>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endParaRPr kumimoji="0" lang="en-US" altLang="en-US"/>
              </a:p>
            </p:txBody>
          </p:sp>
          <p:sp>
            <p:nvSpPr>
              <p:cNvPr id="489" name="Freeform 184"/>
              <p:cNvSpPr>
                <a:spLocks/>
              </p:cNvSpPr>
              <p:nvPr/>
            </p:nvSpPr>
            <p:spPr bwMode="auto">
              <a:xfrm>
                <a:off x="5589" y="1878"/>
                <a:ext cx="41" cy="69"/>
              </a:xfrm>
              <a:custGeom>
                <a:avLst/>
                <a:gdLst>
                  <a:gd name="T0" fmla="*/ 0 w 41"/>
                  <a:gd name="T1" fmla="*/ 0 h 69"/>
                  <a:gd name="T2" fmla="*/ 41 w 41"/>
                  <a:gd name="T3" fmla="*/ 14 h 69"/>
                  <a:gd name="T4" fmla="*/ 41 w 41"/>
                  <a:gd name="T5" fmla="*/ 69 h 69"/>
                  <a:gd name="T6" fmla="*/ 0 60000 65536"/>
                  <a:gd name="T7" fmla="*/ 0 60000 65536"/>
                  <a:gd name="T8" fmla="*/ 0 60000 65536"/>
                </a:gdLst>
                <a:ahLst/>
                <a:cxnLst>
                  <a:cxn ang="T6">
                    <a:pos x="T0" y="T1"/>
                  </a:cxn>
                  <a:cxn ang="T7">
                    <a:pos x="T2" y="T3"/>
                  </a:cxn>
                  <a:cxn ang="T8">
                    <a:pos x="T4" y="T5"/>
                  </a:cxn>
                </a:cxnLst>
                <a:rect l="0" t="0" r="r" b="b"/>
                <a:pathLst>
                  <a:path w="41" h="69">
                    <a:moveTo>
                      <a:pt x="0" y="0"/>
                    </a:moveTo>
                    <a:lnTo>
                      <a:pt x="41" y="14"/>
                    </a:lnTo>
                    <a:lnTo>
                      <a:pt x="41" y="69"/>
                    </a:lnTo>
                  </a:path>
                </a:pathLst>
              </a:custGeom>
              <a:noFill/>
              <a:ln w="317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90" name="AutoShape 185"/>
              <p:cNvSpPr>
                <a:spLocks noChangeArrowheads="1"/>
              </p:cNvSpPr>
              <p:nvPr/>
            </p:nvSpPr>
            <p:spPr bwMode="auto">
              <a:xfrm>
                <a:off x="5478" y="1795"/>
                <a:ext cx="111" cy="83"/>
              </a:xfrm>
              <a:prstGeom prst="roundRect">
                <a:avLst>
                  <a:gd name="adj" fmla="val 50000"/>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endParaRPr kumimoji="0" lang="en-US" altLang="en-US"/>
              </a:p>
            </p:txBody>
          </p:sp>
          <p:sp>
            <p:nvSpPr>
              <p:cNvPr id="491" name="AutoShape 186"/>
              <p:cNvSpPr>
                <a:spLocks noChangeArrowheads="1"/>
              </p:cNvSpPr>
              <p:nvPr/>
            </p:nvSpPr>
            <p:spPr bwMode="auto">
              <a:xfrm>
                <a:off x="5465" y="1782"/>
                <a:ext cx="138" cy="110"/>
              </a:xfrm>
              <a:prstGeom prst="roundRect">
                <a:avLst>
                  <a:gd name="adj" fmla="val 40454"/>
                </a:avLst>
              </a:prstGeom>
              <a:noFill/>
              <a:ln w="53975">
                <a:solidFill>
                  <a:srgbClr val="999999"/>
                </a:solidFill>
                <a:round/>
                <a:headEnd/>
                <a:tailEnd/>
              </a:ln>
              <a:extLst>
                <a:ext uri="{909E8E84-426E-40DD-AFC4-6F175D3DCCD1}">
                  <a14:hiddenFill xmlns:a14="http://schemas.microsoft.com/office/drawing/2010/main">
                    <a:solidFill>
                      <a:srgbClr val="FFFFFF"/>
                    </a:solidFill>
                  </a14:hiddenFill>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endParaRPr kumimoji="0" lang="en-US" altLang="en-US"/>
              </a:p>
            </p:txBody>
          </p:sp>
          <p:sp>
            <p:nvSpPr>
              <p:cNvPr id="492" name="Rectangle 187"/>
              <p:cNvSpPr>
                <a:spLocks noChangeArrowheads="1"/>
              </p:cNvSpPr>
              <p:nvPr/>
            </p:nvSpPr>
            <p:spPr bwMode="auto">
              <a:xfrm>
                <a:off x="5492" y="1809"/>
                <a:ext cx="83" cy="4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endParaRPr kumimoji="0" lang="en-US" altLang="en-US"/>
              </a:p>
            </p:txBody>
          </p:sp>
          <p:sp>
            <p:nvSpPr>
              <p:cNvPr id="493" name="Rectangle 188"/>
              <p:cNvSpPr>
                <a:spLocks noChangeArrowheads="1"/>
              </p:cNvSpPr>
              <p:nvPr/>
            </p:nvSpPr>
            <p:spPr bwMode="auto">
              <a:xfrm>
                <a:off x="5492" y="1809"/>
                <a:ext cx="97" cy="55"/>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endParaRPr kumimoji="0" lang="en-US" altLang="en-US"/>
              </a:p>
            </p:txBody>
          </p:sp>
          <p:sp>
            <p:nvSpPr>
              <p:cNvPr id="494" name="Freeform 189"/>
              <p:cNvSpPr>
                <a:spLocks/>
              </p:cNvSpPr>
              <p:nvPr/>
            </p:nvSpPr>
            <p:spPr bwMode="auto">
              <a:xfrm>
                <a:off x="5616" y="1933"/>
                <a:ext cx="28" cy="42"/>
              </a:xfrm>
              <a:custGeom>
                <a:avLst/>
                <a:gdLst>
                  <a:gd name="T0" fmla="*/ 14 w 28"/>
                  <a:gd name="T1" fmla="*/ 0 h 42"/>
                  <a:gd name="T2" fmla="*/ 14 w 28"/>
                  <a:gd name="T3" fmla="*/ 0 h 42"/>
                  <a:gd name="T4" fmla="*/ 28 w 28"/>
                  <a:gd name="T5" fmla="*/ 14 h 42"/>
                  <a:gd name="T6" fmla="*/ 28 w 28"/>
                  <a:gd name="T7" fmla="*/ 28 h 42"/>
                  <a:gd name="T8" fmla="*/ 14 w 28"/>
                  <a:gd name="T9" fmla="*/ 42 h 42"/>
                  <a:gd name="T10" fmla="*/ 14 w 28"/>
                  <a:gd name="T11" fmla="*/ 42 h 42"/>
                  <a:gd name="T12" fmla="*/ 0 w 28"/>
                  <a:gd name="T13" fmla="*/ 28 h 42"/>
                  <a:gd name="T14" fmla="*/ 0 w 28"/>
                  <a:gd name="T15" fmla="*/ 14 h 42"/>
                  <a:gd name="T16" fmla="*/ 0 w 28"/>
                  <a:gd name="T17" fmla="*/ 0 h 42"/>
                  <a:gd name="T18" fmla="*/ 14 w 28"/>
                  <a:gd name="T19" fmla="*/ 0 h 4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8" h="42">
                    <a:moveTo>
                      <a:pt x="14" y="0"/>
                    </a:moveTo>
                    <a:lnTo>
                      <a:pt x="14" y="0"/>
                    </a:lnTo>
                    <a:lnTo>
                      <a:pt x="28" y="14"/>
                    </a:lnTo>
                    <a:lnTo>
                      <a:pt x="28" y="28"/>
                    </a:lnTo>
                    <a:lnTo>
                      <a:pt x="14" y="42"/>
                    </a:lnTo>
                    <a:lnTo>
                      <a:pt x="0" y="28"/>
                    </a:lnTo>
                    <a:lnTo>
                      <a:pt x="0" y="14"/>
                    </a:lnTo>
                    <a:lnTo>
                      <a:pt x="0" y="0"/>
                    </a:lnTo>
                    <a:lnTo>
                      <a:pt x="14" y="0"/>
                    </a:lnTo>
                    <a:close/>
                  </a:path>
                </a:pathLst>
              </a:custGeom>
              <a:solidFill>
                <a:srgbClr val="999999"/>
              </a:solidFill>
              <a:ln w="31750">
                <a:solidFill>
                  <a:srgbClr val="999999"/>
                </a:solidFill>
                <a:prstDash val="solid"/>
                <a:round/>
                <a:headEnd/>
                <a:tailEnd/>
              </a:ln>
            </p:spPr>
            <p:txBody>
              <a:bodyPr/>
              <a:lstStyle/>
              <a:p>
                <a:endParaRPr lang="zh-CN" altLang="en-US"/>
              </a:p>
            </p:txBody>
          </p:sp>
          <p:pic>
            <p:nvPicPr>
              <p:cNvPr id="495" name="Picture 19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06" y="1823"/>
                <a:ext cx="69" cy="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6" name="Line 191"/>
              <p:cNvSpPr>
                <a:spLocks noChangeShapeType="1"/>
              </p:cNvSpPr>
              <p:nvPr/>
            </p:nvSpPr>
            <p:spPr bwMode="auto">
              <a:xfrm>
                <a:off x="5616" y="1947"/>
                <a:ext cx="1" cy="14"/>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97" name="Line 192"/>
              <p:cNvSpPr>
                <a:spLocks noChangeShapeType="1"/>
              </p:cNvSpPr>
              <p:nvPr/>
            </p:nvSpPr>
            <p:spPr bwMode="auto">
              <a:xfrm>
                <a:off x="5630" y="1947"/>
                <a:ext cx="1" cy="14"/>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98" name="Line 193"/>
              <p:cNvSpPr>
                <a:spLocks noChangeShapeType="1"/>
              </p:cNvSpPr>
              <p:nvPr/>
            </p:nvSpPr>
            <p:spPr bwMode="auto">
              <a:xfrm>
                <a:off x="5630" y="1947"/>
                <a:ext cx="1" cy="14"/>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99" name="Rectangle 194"/>
              <p:cNvSpPr>
                <a:spLocks noChangeArrowheads="1"/>
              </p:cNvSpPr>
              <p:nvPr/>
            </p:nvSpPr>
            <p:spPr bwMode="auto">
              <a:xfrm>
                <a:off x="5492" y="1878"/>
                <a:ext cx="97" cy="14"/>
              </a:xfrm>
              <a:prstGeom prst="rect">
                <a:avLst/>
              </a:prstGeom>
              <a:solidFill>
                <a:srgbClr val="D9AA73"/>
              </a:solidFill>
              <a:ln w="31750">
                <a:solidFill>
                  <a:srgbClr val="D9AA73"/>
                </a:solidFill>
                <a:miter lim="800000"/>
                <a:headEnd/>
                <a:tailEnd/>
              </a:ln>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endParaRPr kumimoji="0" lang="en-US" altLang="en-US"/>
              </a:p>
            </p:txBody>
          </p:sp>
          <p:sp>
            <p:nvSpPr>
              <p:cNvPr id="500" name="Freeform 195"/>
              <p:cNvSpPr>
                <a:spLocks/>
              </p:cNvSpPr>
              <p:nvPr/>
            </p:nvSpPr>
            <p:spPr bwMode="auto">
              <a:xfrm>
                <a:off x="5478" y="1892"/>
                <a:ext cx="125" cy="28"/>
              </a:xfrm>
              <a:custGeom>
                <a:avLst/>
                <a:gdLst>
                  <a:gd name="T0" fmla="*/ 14 w 125"/>
                  <a:gd name="T1" fmla="*/ 0 h 28"/>
                  <a:gd name="T2" fmla="*/ 0 w 125"/>
                  <a:gd name="T3" fmla="*/ 28 h 28"/>
                  <a:gd name="T4" fmla="*/ 125 w 125"/>
                  <a:gd name="T5" fmla="*/ 28 h 28"/>
                  <a:gd name="T6" fmla="*/ 111 w 125"/>
                  <a:gd name="T7" fmla="*/ 0 h 28"/>
                  <a:gd name="T8" fmla="*/ 14 w 125"/>
                  <a:gd name="T9" fmla="*/ 0 h 2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5" h="28">
                    <a:moveTo>
                      <a:pt x="14" y="0"/>
                    </a:moveTo>
                    <a:lnTo>
                      <a:pt x="0" y="28"/>
                    </a:lnTo>
                    <a:lnTo>
                      <a:pt x="125" y="28"/>
                    </a:lnTo>
                    <a:lnTo>
                      <a:pt x="111" y="0"/>
                    </a:lnTo>
                    <a:lnTo>
                      <a:pt x="14" y="0"/>
                    </a:lnTo>
                    <a:close/>
                  </a:path>
                </a:pathLst>
              </a:custGeom>
              <a:noFill/>
              <a:ln w="31750">
                <a:solidFill>
                  <a:srgbClr val="D9AA73"/>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01" name="Line 196"/>
              <p:cNvSpPr>
                <a:spLocks noChangeShapeType="1"/>
              </p:cNvSpPr>
              <p:nvPr/>
            </p:nvSpPr>
            <p:spPr bwMode="auto">
              <a:xfrm>
                <a:off x="5492" y="1906"/>
                <a:ext cx="14" cy="1"/>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02" name="Line 197"/>
              <p:cNvSpPr>
                <a:spLocks noChangeShapeType="1"/>
              </p:cNvSpPr>
              <p:nvPr/>
            </p:nvSpPr>
            <p:spPr bwMode="auto">
              <a:xfrm>
                <a:off x="5492" y="1892"/>
                <a:ext cx="97" cy="1"/>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03" name="Line 198"/>
              <p:cNvSpPr>
                <a:spLocks noChangeShapeType="1"/>
              </p:cNvSpPr>
              <p:nvPr/>
            </p:nvSpPr>
            <p:spPr bwMode="auto">
              <a:xfrm>
                <a:off x="5492" y="1906"/>
                <a:ext cx="55" cy="1"/>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04" name="Line 199"/>
              <p:cNvSpPr>
                <a:spLocks noChangeShapeType="1"/>
              </p:cNvSpPr>
              <p:nvPr/>
            </p:nvSpPr>
            <p:spPr bwMode="auto">
              <a:xfrm>
                <a:off x="5520" y="1906"/>
                <a:ext cx="55" cy="1"/>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05" name="Line 200"/>
              <p:cNvSpPr>
                <a:spLocks noChangeShapeType="1"/>
              </p:cNvSpPr>
              <p:nvPr/>
            </p:nvSpPr>
            <p:spPr bwMode="auto">
              <a:xfrm>
                <a:off x="5561" y="1906"/>
                <a:ext cx="28" cy="1"/>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06" name="Line 201"/>
              <p:cNvSpPr>
                <a:spLocks noChangeShapeType="1"/>
              </p:cNvSpPr>
              <p:nvPr/>
            </p:nvSpPr>
            <p:spPr bwMode="auto">
              <a:xfrm>
                <a:off x="5575" y="1906"/>
                <a:ext cx="28" cy="1"/>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07" name="Rectangle 202"/>
              <p:cNvSpPr>
                <a:spLocks noChangeArrowheads="1"/>
              </p:cNvSpPr>
              <p:nvPr/>
            </p:nvSpPr>
            <p:spPr bwMode="auto">
              <a:xfrm>
                <a:off x="5534" y="1795"/>
                <a:ext cx="27" cy="4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endParaRPr kumimoji="0" lang="en-US" altLang="en-US"/>
              </a:p>
            </p:txBody>
          </p:sp>
          <p:sp>
            <p:nvSpPr>
              <p:cNvPr id="508" name="Rectangle 203"/>
              <p:cNvSpPr>
                <a:spLocks noChangeArrowheads="1"/>
              </p:cNvSpPr>
              <p:nvPr/>
            </p:nvSpPr>
            <p:spPr bwMode="auto">
              <a:xfrm>
                <a:off x="5534" y="1795"/>
                <a:ext cx="41" cy="56"/>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endParaRPr kumimoji="0" lang="en-US" altLang="en-US"/>
              </a:p>
            </p:txBody>
          </p:sp>
          <p:sp>
            <p:nvSpPr>
              <p:cNvPr id="509" name="Freeform 204"/>
              <p:cNvSpPr>
                <a:spLocks/>
              </p:cNvSpPr>
              <p:nvPr/>
            </p:nvSpPr>
            <p:spPr bwMode="auto">
              <a:xfrm>
                <a:off x="5547" y="2237"/>
                <a:ext cx="42" cy="55"/>
              </a:xfrm>
              <a:custGeom>
                <a:avLst/>
                <a:gdLst>
                  <a:gd name="T0" fmla="*/ 0 w 42"/>
                  <a:gd name="T1" fmla="*/ 0 h 55"/>
                  <a:gd name="T2" fmla="*/ 42 w 42"/>
                  <a:gd name="T3" fmla="*/ 0 h 55"/>
                  <a:gd name="T4" fmla="*/ 42 w 42"/>
                  <a:gd name="T5" fmla="*/ 55 h 55"/>
                  <a:gd name="T6" fmla="*/ 0 60000 65536"/>
                  <a:gd name="T7" fmla="*/ 0 60000 65536"/>
                  <a:gd name="T8" fmla="*/ 0 60000 65536"/>
                </a:gdLst>
                <a:ahLst/>
                <a:cxnLst>
                  <a:cxn ang="T6">
                    <a:pos x="T0" y="T1"/>
                  </a:cxn>
                  <a:cxn ang="T7">
                    <a:pos x="T2" y="T3"/>
                  </a:cxn>
                  <a:cxn ang="T8">
                    <a:pos x="T4" y="T5"/>
                  </a:cxn>
                </a:cxnLst>
                <a:rect l="0" t="0" r="r" b="b"/>
                <a:pathLst>
                  <a:path w="42" h="55">
                    <a:moveTo>
                      <a:pt x="0" y="0"/>
                    </a:moveTo>
                    <a:lnTo>
                      <a:pt x="42" y="0"/>
                    </a:lnTo>
                    <a:lnTo>
                      <a:pt x="42" y="55"/>
                    </a:lnTo>
                  </a:path>
                </a:pathLst>
              </a:custGeom>
              <a:noFill/>
              <a:ln w="317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8" name="AutoShape 205"/>
            <p:cNvSpPr>
              <a:spLocks noChangeArrowheads="1"/>
            </p:cNvSpPr>
            <p:nvPr/>
          </p:nvSpPr>
          <p:spPr bwMode="auto">
            <a:xfrm>
              <a:off x="5451" y="2140"/>
              <a:ext cx="110" cy="83"/>
            </a:xfrm>
            <a:prstGeom prst="roundRect">
              <a:avLst>
                <a:gd name="adj" fmla="val 50000"/>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endParaRPr kumimoji="0" lang="en-US" altLang="en-US"/>
            </a:p>
          </p:txBody>
        </p:sp>
        <p:sp>
          <p:nvSpPr>
            <p:cNvPr id="9" name="AutoShape 206"/>
            <p:cNvSpPr>
              <a:spLocks noChangeArrowheads="1"/>
            </p:cNvSpPr>
            <p:nvPr/>
          </p:nvSpPr>
          <p:spPr bwMode="auto">
            <a:xfrm>
              <a:off x="5437" y="2127"/>
              <a:ext cx="138" cy="110"/>
            </a:xfrm>
            <a:prstGeom prst="roundRect">
              <a:avLst>
                <a:gd name="adj" fmla="val 40454"/>
              </a:avLst>
            </a:prstGeom>
            <a:noFill/>
            <a:ln w="53975">
              <a:solidFill>
                <a:srgbClr val="999999"/>
              </a:solidFill>
              <a:round/>
              <a:headEnd/>
              <a:tailEnd/>
            </a:ln>
            <a:extLst>
              <a:ext uri="{909E8E84-426E-40DD-AFC4-6F175D3DCCD1}">
                <a14:hiddenFill xmlns:a14="http://schemas.microsoft.com/office/drawing/2010/main">
                  <a:solidFill>
                    <a:srgbClr val="FFFFFF"/>
                  </a:solidFill>
                </a14:hiddenFill>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endParaRPr kumimoji="0" lang="en-US" altLang="en-US"/>
            </a:p>
          </p:txBody>
        </p:sp>
        <p:sp>
          <p:nvSpPr>
            <p:cNvPr id="10" name="Rectangle 207"/>
            <p:cNvSpPr>
              <a:spLocks noChangeArrowheads="1"/>
            </p:cNvSpPr>
            <p:nvPr/>
          </p:nvSpPr>
          <p:spPr bwMode="auto">
            <a:xfrm>
              <a:off x="5465" y="2168"/>
              <a:ext cx="82" cy="4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endParaRPr kumimoji="0" lang="en-US" altLang="en-US"/>
            </a:p>
          </p:txBody>
        </p:sp>
        <p:sp>
          <p:nvSpPr>
            <p:cNvPr id="11" name="Rectangle 208"/>
            <p:cNvSpPr>
              <a:spLocks noChangeArrowheads="1"/>
            </p:cNvSpPr>
            <p:nvPr/>
          </p:nvSpPr>
          <p:spPr bwMode="auto">
            <a:xfrm>
              <a:off x="5465" y="2168"/>
              <a:ext cx="96" cy="55"/>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endParaRPr kumimoji="0" lang="en-US" altLang="en-US"/>
            </a:p>
          </p:txBody>
        </p:sp>
        <p:sp>
          <p:nvSpPr>
            <p:cNvPr id="12" name="Freeform 209"/>
            <p:cNvSpPr>
              <a:spLocks/>
            </p:cNvSpPr>
            <p:nvPr/>
          </p:nvSpPr>
          <p:spPr bwMode="auto">
            <a:xfrm>
              <a:off x="5575" y="2292"/>
              <a:ext cx="28" cy="28"/>
            </a:xfrm>
            <a:custGeom>
              <a:avLst/>
              <a:gdLst>
                <a:gd name="T0" fmla="*/ 14 w 28"/>
                <a:gd name="T1" fmla="*/ 0 h 28"/>
                <a:gd name="T2" fmla="*/ 14 w 28"/>
                <a:gd name="T3" fmla="*/ 0 h 28"/>
                <a:gd name="T4" fmla="*/ 28 w 28"/>
                <a:gd name="T5" fmla="*/ 0 h 28"/>
                <a:gd name="T6" fmla="*/ 28 w 28"/>
                <a:gd name="T7" fmla="*/ 14 h 28"/>
                <a:gd name="T8" fmla="*/ 14 w 28"/>
                <a:gd name="T9" fmla="*/ 28 h 28"/>
                <a:gd name="T10" fmla="*/ 14 w 28"/>
                <a:gd name="T11" fmla="*/ 28 h 28"/>
                <a:gd name="T12" fmla="*/ 0 w 28"/>
                <a:gd name="T13" fmla="*/ 14 h 28"/>
                <a:gd name="T14" fmla="*/ 0 w 28"/>
                <a:gd name="T15" fmla="*/ 0 h 28"/>
                <a:gd name="T16" fmla="*/ 0 w 28"/>
                <a:gd name="T17" fmla="*/ 0 h 28"/>
                <a:gd name="T18" fmla="*/ 14 w 28"/>
                <a:gd name="T19" fmla="*/ 0 h 2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8" h="28">
                  <a:moveTo>
                    <a:pt x="14" y="0"/>
                  </a:moveTo>
                  <a:lnTo>
                    <a:pt x="14" y="0"/>
                  </a:lnTo>
                  <a:lnTo>
                    <a:pt x="28" y="0"/>
                  </a:lnTo>
                  <a:lnTo>
                    <a:pt x="28" y="14"/>
                  </a:lnTo>
                  <a:lnTo>
                    <a:pt x="14" y="28"/>
                  </a:lnTo>
                  <a:lnTo>
                    <a:pt x="0" y="14"/>
                  </a:lnTo>
                  <a:lnTo>
                    <a:pt x="0" y="0"/>
                  </a:lnTo>
                  <a:lnTo>
                    <a:pt x="14" y="0"/>
                  </a:lnTo>
                  <a:close/>
                </a:path>
              </a:pathLst>
            </a:custGeom>
            <a:solidFill>
              <a:srgbClr val="999999"/>
            </a:solidFill>
            <a:ln w="31750">
              <a:solidFill>
                <a:srgbClr val="999999"/>
              </a:solidFill>
              <a:prstDash val="solid"/>
              <a:round/>
              <a:headEnd/>
              <a:tailEnd/>
            </a:ln>
          </p:spPr>
          <p:txBody>
            <a:bodyPr/>
            <a:lstStyle/>
            <a:p>
              <a:endParaRPr lang="zh-CN" altLang="en-US"/>
            </a:p>
          </p:txBody>
        </p:sp>
        <p:pic>
          <p:nvPicPr>
            <p:cNvPr id="13" name="Picture 21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65" y="2168"/>
              <a:ext cx="82" cy="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Line 211"/>
            <p:cNvSpPr>
              <a:spLocks noChangeShapeType="1"/>
            </p:cNvSpPr>
            <p:nvPr/>
          </p:nvSpPr>
          <p:spPr bwMode="auto">
            <a:xfrm>
              <a:off x="5589" y="2292"/>
              <a:ext cx="1" cy="14"/>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 name="Line 212"/>
            <p:cNvSpPr>
              <a:spLocks noChangeShapeType="1"/>
            </p:cNvSpPr>
            <p:nvPr/>
          </p:nvSpPr>
          <p:spPr bwMode="auto">
            <a:xfrm>
              <a:off x="5589" y="2292"/>
              <a:ext cx="1" cy="14"/>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 name="Line 213"/>
            <p:cNvSpPr>
              <a:spLocks noChangeShapeType="1"/>
            </p:cNvSpPr>
            <p:nvPr/>
          </p:nvSpPr>
          <p:spPr bwMode="auto">
            <a:xfrm>
              <a:off x="5603" y="2292"/>
              <a:ext cx="1" cy="14"/>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 name="Rectangle 214"/>
            <p:cNvSpPr>
              <a:spLocks noChangeArrowheads="1"/>
            </p:cNvSpPr>
            <p:nvPr/>
          </p:nvSpPr>
          <p:spPr bwMode="auto">
            <a:xfrm>
              <a:off x="5451" y="2223"/>
              <a:ext cx="96" cy="14"/>
            </a:xfrm>
            <a:prstGeom prst="rect">
              <a:avLst/>
            </a:prstGeom>
            <a:solidFill>
              <a:srgbClr val="D9AA73"/>
            </a:solidFill>
            <a:ln w="31750">
              <a:solidFill>
                <a:srgbClr val="D9AA73"/>
              </a:solidFill>
              <a:miter lim="800000"/>
              <a:headEnd/>
              <a:tailEnd/>
            </a:ln>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endParaRPr kumimoji="0" lang="en-US" altLang="en-US"/>
            </a:p>
          </p:txBody>
        </p:sp>
        <p:sp>
          <p:nvSpPr>
            <p:cNvPr id="18" name="Freeform 215"/>
            <p:cNvSpPr>
              <a:spLocks/>
            </p:cNvSpPr>
            <p:nvPr/>
          </p:nvSpPr>
          <p:spPr bwMode="auto">
            <a:xfrm>
              <a:off x="5437" y="2237"/>
              <a:ext cx="138" cy="28"/>
            </a:xfrm>
            <a:custGeom>
              <a:avLst/>
              <a:gdLst>
                <a:gd name="T0" fmla="*/ 14 w 138"/>
                <a:gd name="T1" fmla="*/ 0 h 28"/>
                <a:gd name="T2" fmla="*/ 0 w 138"/>
                <a:gd name="T3" fmla="*/ 28 h 28"/>
                <a:gd name="T4" fmla="*/ 138 w 138"/>
                <a:gd name="T5" fmla="*/ 28 h 28"/>
                <a:gd name="T6" fmla="*/ 124 w 138"/>
                <a:gd name="T7" fmla="*/ 0 h 28"/>
                <a:gd name="T8" fmla="*/ 14 w 138"/>
                <a:gd name="T9" fmla="*/ 0 h 2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8" h="28">
                  <a:moveTo>
                    <a:pt x="14" y="0"/>
                  </a:moveTo>
                  <a:lnTo>
                    <a:pt x="0" y="28"/>
                  </a:lnTo>
                  <a:lnTo>
                    <a:pt x="138" y="28"/>
                  </a:lnTo>
                  <a:lnTo>
                    <a:pt x="124" y="0"/>
                  </a:lnTo>
                  <a:lnTo>
                    <a:pt x="14" y="0"/>
                  </a:lnTo>
                  <a:close/>
                </a:path>
              </a:pathLst>
            </a:custGeom>
            <a:noFill/>
            <a:ln w="31750">
              <a:solidFill>
                <a:srgbClr val="D9AA73"/>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9" name="Line 216"/>
            <p:cNvSpPr>
              <a:spLocks noChangeShapeType="1"/>
            </p:cNvSpPr>
            <p:nvPr/>
          </p:nvSpPr>
          <p:spPr bwMode="auto">
            <a:xfrm>
              <a:off x="5451" y="2265"/>
              <a:ext cx="27" cy="1"/>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 name="Line 217"/>
            <p:cNvSpPr>
              <a:spLocks noChangeShapeType="1"/>
            </p:cNvSpPr>
            <p:nvPr/>
          </p:nvSpPr>
          <p:spPr bwMode="auto">
            <a:xfrm>
              <a:off x="5465" y="2251"/>
              <a:ext cx="82" cy="1"/>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 name="Line 218"/>
            <p:cNvSpPr>
              <a:spLocks noChangeShapeType="1"/>
            </p:cNvSpPr>
            <p:nvPr/>
          </p:nvSpPr>
          <p:spPr bwMode="auto">
            <a:xfrm>
              <a:off x="5451" y="2251"/>
              <a:ext cx="69" cy="1"/>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 name="Freeform 219"/>
            <p:cNvSpPr>
              <a:spLocks/>
            </p:cNvSpPr>
            <p:nvPr/>
          </p:nvSpPr>
          <p:spPr bwMode="auto">
            <a:xfrm>
              <a:off x="5478" y="2251"/>
              <a:ext cx="83" cy="1"/>
            </a:xfrm>
            <a:custGeom>
              <a:avLst/>
              <a:gdLst>
                <a:gd name="T0" fmla="*/ 0 w 83"/>
                <a:gd name="T1" fmla="*/ 0 h 1"/>
                <a:gd name="T2" fmla="*/ 56 w 83"/>
                <a:gd name="T3" fmla="*/ 0 h 1"/>
                <a:gd name="T4" fmla="*/ 83 w 83"/>
                <a:gd name="T5" fmla="*/ 0 h 1"/>
                <a:gd name="T6" fmla="*/ 0 60000 65536"/>
                <a:gd name="T7" fmla="*/ 0 60000 65536"/>
                <a:gd name="T8" fmla="*/ 0 60000 65536"/>
              </a:gdLst>
              <a:ahLst/>
              <a:cxnLst>
                <a:cxn ang="T6">
                  <a:pos x="T0" y="T1"/>
                </a:cxn>
                <a:cxn ang="T7">
                  <a:pos x="T2" y="T3"/>
                </a:cxn>
                <a:cxn ang="T8">
                  <a:pos x="T4" y="T5"/>
                </a:cxn>
              </a:cxnLst>
              <a:rect l="0" t="0" r="r" b="b"/>
              <a:pathLst>
                <a:path w="83" h="1">
                  <a:moveTo>
                    <a:pt x="0" y="0"/>
                  </a:moveTo>
                  <a:lnTo>
                    <a:pt x="56" y="0"/>
                  </a:lnTo>
                  <a:lnTo>
                    <a:pt x="83" y="0"/>
                  </a:lnTo>
                </a:path>
              </a:pathLst>
            </a:custGeom>
            <a:noFill/>
            <a:ln w="317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3" name="Line 220"/>
            <p:cNvSpPr>
              <a:spLocks noChangeShapeType="1"/>
            </p:cNvSpPr>
            <p:nvPr/>
          </p:nvSpPr>
          <p:spPr bwMode="auto">
            <a:xfrm>
              <a:off x="5547" y="2251"/>
              <a:ext cx="14" cy="1"/>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 name="Rectangle 221"/>
            <p:cNvSpPr>
              <a:spLocks noChangeArrowheads="1"/>
            </p:cNvSpPr>
            <p:nvPr/>
          </p:nvSpPr>
          <p:spPr bwMode="auto">
            <a:xfrm>
              <a:off x="5492" y="2154"/>
              <a:ext cx="42" cy="2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endParaRPr kumimoji="0" lang="en-US" altLang="en-US"/>
            </a:p>
          </p:txBody>
        </p:sp>
        <p:sp>
          <p:nvSpPr>
            <p:cNvPr id="25" name="Rectangle 222"/>
            <p:cNvSpPr>
              <a:spLocks noChangeArrowheads="1"/>
            </p:cNvSpPr>
            <p:nvPr/>
          </p:nvSpPr>
          <p:spPr bwMode="auto">
            <a:xfrm>
              <a:off x="5492" y="2154"/>
              <a:ext cx="55" cy="42"/>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endParaRPr kumimoji="0" lang="en-US" altLang="en-US"/>
            </a:p>
          </p:txBody>
        </p:sp>
        <p:sp>
          <p:nvSpPr>
            <p:cNvPr id="26" name="Rectangle 223"/>
            <p:cNvSpPr>
              <a:spLocks noChangeArrowheads="1"/>
            </p:cNvSpPr>
            <p:nvPr/>
          </p:nvSpPr>
          <p:spPr bwMode="auto">
            <a:xfrm>
              <a:off x="4195" y="1188"/>
              <a:ext cx="83" cy="83"/>
            </a:xfrm>
            <a:prstGeom prst="rect">
              <a:avLst/>
            </a:prstGeom>
            <a:solidFill>
              <a:srgbClr val="CF924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endParaRPr kumimoji="0" lang="en-US" altLang="en-US"/>
            </a:p>
          </p:txBody>
        </p:sp>
        <p:sp>
          <p:nvSpPr>
            <p:cNvPr id="27" name="Rectangle 224"/>
            <p:cNvSpPr>
              <a:spLocks noChangeArrowheads="1"/>
            </p:cNvSpPr>
            <p:nvPr/>
          </p:nvSpPr>
          <p:spPr bwMode="auto">
            <a:xfrm>
              <a:off x="4195" y="1188"/>
              <a:ext cx="97" cy="97"/>
            </a:xfrm>
            <a:prstGeom prst="rect">
              <a:avLst/>
            </a:prstGeom>
            <a:noFill/>
            <a:ln w="31750">
              <a:solidFill>
                <a:srgbClr val="CF924C"/>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endParaRPr kumimoji="0" lang="en-US" altLang="en-US"/>
            </a:p>
          </p:txBody>
        </p:sp>
        <p:sp>
          <p:nvSpPr>
            <p:cNvPr id="28" name="Rectangle 225"/>
            <p:cNvSpPr>
              <a:spLocks noChangeArrowheads="1"/>
            </p:cNvSpPr>
            <p:nvPr/>
          </p:nvSpPr>
          <p:spPr bwMode="auto">
            <a:xfrm>
              <a:off x="4402" y="1216"/>
              <a:ext cx="83" cy="69"/>
            </a:xfrm>
            <a:prstGeom prst="rect">
              <a:avLst/>
            </a:prstGeom>
            <a:solidFill>
              <a:srgbClr val="CF924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endParaRPr kumimoji="0" lang="en-US" altLang="en-US"/>
            </a:p>
          </p:txBody>
        </p:sp>
        <p:sp>
          <p:nvSpPr>
            <p:cNvPr id="29" name="Rectangle 226"/>
            <p:cNvSpPr>
              <a:spLocks noChangeArrowheads="1"/>
            </p:cNvSpPr>
            <p:nvPr/>
          </p:nvSpPr>
          <p:spPr bwMode="auto">
            <a:xfrm>
              <a:off x="4402" y="1216"/>
              <a:ext cx="97" cy="83"/>
            </a:xfrm>
            <a:prstGeom prst="rect">
              <a:avLst/>
            </a:prstGeom>
            <a:noFill/>
            <a:ln w="31750">
              <a:solidFill>
                <a:srgbClr val="CF924C"/>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endParaRPr kumimoji="0" lang="en-US" altLang="en-US"/>
            </a:p>
          </p:txBody>
        </p:sp>
        <p:sp>
          <p:nvSpPr>
            <p:cNvPr id="30" name="Rectangle 227"/>
            <p:cNvSpPr>
              <a:spLocks noChangeArrowheads="1"/>
            </p:cNvSpPr>
            <p:nvPr/>
          </p:nvSpPr>
          <p:spPr bwMode="auto">
            <a:xfrm>
              <a:off x="4609" y="1230"/>
              <a:ext cx="83" cy="69"/>
            </a:xfrm>
            <a:prstGeom prst="rect">
              <a:avLst/>
            </a:prstGeom>
            <a:solidFill>
              <a:srgbClr val="CF924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endParaRPr kumimoji="0" lang="en-US" altLang="en-US"/>
            </a:p>
          </p:txBody>
        </p:sp>
        <p:sp>
          <p:nvSpPr>
            <p:cNvPr id="31" name="Rectangle 228"/>
            <p:cNvSpPr>
              <a:spLocks noChangeArrowheads="1"/>
            </p:cNvSpPr>
            <p:nvPr/>
          </p:nvSpPr>
          <p:spPr bwMode="auto">
            <a:xfrm>
              <a:off x="4609" y="1230"/>
              <a:ext cx="97" cy="83"/>
            </a:xfrm>
            <a:prstGeom prst="rect">
              <a:avLst/>
            </a:prstGeom>
            <a:noFill/>
            <a:ln w="31750">
              <a:solidFill>
                <a:srgbClr val="CF924C"/>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endParaRPr kumimoji="0" lang="en-US" altLang="en-US"/>
            </a:p>
          </p:txBody>
        </p:sp>
        <p:sp>
          <p:nvSpPr>
            <p:cNvPr id="32" name="Rectangle 229"/>
            <p:cNvSpPr>
              <a:spLocks noChangeArrowheads="1"/>
            </p:cNvSpPr>
            <p:nvPr/>
          </p:nvSpPr>
          <p:spPr bwMode="auto">
            <a:xfrm>
              <a:off x="4899" y="2265"/>
              <a:ext cx="83" cy="69"/>
            </a:xfrm>
            <a:prstGeom prst="rect">
              <a:avLst/>
            </a:prstGeom>
            <a:solidFill>
              <a:srgbClr val="CF924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endParaRPr kumimoji="0" lang="en-US" altLang="en-US"/>
            </a:p>
          </p:txBody>
        </p:sp>
        <p:sp>
          <p:nvSpPr>
            <p:cNvPr id="33" name="Rectangle 230"/>
            <p:cNvSpPr>
              <a:spLocks noChangeArrowheads="1"/>
            </p:cNvSpPr>
            <p:nvPr/>
          </p:nvSpPr>
          <p:spPr bwMode="auto">
            <a:xfrm>
              <a:off x="4899" y="2265"/>
              <a:ext cx="97" cy="82"/>
            </a:xfrm>
            <a:prstGeom prst="rect">
              <a:avLst/>
            </a:prstGeom>
            <a:noFill/>
            <a:ln w="31750">
              <a:solidFill>
                <a:srgbClr val="CF924C"/>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endParaRPr kumimoji="0" lang="en-US" altLang="en-US"/>
            </a:p>
          </p:txBody>
        </p:sp>
        <p:sp>
          <p:nvSpPr>
            <p:cNvPr id="34" name="Rectangle 231"/>
            <p:cNvSpPr>
              <a:spLocks noChangeArrowheads="1"/>
            </p:cNvSpPr>
            <p:nvPr/>
          </p:nvSpPr>
          <p:spPr bwMode="auto">
            <a:xfrm>
              <a:off x="5064" y="2265"/>
              <a:ext cx="83" cy="82"/>
            </a:xfrm>
            <a:prstGeom prst="rect">
              <a:avLst/>
            </a:prstGeom>
            <a:solidFill>
              <a:srgbClr val="CF924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endParaRPr kumimoji="0" lang="en-US" altLang="en-US"/>
            </a:p>
          </p:txBody>
        </p:sp>
        <p:sp>
          <p:nvSpPr>
            <p:cNvPr id="35" name="Rectangle 232"/>
            <p:cNvSpPr>
              <a:spLocks noChangeArrowheads="1"/>
            </p:cNvSpPr>
            <p:nvPr/>
          </p:nvSpPr>
          <p:spPr bwMode="auto">
            <a:xfrm>
              <a:off x="5064" y="2265"/>
              <a:ext cx="97" cy="96"/>
            </a:xfrm>
            <a:prstGeom prst="rect">
              <a:avLst/>
            </a:prstGeom>
            <a:noFill/>
            <a:ln w="31750">
              <a:solidFill>
                <a:srgbClr val="CF924C"/>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endParaRPr kumimoji="0" lang="en-US" altLang="en-US"/>
            </a:p>
          </p:txBody>
        </p:sp>
        <p:sp>
          <p:nvSpPr>
            <p:cNvPr id="36" name="Rectangle 233"/>
            <p:cNvSpPr>
              <a:spLocks noChangeArrowheads="1"/>
            </p:cNvSpPr>
            <p:nvPr/>
          </p:nvSpPr>
          <p:spPr bwMode="auto">
            <a:xfrm>
              <a:off x="5285" y="3010"/>
              <a:ext cx="83" cy="69"/>
            </a:xfrm>
            <a:prstGeom prst="rect">
              <a:avLst/>
            </a:prstGeom>
            <a:solidFill>
              <a:srgbClr val="CF924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endParaRPr kumimoji="0" lang="en-US" altLang="en-US"/>
            </a:p>
          </p:txBody>
        </p:sp>
        <p:sp>
          <p:nvSpPr>
            <p:cNvPr id="37" name="Rectangle 234"/>
            <p:cNvSpPr>
              <a:spLocks noChangeArrowheads="1"/>
            </p:cNvSpPr>
            <p:nvPr/>
          </p:nvSpPr>
          <p:spPr bwMode="auto">
            <a:xfrm>
              <a:off x="5285" y="3010"/>
              <a:ext cx="97" cy="82"/>
            </a:xfrm>
            <a:prstGeom prst="rect">
              <a:avLst/>
            </a:prstGeom>
            <a:noFill/>
            <a:ln w="31750">
              <a:solidFill>
                <a:srgbClr val="CF924C"/>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endParaRPr kumimoji="0" lang="en-US" altLang="en-US"/>
            </a:p>
          </p:txBody>
        </p:sp>
        <p:sp>
          <p:nvSpPr>
            <p:cNvPr id="38" name="Rectangle 235"/>
            <p:cNvSpPr>
              <a:spLocks noChangeArrowheads="1"/>
            </p:cNvSpPr>
            <p:nvPr/>
          </p:nvSpPr>
          <p:spPr bwMode="auto">
            <a:xfrm>
              <a:off x="5009" y="2982"/>
              <a:ext cx="83" cy="83"/>
            </a:xfrm>
            <a:prstGeom prst="rect">
              <a:avLst/>
            </a:prstGeom>
            <a:solidFill>
              <a:srgbClr val="CF924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endParaRPr kumimoji="0" lang="en-US" altLang="en-US"/>
            </a:p>
          </p:txBody>
        </p:sp>
        <p:sp>
          <p:nvSpPr>
            <p:cNvPr id="39" name="Rectangle 236"/>
            <p:cNvSpPr>
              <a:spLocks noChangeArrowheads="1"/>
            </p:cNvSpPr>
            <p:nvPr/>
          </p:nvSpPr>
          <p:spPr bwMode="auto">
            <a:xfrm>
              <a:off x="5009" y="2982"/>
              <a:ext cx="97" cy="97"/>
            </a:xfrm>
            <a:prstGeom prst="rect">
              <a:avLst/>
            </a:prstGeom>
            <a:noFill/>
            <a:ln w="31750">
              <a:solidFill>
                <a:srgbClr val="CF924C"/>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endParaRPr kumimoji="0" lang="en-US" altLang="en-US"/>
            </a:p>
          </p:txBody>
        </p:sp>
        <p:sp>
          <p:nvSpPr>
            <p:cNvPr id="40" name="Rectangle 237"/>
            <p:cNvSpPr>
              <a:spLocks noChangeArrowheads="1"/>
            </p:cNvSpPr>
            <p:nvPr/>
          </p:nvSpPr>
          <p:spPr bwMode="auto">
            <a:xfrm>
              <a:off x="5147" y="2954"/>
              <a:ext cx="83" cy="69"/>
            </a:xfrm>
            <a:prstGeom prst="rect">
              <a:avLst/>
            </a:prstGeom>
            <a:solidFill>
              <a:srgbClr val="CF924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endParaRPr kumimoji="0" lang="en-US" altLang="en-US"/>
            </a:p>
          </p:txBody>
        </p:sp>
        <p:sp>
          <p:nvSpPr>
            <p:cNvPr id="41" name="Rectangle 238"/>
            <p:cNvSpPr>
              <a:spLocks noChangeArrowheads="1"/>
            </p:cNvSpPr>
            <p:nvPr/>
          </p:nvSpPr>
          <p:spPr bwMode="auto">
            <a:xfrm>
              <a:off x="5147" y="2954"/>
              <a:ext cx="97" cy="83"/>
            </a:xfrm>
            <a:prstGeom prst="rect">
              <a:avLst/>
            </a:prstGeom>
            <a:noFill/>
            <a:ln w="31750">
              <a:solidFill>
                <a:srgbClr val="CF924C"/>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endParaRPr kumimoji="0" lang="en-US" altLang="en-US"/>
            </a:p>
          </p:txBody>
        </p:sp>
        <p:sp>
          <p:nvSpPr>
            <p:cNvPr id="42" name="Rectangle 239"/>
            <p:cNvSpPr>
              <a:spLocks noChangeArrowheads="1"/>
            </p:cNvSpPr>
            <p:nvPr/>
          </p:nvSpPr>
          <p:spPr bwMode="auto">
            <a:xfrm>
              <a:off x="5478" y="2982"/>
              <a:ext cx="83" cy="83"/>
            </a:xfrm>
            <a:prstGeom prst="rect">
              <a:avLst/>
            </a:prstGeom>
            <a:solidFill>
              <a:srgbClr val="CF924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endParaRPr kumimoji="0" lang="en-US" altLang="en-US"/>
            </a:p>
          </p:txBody>
        </p:sp>
        <p:sp>
          <p:nvSpPr>
            <p:cNvPr id="43" name="Rectangle 240"/>
            <p:cNvSpPr>
              <a:spLocks noChangeArrowheads="1"/>
            </p:cNvSpPr>
            <p:nvPr/>
          </p:nvSpPr>
          <p:spPr bwMode="auto">
            <a:xfrm>
              <a:off x="5478" y="2982"/>
              <a:ext cx="97" cy="97"/>
            </a:xfrm>
            <a:prstGeom prst="rect">
              <a:avLst/>
            </a:prstGeom>
            <a:noFill/>
            <a:ln w="31750">
              <a:solidFill>
                <a:srgbClr val="CF924C"/>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endParaRPr kumimoji="0" lang="en-US" altLang="en-US"/>
            </a:p>
          </p:txBody>
        </p:sp>
        <p:sp>
          <p:nvSpPr>
            <p:cNvPr id="44" name="Rectangle 241"/>
            <p:cNvSpPr>
              <a:spLocks noChangeArrowheads="1"/>
            </p:cNvSpPr>
            <p:nvPr/>
          </p:nvSpPr>
          <p:spPr bwMode="auto">
            <a:xfrm>
              <a:off x="1693" y="3250"/>
              <a:ext cx="341"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kumimoji="0" lang="en-GB" altLang="zh-CN" sz="1400">
                  <a:solidFill>
                    <a:srgbClr val="000000"/>
                  </a:solidFill>
                  <a:latin typeface="Arial" panose="020B0604020202020204" pitchFamily="34" charset="0"/>
                </a:rPr>
                <a:t>server:</a:t>
              </a:r>
              <a:endParaRPr kumimoji="0" lang="en-GB" altLang="zh-CN">
                <a:latin typeface="Times" panose="02020603050405020304" pitchFamily="18" charset="0"/>
              </a:endParaRPr>
            </a:p>
          </p:txBody>
        </p:sp>
        <p:sp>
          <p:nvSpPr>
            <p:cNvPr id="45" name="Freeform 242"/>
            <p:cNvSpPr>
              <a:spLocks/>
            </p:cNvSpPr>
            <p:nvPr/>
          </p:nvSpPr>
          <p:spPr bwMode="auto">
            <a:xfrm>
              <a:off x="2167" y="3120"/>
              <a:ext cx="41" cy="69"/>
            </a:xfrm>
            <a:custGeom>
              <a:avLst/>
              <a:gdLst>
                <a:gd name="T0" fmla="*/ 0 w 41"/>
                <a:gd name="T1" fmla="*/ 0 h 69"/>
                <a:gd name="T2" fmla="*/ 41 w 41"/>
                <a:gd name="T3" fmla="*/ 14 h 69"/>
                <a:gd name="T4" fmla="*/ 41 w 41"/>
                <a:gd name="T5" fmla="*/ 69 h 69"/>
                <a:gd name="T6" fmla="*/ 0 60000 65536"/>
                <a:gd name="T7" fmla="*/ 0 60000 65536"/>
                <a:gd name="T8" fmla="*/ 0 60000 65536"/>
              </a:gdLst>
              <a:ahLst/>
              <a:cxnLst>
                <a:cxn ang="T6">
                  <a:pos x="T0" y="T1"/>
                </a:cxn>
                <a:cxn ang="T7">
                  <a:pos x="T2" y="T3"/>
                </a:cxn>
                <a:cxn ang="T8">
                  <a:pos x="T4" y="T5"/>
                </a:cxn>
              </a:cxnLst>
              <a:rect l="0" t="0" r="r" b="b"/>
              <a:pathLst>
                <a:path w="41" h="69">
                  <a:moveTo>
                    <a:pt x="0" y="0"/>
                  </a:moveTo>
                  <a:lnTo>
                    <a:pt x="41" y="14"/>
                  </a:lnTo>
                  <a:lnTo>
                    <a:pt x="41" y="69"/>
                  </a:lnTo>
                </a:path>
              </a:pathLst>
            </a:custGeom>
            <a:noFill/>
            <a:ln w="317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6" name="AutoShape 243"/>
            <p:cNvSpPr>
              <a:spLocks noChangeArrowheads="1"/>
            </p:cNvSpPr>
            <p:nvPr/>
          </p:nvSpPr>
          <p:spPr bwMode="auto">
            <a:xfrm>
              <a:off x="2070" y="3037"/>
              <a:ext cx="111" cy="83"/>
            </a:xfrm>
            <a:prstGeom prst="roundRect">
              <a:avLst>
                <a:gd name="adj" fmla="val 50000"/>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endParaRPr kumimoji="0" lang="en-US" altLang="en-US"/>
            </a:p>
          </p:txBody>
        </p:sp>
        <p:sp>
          <p:nvSpPr>
            <p:cNvPr id="47" name="AutoShape 244"/>
            <p:cNvSpPr>
              <a:spLocks noChangeArrowheads="1"/>
            </p:cNvSpPr>
            <p:nvPr/>
          </p:nvSpPr>
          <p:spPr bwMode="auto">
            <a:xfrm>
              <a:off x="2057" y="3023"/>
              <a:ext cx="138" cy="111"/>
            </a:xfrm>
            <a:prstGeom prst="roundRect">
              <a:avLst>
                <a:gd name="adj" fmla="val 40088"/>
              </a:avLst>
            </a:prstGeom>
            <a:noFill/>
            <a:ln w="53975">
              <a:solidFill>
                <a:srgbClr val="999999"/>
              </a:solidFill>
              <a:round/>
              <a:headEnd/>
              <a:tailEnd/>
            </a:ln>
            <a:extLst>
              <a:ext uri="{909E8E84-426E-40DD-AFC4-6F175D3DCCD1}">
                <a14:hiddenFill xmlns:a14="http://schemas.microsoft.com/office/drawing/2010/main">
                  <a:solidFill>
                    <a:srgbClr val="FFFFFF"/>
                  </a:solidFill>
                </a14:hiddenFill>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endParaRPr kumimoji="0" lang="en-US" altLang="en-US"/>
            </a:p>
          </p:txBody>
        </p:sp>
        <p:sp>
          <p:nvSpPr>
            <p:cNvPr id="48" name="Rectangle 245"/>
            <p:cNvSpPr>
              <a:spLocks noChangeArrowheads="1"/>
            </p:cNvSpPr>
            <p:nvPr/>
          </p:nvSpPr>
          <p:spPr bwMode="auto">
            <a:xfrm>
              <a:off x="2084" y="3051"/>
              <a:ext cx="83" cy="4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endParaRPr kumimoji="0" lang="en-US" altLang="en-US"/>
            </a:p>
          </p:txBody>
        </p:sp>
        <p:sp>
          <p:nvSpPr>
            <p:cNvPr id="49" name="Rectangle 246"/>
            <p:cNvSpPr>
              <a:spLocks noChangeArrowheads="1"/>
            </p:cNvSpPr>
            <p:nvPr/>
          </p:nvSpPr>
          <p:spPr bwMode="auto">
            <a:xfrm>
              <a:off x="2084" y="3051"/>
              <a:ext cx="97" cy="55"/>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endParaRPr kumimoji="0" lang="en-US" altLang="en-US"/>
            </a:p>
          </p:txBody>
        </p:sp>
        <p:sp>
          <p:nvSpPr>
            <p:cNvPr id="50" name="Freeform 247"/>
            <p:cNvSpPr>
              <a:spLocks/>
            </p:cNvSpPr>
            <p:nvPr/>
          </p:nvSpPr>
          <p:spPr bwMode="auto">
            <a:xfrm>
              <a:off x="2195" y="3189"/>
              <a:ext cx="27" cy="28"/>
            </a:xfrm>
            <a:custGeom>
              <a:avLst/>
              <a:gdLst>
                <a:gd name="T0" fmla="*/ 13 w 27"/>
                <a:gd name="T1" fmla="*/ 0 h 28"/>
                <a:gd name="T2" fmla="*/ 27 w 27"/>
                <a:gd name="T3" fmla="*/ 0 h 28"/>
                <a:gd name="T4" fmla="*/ 27 w 27"/>
                <a:gd name="T5" fmla="*/ 0 h 28"/>
                <a:gd name="T6" fmla="*/ 27 w 27"/>
                <a:gd name="T7" fmla="*/ 14 h 28"/>
                <a:gd name="T8" fmla="*/ 27 w 27"/>
                <a:gd name="T9" fmla="*/ 28 h 28"/>
                <a:gd name="T10" fmla="*/ 13 w 27"/>
                <a:gd name="T11" fmla="*/ 28 h 28"/>
                <a:gd name="T12" fmla="*/ 0 w 27"/>
                <a:gd name="T13" fmla="*/ 14 h 28"/>
                <a:gd name="T14" fmla="*/ 0 w 27"/>
                <a:gd name="T15" fmla="*/ 0 h 28"/>
                <a:gd name="T16" fmla="*/ 0 w 27"/>
                <a:gd name="T17" fmla="*/ 0 h 28"/>
                <a:gd name="T18" fmla="*/ 13 w 27"/>
                <a:gd name="T19" fmla="*/ 0 h 2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 h="28">
                  <a:moveTo>
                    <a:pt x="13" y="0"/>
                  </a:moveTo>
                  <a:lnTo>
                    <a:pt x="27" y="0"/>
                  </a:lnTo>
                  <a:lnTo>
                    <a:pt x="27" y="14"/>
                  </a:lnTo>
                  <a:lnTo>
                    <a:pt x="27" y="28"/>
                  </a:lnTo>
                  <a:lnTo>
                    <a:pt x="13" y="28"/>
                  </a:lnTo>
                  <a:lnTo>
                    <a:pt x="0" y="14"/>
                  </a:lnTo>
                  <a:lnTo>
                    <a:pt x="0" y="0"/>
                  </a:lnTo>
                  <a:lnTo>
                    <a:pt x="13" y="0"/>
                  </a:lnTo>
                  <a:close/>
                </a:path>
              </a:pathLst>
            </a:custGeom>
            <a:solidFill>
              <a:srgbClr val="999999"/>
            </a:solidFill>
            <a:ln w="31750">
              <a:solidFill>
                <a:srgbClr val="999999"/>
              </a:solidFill>
              <a:prstDash val="solid"/>
              <a:round/>
              <a:headEnd/>
              <a:tailEnd/>
            </a:ln>
          </p:spPr>
          <p:txBody>
            <a:bodyPr/>
            <a:lstStyle/>
            <a:p>
              <a:endParaRPr lang="zh-CN" altLang="en-US"/>
            </a:p>
          </p:txBody>
        </p:sp>
        <p:pic>
          <p:nvPicPr>
            <p:cNvPr id="51" name="Picture 24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84" y="3065"/>
              <a:ext cx="83" cy="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 name="Line 249"/>
            <p:cNvSpPr>
              <a:spLocks noChangeShapeType="1"/>
            </p:cNvSpPr>
            <p:nvPr/>
          </p:nvSpPr>
          <p:spPr bwMode="auto">
            <a:xfrm>
              <a:off x="2208" y="3189"/>
              <a:ext cx="1" cy="14"/>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3" name="Line 250"/>
            <p:cNvSpPr>
              <a:spLocks noChangeShapeType="1"/>
            </p:cNvSpPr>
            <p:nvPr/>
          </p:nvSpPr>
          <p:spPr bwMode="auto">
            <a:xfrm>
              <a:off x="2208" y="3189"/>
              <a:ext cx="1" cy="14"/>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 name="Line 251"/>
            <p:cNvSpPr>
              <a:spLocks noChangeShapeType="1"/>
            </p:cNvSpPr>
            <p:nvPr/>
          </p:nvSpPr>
          <p:spPr bwMode="auto">
            <a:xfrm>
              <a:off x="2222" y="3189"/>
              <a:ext cx="1" cy="14"/>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5" name="Rectangle 252"/>
            <p:cNvSpPr>
              <a:spLocks noChangeArrowheads="1"/>
            </p:cNvSpPr>
            <p:nvPr/>
          </p:nvSpPr>
          <p:spPr bwMode="auto">
            <a:xfrm>
              <a:off x="2070" y="3120"/>
              <a:ext cx="97" cy="14"/>
            </a:xfrm>
            <a:prstGeom prst="rect">
              <a:avLst/>
            </a:prstGeom>
            <a:solidFill>
              <a:srgbClr val="D9AA73"/>
            </a:solidFill>
            <a:ln w="31750">
              <a:solidFill>
                <a:srgbClr val="D9AA73"/>
              </a:solidFill>
              <a:miter lim="800000"/>
              <a:headEnd/>
              <a:tailEnd/>
            </a:ln>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endParaRPr kumimoji="0" lang="en-US" altLang="en-US"/>
            </a:p>
          </p:txBody>
        </p:sp>
        <p:sp>
          <p:nvSpPr>
            <p:cNvPr id="56" name="Freeform 253"/>
            <p:cNvSpPr>
              <a:spLocks/>
            </p:cNvSpPr>
            <p:nvPr/>
          </p:nvSpPr>
          <p:spPr bwMode="auto">
            <a:xfrm>
              <a:off x="2057" y="3134"/>
              <a:ext cx="138" cy="27"/>
            </a:xfrm>
            <a:custGeom>
              <a:avLst/>
              <a:gdLst>
                <a:gd name="T0" fmla="*/ 13 w 138"/>
                <a:gd name="T1" fmla="*/ 0 h 27"/>
                <a:gd name="T2" fmla="*/ 0 w 138"/>
                <a:gd name="T3" fmla="*/ 27 h 27"/>
                <a:gd name="T4" fmla="*/ 138 w 138"/>
                <a:gd name="T5" fmla="*/ 27 h 27"/>
                <a:gd name="T6" fmla="*/ 124 w 138"/>
                <a:gd name="T7" fmla="*/ 0 h 27"/>
                <a:gd name="T8" fmla="*/ 13 w 138"/>
                <a:gd name="T9" fmla="*/ 0 h 2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8" h="27">
                  <a:moveTo>
                    <a:pt x="13" y="0"/>
                  </a:moveTo>
                  <a:lnTo>
                    <a:pt x="0" y="27"/>
                  </a:lnTo>
                  <a:lnTo>
                    <a:pt x="138" y="27"/>
                  </a:lnTo>
                  <a:lnTo>
                    <a:pt x="124" y="0"/>
                  </a:lnTo>
                  <a:lnTo>
                    <a:pt x="13" y="0"/>
                  </a:lnTo>
                  <a:close/>
                </a:path>
              </a:pathLst>
            </a:custGeom>
            <a:noFill/>
            <a:ln w="31750">
              <a:solidFill>
                <a:srgbClr val="D9AA73"/>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7" name="Line 254"/>
            <p:cNvSpPr>
              <a:spLocks noChangeShapeType="1"/>
            </p:cNvSpPr>
            <p:nvPr/>
          </p:nvSpPr>
          <p:spPr bwMode="auto">
            <a:xfrm>
              <a:off x="2070" y="3148"/>
              <a:ext cx="28" cy="1"/>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 name="Line 255"/>
            <p:cNvSpPr>
              <a:spLocks noChangeShapeType="1"/>
            </p:cNvSpPr>
            <p:nvPr/>
          </p:nvSpPr>
          <p:spPr bwMode="auto">
            <a:xfrm>
              <a:off x="2084" y="3134"/>
              <a:ext cx="83" cy="1"/>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 name="Line 256"/>
            <p:cNvSpPr>
              <a:spLocks noChangeShapeType="1"/>
            </p:cNvSpPr>
            <p:nvPr/>
          </p:nvSpPr>
          <p:spPr bwMode="auto">
            <a:xfrm>
              <a:off x="2070" y="3148"/>
              <a:ext cx="69" cy="1"/>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 name="Freeform 257"/>
            <p:cNvSpPr>
              <a:spLocks/>
            </p:cNvSpPr>
            <p:nvPr/>
          </p:nvSpPr>
          <p:spPr bwMode="auto">
            <a:xfrm>
              <a:off x="2098" y="3148"/>
              <a:ext cx="83" cy="1"/>
            </a:xfrm>
            <a:custGeom>
              <a:avLst/>
              <a:gdLst>
                <a:gd name="T0" fmla="*/ 0 w 83"/>
                <a:gd name="T1" fmla="*/ 0 h 1"/>
                <a:gd name="T2" fmla="*/ 55 w 83"/>
                <a:gd name="T3" fmla="*/ 0 h 1"/>
                <a:gd name="T4" fmla="*/ 83 w 83"/>
                <a:gd name="T5" fmla="*/ 0 h 1"/>
                <a:gd name="T6" fmla="*/ 0 60000 65536"/>
                <a:gd name="T7" fmla="*/ 0 60000 65536"/>
                <a:gd name="T8" fmla="*/ 0 60000 65536"/>
              </a:gdLst>
              <a:ahLst/>
              <a:cxnLst>
                <a:cxn ang="T6">
                  <a:pos x="T0" y="T1"/>
                </a:cxn>
                <a:cxn ang="T7">
                  <a:pos x="T2" y="T3"/>
                </a:cxn>
                <a:cxn ang="T8">
                  <a:pos x="T4" y="T5"/>
                </a:cxn>
              </a:cxnLst>
              <a:rect l="0" t="0" r="r" b="b"/>
              <a:pathLst>
                <a:path w="83" h="1">
                  <a:moveTo>
                    <a:pt x="0" y="0"/>
                  </a:moveTo>
                  <a:lnTo>
                    <a:pt x="55" y="0"/>
                  </a:lnTo>
                  <a:lnTo>
                    <a:pt x="83" y="0"/>
                  </a:lnTo>
                </a:path>
              </a:pathLst>
            </a:custGeom>
            <a:noFill/>
            <a:ln w="317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1" name="Line 258"/>
            <p:cNvSpPr>
              <a:spLocks noChangeShapeType="1"/>
            </p:cNvSpPr>
            <p:nvPr/>
          </p:nvSpPr>
          <p:spPr bwMode="auto">
            <a:xfrm>
              <a:off x="2167" y="3148"/>
              <a:ext cx="14" cy="1"/>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 name="Rectangle 259"/>
            <p:cNvSpPr>
              <a:spLocks noChangeArrowheads="1"/>
            </p:cNvSpPr>
            <p:nvPr/>
          </p:nvSpPr>
          <p:spPr bwMode="auto">
            <a:xfrm>
              <a:off x="2126" y="3037"/>
              <a:ext cx="27" cy="4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endParaRPr kumimoji="0" lang="en-US" altLang="en-US"/>
            </a:p>
          </p:txBody>
        </p:sp>
        <p:sp>
          <p:nvSpPr>
            <p:cNvPr id="63" name="Rectangle 260"/>
            <p:cNvSpPr>
              <a:spLocks noChangeArrowheads="1"/>
            </p:cNvSpPr>
            <p:nvPr/>
          </p:nvSpPr>
          <p:spPr bwMode="auto">
            <a:xfrm>
              <a:off x="2126" y="3037"/>
              <a:ext cx="41" cy="55"/>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endParaRPr kumimoji="0" lang="en-US" altLang="en-US"/>
            </a:p>
          </p:txBody>
        </p:sp>
        <p:sp>
          <p:nvSpPr>
            <p:cNvPr id="64" name="Rectangle 261"/>
            <p:cNvSpPr>
              <a:spLocks noChangeArrowheads="1"/>
            </p:cNvSpPr>
            <p:nvPr/>
          </p:nvSpPr>
          <p:spPr bwMode="auto">
            <a:xfrm>
              <a:off x="1919" y="2265"/>
              <a:ext cx="82" cy="82"/>
            </a:xfrm>
            <a:prstGeom prst="rect">
              <a:avLst/>
            </a:prstGeom>
            <a:solidFill>
              <a:srgbClr val="CF924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endParaRPr kumimoji="0" lang="en-US" altLang="en-US"/>
            </a:p>
          </p:txBody>
        </p:sp>
        <p:sp>
          <p:nvSpPr>
            <p:cNvPr id="65" name="Rectangle 262"/>
            <p:cNvSpPr>
              <a:spLocks noChangeArrowheads="1"/>
            </p:cNvSpPr>
            <p:nvPr/>
          </p:nvSpPr>
          <p:spPr bwMode="auto">
            <a:xfrm>
              <a:off x="1919" y="2265"/>
              <a:ext cx="96" cy="96"/>
            </a:xfrm>
            <a:prstGeom prst="rect">
              <a:avLst/>
            </a:prstGeom>
            <a:noFill/>
            <a:ln w="31750">
              <a:solidFill>
                <a:srgbClr val="CF924C"/>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endParaRPr kumimoji="0" lang="en-US" altLang="en-US"/>
            </a:p>
          </p:txBody>
        </p:sp>
        <p:sp>
          <p:nvSpPr>
            <p:cNvPr id="66" name="Rectangle 263"/>
            <p:cNvSpPr>
              <a:spLocks noChangeArrowheads="1"/>
            </p:cNvSpPr>
            <p:nvPr/>
          </p:nvSpPr>
          <p:spPr bwMode="auto">
            <a:xfrm>
              <a:off x="1560" y="2278"/>
              <a:ext cx="83" cy="69"/>
            </a:xfrm>
            <a:prstGeom prst="rect">
              <a:avLst/>
            </a:prstGeom>
            <a:solidFill>
              <a:srgbClr val="CF924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endParaRPr kumimoji="0" lang="en-US" altLang="en-US"/>
            </a:p>
          </p:txBody>
        </p:sp>
        <p:sp>
          <p:nvSpPr>
            <p:cNvPr id="67" name="Rectangle 264"/>
            <p:cNvSpPr>
              <a:spLocks noChangeArrowheads="1"/>
            </p:cNvSpPr>
            <p:nvPr/>
          </p:nvSpPr>
          <p:spPr bwMode="auto">
            <a:xfrm>
              <a:off x="1560" y="2278"/>
              <a:ext cx="96" cy="83"/>
            </a:xfrm>
            <a:prstGeom prst="rect">
              <a:avLst/>
            </a:prstGeom>
            <a:noFill/>
            <a:ln w="31750">
              <a:solidFill>
                <a:srgbClr val="CF924C"/>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endParaRPr kumimoji="0" lang="en-US" altLang="en-US"/>
            </a:p>
          </p:txBody>
        </p:sp>
        <p:sp>
          <p:nvSpPr>
            <p:cNvPr id="68" name="Rectangle 265"/>
            <p:cNvSpPr>
              <a:spLocks noChangeArrowheads="1"/>
            </p:cNvSpPr>
            <p:nvPr/>
          </p:nvSpPr>
          <p:spPr bwMode="auto">
            <a:xfrm>
              <a:off x="2070" y="3244"/>
              <a:ext cx="83" cy="83"/>
            </a:xfrm>
            <a:prstGeom prst="rect">
              <a:avLst/>
            </a:prstGeom>
            <a:solidFill>
              <a:srgbClr val="CF924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endParaRPr kumimoji="0" lang="en-US" altLang="en-US"/>
            </a:p>
          </p:txBody>
        </p:sp>
        <p:sp>
          <p:nvSpPr>
            <p:cNvPr id="69" name="Rectangle 266"/>
            <p:cNvSpPr>
              <a:spLocks noChangeArrowheads="1"/>
            </p:cNvSpPr>
            <p:nvPr/>
          </p:nvSpPr>
          <p:spPr bwMode="auto">
            <a:xfrm>
              <a:off x="2070" y="3244"/>
              <a:ext cx="97" cy="97"/>
            </a:xfrm>
            <a:prstGeom prst="rect">
              <a:avLst/>
            </a:prstGeom>
            <a:noFill/>
            <a:ln w="31750">
              <a:solidFill>
                <a:srgbClr val="CF924C"/>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endParaRPr kumimoji="0" lang="en-US" altLang="en-US"/>
            </a:p>
          </p:txBody>
        </p:sp>
        <p:sp>
          <p:nvSpPr>
            <p:cNvPr id="70" name="Rectangle 267"/>
            <p:cNvSpPr>
              <a:spLocks noChangeArrowheads="1"/>
            </p:cNvSpPr>
            <p:nvPr/>
          </p:nvSpPr>
          <p:spPr bwMode="auto">
            <a:xfrm>
              <a:off x="2612" y="1416"/>
              <a:ext cx="83"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kumimoji="0" lang="en-GB" altLang="zh-CN" sz="1400">
                  <a:solidFill>
                    <a:srgbClr val="000000"/>
                  </a:solidFill>
                  <a:latin typeface="Zapf Dingbats" charset="2"/>
                </a:rPr>
                <a:t>%</a:t>
              </a:r>
              <a:endParaRPr kumimoji="0" lang="en-GB" altLang="zh-CN">
                <a:latin typeface="Zapf Dingbats" charset="2"/>
              </a:endParaRPr>
            </a:p>
          </p:txBody>
        </p:sp>
        <p:sp>
          <p:nvSpPr>
            <p:cNvPr id="71" name="Rectangle 268"/>
            <p:cNvSpPr>
              <a:spLocks noChangeArrowheads="1"/>
            </p:cNvSpPr>
            <p:nvPr/>
          </p:nvSpPr>
          <p:spPr bwMode="auto">
            <a:xfrm>
              <a:off x="1036" y="2996"/>
              <a:ext cx="1365" cy="607"/>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endParaRPr kumimoji="0" lang="en-US" altLang="en-US"/>
            </a:p>
          </p:txBody>
        </p:sp>
        <p:sp>
          <p:nvSpPr>
            <p:cNvPr id="72" name="Freeform 269"/>
            <p:cNvSpPr>
              <a:spLocks/>
            </p:cNvSpPr>
            <p:nvPr/>
          </p:nvSpPr>
          <p:spPr bwMode="auto">
            <a:xfrm>
              <a:off x="2650" y="1713"/>
              <a:ext cx="55" cy="55"/>
            </a:xfrm>
            <a:custGeom>
              <a:avLst/>
              <a:gdLst>
                <a:gd name="T0" fmla="*/ 0 w 55"/>
                <a:gd name="T1" fmla="*/ 0 h 55"/>
                <a:gd name="T2" fmla="*/ 41 w 55"/>
                <a:gd name="T3" fmla="*/ 13 h 55"/>
                <a:gd name="T4" fmla="*/ 55 w 55"/>
                <a:gd name="T5" fmla="*/ 55 h 55"/>
                <a:gd name="T6" fmla="*/ 0 60000 65536"/>
                <a:gd name="T7" fmla="*/ 0 60000 65536"/>
                <a:gd name="T8" fmla="*/ 0 60000 65536"/>
              </a:gdLst>
              <a:ahLst/>
              <a:cxnLst>
                <a:cxn ang="T6">
                  <a:pos x="T0" y="T1"/>
                </a:cxn>
                <a:cxn ang="T7">
                  <a:pos x="T2" y="T3"/>
                </a:cxn>
                <a:cxn ang="T8">
                  <a:pos x="T4" y="T5"/>
                </a:cxn>
              </a:cxnLst>
              <a:rect l="0" t="0" r="r" b="b"/>
              <a:pathLst>
                <a:path w="55" h="55">
                  <a:moveTo>
                    <a:pt x="0" y="0"/>
                  </a:moveTo>
                  <a:lnTo>
                    <a:pt x="41" y="13"/>
                  </a:lnTo>
                  <a:lnTo>
                    <a:pt x="55" y="55"/>
                  </a:lnTo>
                </a:path>
              </a:pathLst>
            </a:custGeom>
            <a:noFill/>
            <a:ln w="317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3" name="AutoShape 270"/>
            <p:cNvSpPr>
              <a:spLocks noChangeArrowheads="1"/>
            </p:cNvSpPr>
            <p:nvPr/>
          </p:nvSpPr>
          <p:spPr bwMode="auto">
            <a:xfrm>
              <a:off x="2553" y="1616"/>
              <a:ext cx="111" cy="83"/>
            </a:xfrm>
            <a:prstGeom prst="roundRect">
              <a:avLst>
                <a:gd name="adj" fmla="val 50000"/>
              </a:avLst>
            </a:prstGeom>
            <a:solidFill>
              <a:srgbClr val="CF924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endParaRPr kumimoji="0" lang="en-US" altLang="en-US"/>
            </a:p>
          </p:txBody>
        </p:sp>
        <p:sp>
          <p:nvSpPr>
            <p:cNvPr id="74" name="AutoShape 271"/>
            <p:cNvSpPr>
              <a:spLocks noChangeArrowheads="1"/>
            </p:cNvSpPr>
            <p:nvPr/>
          </p:nvSpPr>
          <p:spPr bwMode="auto">
            <a:xfrm>
              <a:off x="2539" y="1602"/>
              <a:ext cx="138" cy="111"/>
            </a:xfrm>
            <a:prstGeom prst="roundRect">
              <a:avLst>
                <a:gd name="adj" fmla="val 40088"/>
              </a:avLst>
            </a:prstGeom>
            <a:noFill/>
            <a:ln w="53975">
              <a:solidFill>
                <a:srgbClr val="CF924C"/>
              </a:solidFill>
              <a:round/>
              <a:headEnd/>
              <a:tailEnd/>
            </a:ln>
            <a:extLst>
              <a:ext uri="{909E8E84-426E-40DD-AFC4-6F175D3DCCD1}">
                <a14:hiddenFill xmlns:a14="http://schemas.microsoft.com/office/drawing/2010/main">
                  <a:solidFill>
                    <a:srgbClr val="FFFFFF"/>
                  </a:solidFill>
                </a14:hiddenFill>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endParaRPr kumimoji="0" lang="en-US" altLang="en-US"/>
            </a:p>
          </p:txBody>
        </p:sp>
        <p:sp>
          <p:nvSpPr>
            <p:cNvPr id="75" name="Rectangle 272"/>
            <p:cNvSpPr>
              <a:spLocks noChangeArrowheads="1"/>
            </p:cNvSpPr>
            <p:nvPr/>
          </p:nvSpPr>
          <p:spPr bwMode="auto">
            <a:xfrm>
              <a:off x="2567" y="1644"/>
              <a:ext cx="83" cy="4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endParaRPr kumimoji="0" lang="en-US" altLang="en-US"/>
            </a:p>
          </p:txBody>
        </p:sp>
        <p:sp>
          <p:nvSpPr>
            <p:cNvPr id="76" name="Rectangle 273"/>
            <p:cNvSpPr>
              <a:spLocks noChangeArrowheads="1"/>
            </p:cNvSpPr>
            <p:nvPr/>
          </p:nvSpPr>
          <p:spPr bwMode="auto">
            <a:xfrm>
              <a:off x="2567" y="1644"/>
              <a:ext cx="97" cy="55"/>
            </a:xfrm>
            <a:prstGeom prst="rect">
              <a:avLst/>
            </a:prstGeom>
            <a:noFill/>
            <a:ln w="31750">
              <a:solidFill>
                <a:srgbClr val="CF924C"/>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endParaRPr kumimoji="0" lang="en-US" altLang="en-US"/>
            </a:p>
          </p:txBody>
        </p:sp>
        <p:sp>
          <p:nvSpPr>
            <p:cNvPr id="77" name="Freeform 274"/>
            <p:cNvSpPr>
              <a:spLocks/>
            </p:cNvSpPr>
            <p:nvPr/>
          </p:nvSpPr>
          <p:spPr bwMode="auto">
            <a:xfrm>
              <a:off x="2691" y="1768"/>
              <a:ext cx="14" cy="27"/>
            </a:xfrm>
            <a:custGeom>
              <a:avLst/>
              <a:gdLst>
                <a:gd name="T0" fmla="*/ 0 w 14"/>
                <a:gd name="T1" fmla="*/ 0 h 27"/>
                <a:gd name="T2" fmla="*/ 14 w 14"/>
                <a:gd name="T3" fmla="*/ 0 h 27"/>
                <a:gd name="T4" fmla="*/ 14 w 14"/>
                <a:gd name="T5" fmla="*/ 0 h 27"/>
                <a:gd name="T6" fmla="*/ 14 w 14"/>
                <a:gd name="T7" fmla="*/ 14 h 27"/>
                <a:gd name="T8" fmla="*/ 14 w 14"/>
                <a:gd name="T9" fmla="*/ 27 h 27"/>
                <a:gd name="T10" fmla="*/ 0 w 14"/>
                <a:gd name="T11" fmla="*/ 27 h 27"/>
                <a:gd name="T12" fmla="*/ 0 w 14"/>
                <a:gd name="T13" fmla="*/ 14 h 27"/>
                <a:gd name="T14" fmla="*/ 0 w 14"/>
                <a:gd name="T15" fmla="*/ 0 h 27"/>
                <a:gd name="T16" fmla="*/ 0 w 14"/>
                <a:gd name="T17" fmla="*/ 0 h 27"/>
                <a:gd name="T18" fmla="*/ 0 w 14"/>
                <a:gd name="T19" fmla="*/ 0 h 2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 h="27">
                  <a:moveTo>
                    <a:pt x="0" y="0"/>
                  </a:moveTo>
                  <a:lnTo>
                    <a:pt x="14" y="0"/>
                  </a:lnTo>
                  <a:lnTo>
                    <a:pt x="14" y="14"/>
                  </a:lnTo>
                  <a:lnTo>
                    <a:pt x="14" y="27"/>
                  </a:lnTo>
                  <a:lnTo>
                    <a:pt x="0" y="27"/>
                  </a:lnTo>
                  <a:lnTo>
                    <a:pt x="0" y="14"/>
                  </a:lnTo>
                  <a:lnTo>
                    <a:pt x="0" y="0"/>
                  </a:lnTo>
                  <a:close/>
                </a:path>
              </a:pathLst>
            </a:custGeom>
            <a:solidFill>
              <a:srgbClr val="CF924C"/>
            </a:solidFill>
            <a:ln w="31750">
              <a:solidFill>
                <a:srgbClr val="CF924C"/>
              </a:solidFill>
              <a:prstDash val="solid"/>
              <a:round/>
              <a:headEnd/>
              <a:tailEnd/>
            </a:ln>
          </p:spPr>
          <p:txBody>
            <a:bodyPr/>
            <a:lstStyle/>
            <a:p>
              <a:endParaRPr lang="zh-CN" altLang="en-US"/>
            </a:p>
          </p:txBody>
        </p:sp>
        <p:pic>
          <p:nvPicPr>
            <p:cNvPr id="78" name="Picture 27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81" y="1644"/>
              <a:ext cx="69" cy="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9" name="Line 276"/>
            <p:cNvSpPr>
              <a:spLocks noChangeShapeType="1"/>
            </p:cNvSpPr>
            <p:nvPr/>
          </p:nvSpPr>
          <p:spPr bwMode="auto">
            <a:xfrm>
              <a:off x="2691" y="1768"/>
              <a:ext cx="1" cy="14"/>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0" name="Line 277"/>
            <p:cNvSpPr>
              <a:spLocks noChangeShapeType="1"/>
            </p:cNvSpPr>
            <p:nvPr/>
          </p:nvSpPr>
          <p:spPr bwMode="auto">
            <a:xfrm>
              <a:off x="2691" y="1768"/>
              <a:ext cx="1" cy="14"/>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 name="Line 278"/>
            <p:cNvSpPr>
              <a:spLocks noChangeShapeType="1"/>
            </p:cNvSpPr>
            <p:nvPr/>
          </p:nvSpPr>
          <p:spPr bwMode="auto">
            <a:xfrm>
              <a:off x="2705" y="1768"/>
              <a:ext cx="1" cy="14"/>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 name="Rectangle 279"/>
            <p:cNvSpPr>
              <a:spLocks noChangeArrowheads="1"/>
            </p:cNvSpPr>
            <p:nvPr/>
          </p:nvSpPr>
          <p:spPr bwMode="auto">
            <a:xfrm>
              <a:off x="2553" y="1699"/>
              <a:ext cx="111" cy="14"/>
            </a:xfrm>
            <a:prstGeom prst="rect">
              <a:avLst/>
            </a:prstGeom>
            <a:solidFill>
              <a:srgbClr val="CF924C"/>
            </a:solidFill>
            <a:ln w="31750">
              <a:solidFill>
                <a:srgbClr val="CF924C"/>
              </a:solidFill>
              <a:miter lim="800000"/>
              <a:headEnd/>
              <a:tailEnd/>
            </a:ln>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endParaRPr kumimoji="0" lang="en-US" altLang="en-US"/>
            </a:p>
          </p:txBody>
        </p:sp>
        <p:sp>
          <p:nvSpPr>
            <p:cNvPr id="83" name="Freeform 280"/>
            <p:cNvSpPr>
              <a:spLocks/>
            </p:cNvSpPr>
            <p:nvPr/>
          </p:nvSpPr>
          <p:spPr bwMode="auto">
            <a:xfrm>
              <a:off x="2539" y="1726"/>
              <a:ext cx="138" cy="14"/>
            </a:xfrm>
            <a:custGeom>
              <a:avLst/>
              <a:gdLst>
                <a:gd name="T0" fmla="*/ 14 w 138"/>
                <a:gd name="T1" fmla="*/ 0 h 14"/>
                <a:gd name="T2" fmla="*/ 0 w 138"/>
                <a:gd name="T3" fmla="*/ 14 h 14"/>
                <a:gd name="T4" fmla="*/ 138 w 138"/>
                <a:gd name="T5" fmla="*/ 14 h 14"/>
                <a:gd name="T6" fmla="*/ 125 w 138"/>
                <a:gd name="T7" fmla="*/ 0 h 14"/>
                <a:gd name="T8" fmla="*/ 14 w 138"/>
                <a:gd name="T9" fmla="*/ 0 h 1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8" h="14">
                  <a:moveTo>
                    <a:pt x="14" y="0"/>
                  </a:moveTo>
                  <a:lnTo>
                    <a:pt x="0" y="14"/>
                  </a:lnTo>
                  <a:lnTo>
                    <a:pt x="138" y="14"/>
                  </a:lnTo>
                  <a:lnTo>
                    <a:pt x="125" y="0"/>
                  </a:lnTo>
                  <a:lnTo>
                    <a:pt x="14" y="0"/>
                  </a:lnTo>
                  <a:close/>
                </a:path>
              </a:pathLst>
            </a:custGeom>
            <a:noFill/>
            <a:ln w="31750">
              <a:solidFill>
                <a:srgbClr val="D9AA73"/>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4" name="Line 281"/>
            <p:cNvSpPr>
              <a:spLocks noChangeShapeType="1"/>
            </p:cNvSpPr>
            <p:nvPr/>
          </p:nvSpPr>
          <p:spPr bwMode="auto">
            <a:xfrm>
              <a:off x="2553" y="1740"/>
              <a:ext cx="28" cy="1"/>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5" name="Line 282"/>
            <p:cNvSpPr>
              <a:spLocks noChangeShapeType="1"/>
            </p:cNvSpPr>
            <p:nvPr/>
          </p:nvSpPr>
          <p:spPr bwMode="auto">
            <a:xfrm>
              <a:off x="2567" y="1726"/>
              <a:ext cx="83" cy="1"/>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6" name="Line 283"/>
            <p:cNvSpPr>
              <a:spLocks noChangeShapeType="1"/>
            </p:cNvSpPr>
            <p:nvPr/>
          </p:nvSpPr>
          <p:spPr bwMode="auto">
            <a:xfrm>
              <a:off x="2553" y="1726"/>
              <a:ext cx="69" cy="1"/>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7" name="Line 284"/>
            <p:cNvSpPr>
              <a:spLocks noChangeShapeType="1"/>
            </p:cNvSpPr>
            <p:nvPr/>
          </p:nvSpPr>
          <p:spPr bwMode="auto">
            <a:xfrm>
              <a:off x="2595" y="1740"/>
              <a:ext cx="41" cy="1"/>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8" name="Line 285"/>
            <p:cNvSpPr>
              <a:spLocks noChangeShapeType="1"/>
            </p:cNvSpPr>
            <p:nvPr/>
          </p:nvSpPr>
          <p:spPr bwMode="auto">
            <a:xfrm>
              <a:off x="2636" y="1726"/>
              <a:ext cx="28" cy="1"/>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9" name="Line 286"/>
            <p:cNvSpPr>
              <a:spLocks noChangeShapeType="1"/>
            </p:cNvSpPr>
            <p:nvPr/>
          </p:nvSpPr>
          <p:spPr bwMode="auto">
            <a:xfrm>
              <a:off x="2650" y="1740"/>
              <a:ext cx="14" cy="1"/>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0" name="Rectangle 287"/>
            <p:cNvSpPr>
              <a:spLocks noChangeArrowheads="1"/>
            </p:cNvSpPr>
            <p:nvPr/>
          </p:nvSpPr>
          <p:spPr bwMode="auto">
            <a:xfrm>
              <a:off x="2608" y="1630"/>
              <a:ext cx="28" cy="2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endParaRPr kumimoji="0" lang="en-US" altLang="en-US"/>
            </a:p>
          </p:txBody>
        </p:sp>
        <p:sp>
          <p:nvSpPr>
            <p:cNvPr id="91" name="Rectangle 288"/>
            <p:cNvSpPr>
              <a:spLocks noChangeArrowheads="1"/>
            </p:cNvSpPr>
            <p:nvPr/>
          </p:nvSpPr>
          <p:spPr bwMode="auto">
            <a:xfrm>
              <a:off x="2608" y="1630"/>
              <a:ext cx="42" cy="41"/>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endParaRPr kumimoji="0" lang="en-US" altLang="en-US"/>
            </a:p>
          </p:txBody>
        </p:sp>
        <p:sp>
          <p:nvSpPr>
            <p:cNvPr id="92" name="Freeform 289"/>
            <p:cNvSpPr>
              <a:spLocks/>
            </p:cNvSpPr>
            <p:nvPr/>
          </p:nvSpPr>
          <p:spPr bwMode="auto">
            <a:xfrm>
              <a:off x="1656" y="1175"/>
              <a:ext cx="42" cy="69"/>
            </a:xfrm>
            <a:custGeom>
              <a:avLst/>
              <a:gdLst>
                <a:gd name="T0" fmla="*/ 0 w 42"/>
                <a:gd name="T1" fmla="*/ 0 h 69"/>
                <a:gd name="T2" fmla="*/ 42 w 42"/>
                <a:gd name="T3" fmla="*/ 13 h 69"/>
                <a:gd name="T4" fmla="*/ 42 w 42"/>
                <a:gd name="T5" fmla="*/ 69 h 69"/>
                <a:gd name="T6" fmla="*/ 0 60000 65536"/>
                <a:gd name="T7" fmla="*/ 0 60000 65536"/>
                <a:gd name="T8" fmla="*/ 0 60000 65536"/>
              </a:gdLst>
              <a:ahLst/>
              <a:cxnLst>
                <a:cxn ang="T6">
                  <a:pos x="T0" y="T1"/>
                </a:cxn>
                <a:cxn ang="T7">
                  <a:pos x="T2" y="T3"/>
                </a:cxn>
                <a:cxn ang="T8">
                  <a:pos x="T4" y="T5"/>
                </a:cxn>
              </a:cxnLst>
              <a:rect l="0" t="0" r="r" b="b"/>
              <a:pathLst>
                <a:path w="42" h="69">
                  <a:moveTo>
                    <a:pt x="0" y="0"/>
                  </a:moveTo>
                  <a:lnTo>
                    <a:pt x="42" y="13"/>
                  </a:lnTo>
                  <a:lnTo>
                    <a:pt x="42" y="69"/>
                  </a:lnTo>
                </a:path>
              </a:pathLst>
            </a:custGeom>
            <a:noFill/>
            <a:ln w="317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3" name="AutoShape 290"/>
            <p:cNvSpPr>
              <a:spLocks noChangeArrowheads="1"/>
            </p:cNvSpPr>
            <p:nvPr/>
          </p:nvSpPr>
          <p:spPr bwMode="auto">
            <a:xfrm>
              <a:off x="1546" y="1092"/>
              <a:ext cx="124" cy="69"/>
            </a:xfrm>
            <a:prstGeom prst="roundRect">
              <a:avLst>
                <a:gd name="adj" fmla="val 50000"/>
              </a:avLst>
            </a:prstGeom>
            <a:solidFill>
              <a:srgbClr val="CF924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endParaRPr kumimoji="0" lang="en-US" altLang="en-US"/>
            </a:p>
          </p:txBody>
        </p:sp>
        <p:sp>
          <p:nvSpPr>
            <p:cNvPr id="94" name="AutoShape 291"/>
            <p:cNvSpPr>
              <a:spLocks noChangeArrowheads="1"/>
            </p:cNvSpPr>
            <p:nvPr/>
          </p:nvSpPr>
          <p:spPr bwMode="auto">
            <a:xfrm>
              <a:off x="1532" y="1078"/>
              <a:ext cx="152" cy="97"/>
            </a:xfrm>
            <a:prstGeom prst="roundRect">
              <a:avLst>
                <a:gd name="adj" fmla="val 38662"/>
              </a:avLst>
            </a:prstGeom>
            <a:noFill/>
            <a:ln w="53975">
              <a:solidFill>
                <a:srgbClr val="CF924C"/>
              </a:solidFill>
              <a:round/>
              <a:headEnd/>
              <a:tailEnd/>
            </a:ln>
            <a:extLst>
              <a:ext uri="{909E8E84-426E-40DD-AFC4-6F175D3DCCD1}">
                <a14:hiddenFill xmlns:a14="http://schemas.microsoft.com/office/drawing/2010/main">
                  <a:solidFill>
                    <a:srgbClr val="FFFFFF"/>
                  </a:solidFill>
                </a14:hiddenFill>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endParaRPr kumimoji="0" lang="en-US" altLang="en-US"/>
            </a:p>
          </p:txBody>
        </p:sp>
        <p:sp>
          <p:nvSpPr>
            <p:cNvPr id="95" name="Rectangle 292"/>
            <p:cNvSpPr>
              <a:spLocks noChangeArrowheads="1"/>
            </p:cNvSpPr>
            <p:nvPr/>
          </p:nvSpPr>
          <p:spPr bwMode="auto">
            <a:xfrm>
              <a:off x="1574" y="1106"/>
              <a:ext cx="82" cy="4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endParaRPr kumimoji="0" lang="en-US" altLang="en-US"/>
            </a:p>
          </p:txBody>
        </p:sp>
        <p:sp>
          <p:nvSpPr>
            <p:cNvPr id="96" name="Rectangle 293"/>
            <p:cNvSpPr>
              <a:spLocks noChangeArrowheads="1"/>
            </p:cNvSpPr>
            <p:nvPr/>
          </p:nvSpPr>
          <p:spPr bwMode="auto">
            <a:xfrm>
              <a:off x="1574" y="1106"/>
              <a:ext cx="96" cy="55"/>
            </a:xfrm>
            <a:prstGeom prst="rect">
              <a:avLst/>
            </a:prstGeom>
            <a:noFill/>
            <a:ln w="31750">
              <a:solidFill>
                <a:srgbClr val="CF924C"/>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endParaRPr kumimoji="0" lang="en-US" altLang="en-US"/>
            </a:p>
          </p:txBody>
        </p:sp>
        <p:sp>
          <p:nvSpPr>
            <p:cNvPr id="97" name="Freeform 294"/>
            <p:cNvSpPr>
              <a:spLocks/>
            </p:cNvSpPr>
            <p:nvPr/>
          </p:nvSpPr>
          <p:spPr bwMode="auto">
            <a:xfrm>
              <a:off x="1684" y="1230"/>
              <a:ext cx="28" cy="41"/>
            </a:xfrm>
            <a:custGeom>
              <a:avLst/>
              <a:gdLst>
                <a:gd name="T0" fmla="*/ 14 w 28"/>
                <a:gd name="T1" fmla="*/ 0 h 41"/>
                <a:gd name="T2" fmla="*/ 14 w 28"/>
                <a:gd name="T3" fmla="*/ 0 h 41"/>
                <a:gd name="T4" fmla="*/ 28 w 28"/>
                <a:gd name="T5" fmla="*/ 14 h 41"/>
                <a:gd name="T6" fmla="*/ 28 w 28"/>
                <a:gd name="T7" fmla="*/ 27 h 41"/>
                <a:gd name="T8" fmla="*/ 14 w 28"/>
                <a:gd name="T9" fmla="*/ 41 h 41"/>
                <a:gd name="T10" fmla="*/ 14 w 28"/>
                <a:gd name="T11" fmla="*/ 41 h 41"/>
                <a:gd name="T12" fmla="*/ 0 w 28"/>
                <a:gd name="T13" fmla="*/ 27 h 41"/>
                <a:gd name="T14" fmla="*/ 0 w 28"/>
                <a:gd name="T15" fmla="*/ 14 h 41"/>
                <a:gd name="T16" fmla="*/ 0 w 28"/>
                <a:gd name="T17" fmla="*/ 0 h 41"/>
                <a:gd name="T18" fmla="*/ 14 w 28"/>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8" h="41">
                  <a:moveTo>
                    <a:pt x="14" y="0"/>
                  </a:moveTo>
                  <a:lnTo>
                    <a:pt x="14" y="0"/>
                  </a:lnTo>
                  <a:lnTo>
                    <a:pt x="28" y="14"/>
                  </a:lnTo>
                  <a:lnTo>
                    <a:pt x="28" y="27"/>
                  </a:lnTo>
                  <a:lnTo>
                    <a:pt x="14" y="41"/>
                  </a:lnTo>
                  <a:lnTo>
                    <a:pt x="0" y="27"/>
                  </a:lnTo>
                  <a:lnTo>
                    <a:pt x="0" y="14"/>
                  </a:lnTo>
                  <a:lnTo>
                    <a:pt x="0" y="0"/>
                  </a:lnTo>
                  <a:lnTo>
                    <a:pt x="14" y="0"/>
                  </a:lnTo>
                  <a:close/>
                </a:path>
              </a:pathLst>
            </a:custGeom>
            <a:solidFill>
              <a:srgbClr val="CF924C"/>
            </a:solidFill>
            <a:ln w="31750">
              <a:solidFill>
                <a:srgbClr val="CF924C"/>
              </a:solidFill>
              <a:prstDash val="solid"/>
              <a:round/>
              <a:headEnd/>
              <a:tailEnd/>
            </a:ln>
          </p:spPr>
          <p:txBody>
            <a:bodyPr/>
            <a:lstStyle/>
            <a:p>
              <a:endParaRPr lang="zh-CN" altLang="en-US"/>
            </a:p>
          </p:txBody>
        </p:sp>
        <p:pic>
          <p:nvPicPr>
            <p:cNvPr id="98" name="Picture 29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74" y="1106"/>
              <a:ext cx="69" cy="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9" name="Line 296"/>
            <p:cNvSpPr>
              <a:spLocks noChangeShapeType="1"/>
            </p:cNvSpPr>
            <p:nvPr/>
          </p:nvSpPr>
          <p:spPr bwMode="auto">
            <a:xfrm>
              <a:off x="1684" y="1244"/>
              <a:ext cx="1" cy="1"/>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0" name="Freeform 297"/>
            <p:cNvSpPr>
              <a:spLocks/>
            </p:cNvSpPr>
            <p:nvPr/>
          </p:nvSpPr>
          <p:spPr bwMode="auto">
            <a:xfrm>
              <a:off x="1698" y="1244"/>
              <a:ext cx="1" cy="1"/>
            </a:xfrm>
            <a:custGeom>
              <a:avLst/>
              <a:gdLst>
                <a:gd name="T0" fmla="*/ 0 w 1"/>
                <a:gd name="T1" fmla="*/ 0 h 1"/>
                <a:gd name="T2" fmla="*/ 0 w 1"/>
                <a:gd name="T3" fmla="*/ 0 h 1"/>
                <a:gd name="T4" fmla="*/ 0 w 1"/>
                <a:gd name="T5" fmla="*/ 0 h 1"/>
                <a:gd name="T6" fmla="*/ 0 60000 65536"/>
                <a:gd name="T7" fmla="*/ 0 60000 65536"/>
                <a:gd name="T8" fmla="*/ 0 60000 65536"/>
              </a:gdLst>
              <a:ahLst/>
              <a:cxnLst>
                <a:cxn ang="T6">
                  <a:pos x="T0" y="T1"/>
                </a:cxn>
                <a:cxn ang="T7">
                  <a:pos x="T2" y="T3"/>
                </a:cxn>
                <a:cxn ang="T8">
                  <a:pos x="T4" y="T5"/>
                </a:cxn>
              </a:cxnLst>
              <a:rect l="0" t="0" r="r" b="b"/>
              <a:pathLst>
                <a:path w="1" h="1">
                  <a:moveTo>
                    <a:pt x="0" y="0"/>
                  </a:moveTo>
                  <a:lnTo>
                    <a:pt x="0" y="0"/>
                  </a:lnTo>
                  <a:close/>
                </a:path>
              </a:pathLst>
            </a:custGeom>
            <a:noFill/>
            <a:ln w="317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1" name="Rectangle 298"/>
            <p:cNvSpPr>
              <a:spLocks noChangeArrowheads="1"/>
            </p:cNvSpPr>
            <p:nvPr/>
          </p:nvSpPr>
          <p:spPr bwMode="auto">
            <a:xfrm>
              <a:off x="1560" y="1161"/>
              <a:ext cx="96" cy="27"/>
            </a:xfrm>
            <a:prstGeom prst="rect">
              <a:avLst/>
            </a:prstGeom>
            <a:solidFill>
              <a:srgbClr val="CF924C"/>
            </a:solidFill>
            <a:ln w="31750">
              <a:solidFill>
                <a:srgbClr val="CF924C"/>
              </a:solidFill>
              <a:miter lim="800000"/>
              <a:headEnd/>
              <a:tailEnd/>
            </a:ln>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endParaRPr kumimoji="0" lang="en-US" altLang="en-US"/>
            </a:p>
          </p:txBody>
        </p:sp>
        <p:sp>
          <p:nvSpPr>
            <p:cNvPr id="102" name="Freeform 299"/>
            <p:cNvSpPr>
              <a:spLocks/>
            </p:cNvSpPr>
            <p:nvPr/>
          </p:nvSpPr>
          <p:spPr bwMode="auto">
            <a:xfrm>
              <a:off x="1546" y="1188"/>
              <a:ext cx="124" cy="28"/>
            </a:xfrm>
            <a:custGeom>
              <a:avLst/>
              <a:gdLst>
                <a:gd name="T0" fmla="*/ 14 w 124"/>
                <a:gd name="T1" fmla="*/ 0 h 28"/>
                <a:gd name="T2" fmla="*/ 0 w 124"/>
                <a:gd name="T3" fmla="*/ 28 h 28"/>
                <a:gd name="T4" fmla="*/ 124 w 124"/>
                <a:gd name="T5" fmla="*/ 28 h 28"/>
                <a:gd name="T6" fmla="*/ 124 w 124"/>
                <a:gd name="T7" fmla="*/ 0 h 28"/>
                <a:gd name="T8" fmla="*/ 14 w 124"/>
                <a:gd name="T9" fmla="*/ 0 h 2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4" h="28">
                  <a:moveTo>
                    <a:pt x="14" y="0"/>
                  </a:moveTo>
                  <a:lnTo>
                    <a:pt x="0" y="28"/>
                  </a:lnTo>
                  <a:lnTo>
                    <a:pt x="124" y="28"/>
                  </a:lnTo>
                  <a:lnTo>
                    <a:pt x="124" y="0"/>
                  </a:lnTo>
                  <a:lnTo>
                    <a:pt x="14" y="0"/>
                  </a:lnTo>
                  <a:close/>
                </a:path>
              </a:pathLst>
            </a:custGeom>
            <a:noFill/>
            <a:ln w="31750">
              <a:solidFill>
                <a:srgbClr val="D9AA73"/>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3" name="Line 300"/>
            <p:cNvSpPr>
              <a:spLocks noChangeShapeType="1"/>
            </p:cNvSpPr>
            <p:nvPr/>
          </p:nvSpPr>
          <p:spPr bwMode="auto">
            <a:xfrm>
              <a:off x="1560" y="1202"/>
              <a:ext cx="14" cy="1"/>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 name="Line 301"/>
            <p:cNvSpPr>
              <a:spLocks noChangeShapeType="1"/>
            </p:cNvSpPr>
            <p:nvPr/>
          </p:nvSpPr>
          <p:spPr bwMode="auto">
            <a:xfrm>
              <a:off x="1574" y="1188"/>
              <a:ext cx="82" cy="1"/>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5" name="Line 302"/>
            <p:cNvSpPr>
              <a:spLocks noChangeShapeType="1"/>
            </p:cNvSpPr>
            <p:nvPr/>
          </p:nvSpPr>
          <p:spPr bwMode="auto">
            <a:xfrm>
              <a:off x="1560" y="1202"/>
              <a:ext cx="69" cy="1"/>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6" name="Line 303"/>
            <p:cNvSpPr>
              <a:spLocks noChangeShapeType="1"/>
            </p:cNvSpPr>
            <p:nvPr/>
          </p:nvSpPr>
          <p:spPr bwMode="auto">
            <a:xfrm>
              <a:off x="1587" y="1202"/>
              <a:ext cx="56" cy="1"/>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7" name="Freeform 304"/>
            <p:cNvSpPr>
              <a:spLocks/>
            </p:cNvSpPr>
            <p:nvPr/>
          </p:nvSpPr>
          <p:spPr bwMode="auto">
            <a:xfrm>
              <a:off x="1629" y="1202"/>
              <a:ext cx="41" cy="1"/>
            </a:xfrm>
            <a:custGeom>
              <a:avLst/>
              <a:gdLst>
                <a:gd name="T0" fmla="*/ 0 w 41"/>
                <a:gd name="T1" fmla="*/ 0 h 1"/>
                <a:gd name="T2" fmla="*/ 27 w 41"/>
                <a:gd name="T3" fmla="*/ 0 h 1"/>
                <a:gd name="T4" fmla="*/ 41 w 41"/>
                <a:gd name="T5" fmla="*/ 0 h 1"/>
                <a:gd name="T6" fmla="*/ 0 60000 65536"/>
                <a:gd name="T7" fmla="*/ 0 60000 65536"/>
                <a:gd name="T8" fmla="*/ 0 60000 65536"/>
              </a:gdLst>
              <a:ahLst/>
              <a:cxnLst>
                <a:cxn ang="T6">
                  <a:pos x="T0" y="T1"/>
                </a:cxn>
                <a:cxn ang="T7">
                  <a:pos x="T2" y="T3"/>
                </a:cxn>
                <a:cxn ang="T8">
                  <a:pos x="T4" y="T5"/>
                </a:cxn>
              </a:cxnLst>
              <a:rect l="0" t="0" r="r" b="b"/>
              <a:pathLst>
                <a:path w="41" h="1">
                  <a:moveTo>
                    <a:pt x="0" y="0"/>
                  </a:moveTo>
                  <a:lnTo>
                    <a:pt x="27" y="0"/>
                  </a:lnTo>
                  <a:lnTo>
                    <a:pt x="41" y="0"/>
                  </a:lnTo>
                </a:path>
              </a:pathLst>
            </a:custGeom>
            <a:noFill/>
            <a:ln w="317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8" name="Rectangle 305"/>
            <p:cNvSpPr>
              <a:spLocks noChangeArrowheads="1"/>
            </p:cNvSpPr>
            <p:nvPr/>
          </p:nvSpPr>
          <p:spPr bwMode="auto">
            <a:xfrm>
              <a:off x="1601" y="1092"/>
              <a:ext cx="28" cy="4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endParaRPr kumimoji="0" lang="en-US" altLang="en-US"/>
            </a:p>
          </p:txBody>
        </p:sp>
        <p:sp>
          <p:nvSpPr>
            <p:cNvPr id="109" name="Rectangle 306"/>
            <p:cNvSpPr>
              <a:spLocks noChangeArrowheads="1"/>
            </p:cNvSpPr>
            <p:nvPr/>
          </p:nvSpPr>
          <p:spPr bwMode="auto">
            <a:xfrm>
              <a:off x="1601" y="1092"/>
              <a:ext cx="42" cy="55"/>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endParaRPr kumimoji="0" lang="en-US" altLang="en-US"/>
            </a:p>
          </p:txBody>
        </p:sp>
        <p:sp>
          <p:nvSpPr>
            <p:cNvPr id="110" name="Freeform 307"/>
            <p:cNvSpPr>
              <a:spLocks/>
            </p:cNvSpPr>
            <p:nvPr/>
          </p:nvSpPr>
          <p:spPr bwMode="auto">
            <a:xfrm>
              <a:off x="1836" y="1175"/>
              <a:ext cx="41" cy="69"/>
            </a:xfrm>
            <a:custGeom>
              <a:avLst/>
              <a:gdLst>
                <a:gd name="T0" fmla="*/ 0 w 41"/>
                <a:gd name="T1" fmla="*/ 0 h 69"/>
                <a:gd name="T2" fmla="*/ 41 w 41"/>
                <a:gd name="T3" fmla="*/ 13 h 69"/>
                <a:gd name="T4" fmla="*/ 41 w 41"/>
                <a:gd name="T5" fmla="*/ 69 h 69"/>
                <a:gd name="T6" fmla="*/ 0 60000 65536"/>
                <a:gd name="T7" fmla="*/ 0 60000 65536"/>
                <a:gd name="T8" fmla="*/ 0 60000 65536"/>
              </a:gdLst>
              <a:ahLst/>
              <a:cxnLst>
                <a:cxn ang="T6">
                  <a:pos x="T0" y="T1"/>
                </a:cxn>
                <a:cxn ang="T7">
                  <a:pos x="T2" y="T3"/>
                </a:cxn>
                <a:cxn ang="T8">
                  <a:pos x="T4" y="T5"/>
                </a:cxn>
              </a:cxnLst>
              <a:rect l="0" t="0" r="r" b="b"/>
              <a:pathLst>
                <a:path w="41" h="69">
                  <a:moveTo>
                    <a:pt x="0" y="0"/>
                  </a:moveTo>
                  <a:lnTo>
                    <a:pt x="41" y="13"/>
                  </a:lnTo>
                  <a:lnTo>
                    <a:pt x="41" y="69"/>
                  </a:lnTo>
                </a:path>
              </a:pathLst>
            </a:custGeom>
            <a:noFill/>
            <a:ln w="317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1" name="AutoShape 308"/>
            <p:cNvSpPr>
              <a:spLocks noChangeArrowheads="1"/>
            </p:cNvSpPr>
            <p:nvPr/>
          </p:nvSpPr>
          <p:spPr bwMode="auto">
            <a:xfrm>
              <a:off x="1725" y="1092"/>
              <a:ext cx="125" cy="69"/>
            </a:xfrm>
            <a:prstGeom prst="roundRect">
              <a:avLst>
                <a:gd name="adj" fmla="val 50000"/>
              </a:avLst>
            </a:prstGeom>
            <a:solidFill>
              <a:srgbClr val="CF924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endParaRPr kumimoji="0" lang="en-US" altLang="en-US"/>
            </a:p>
          </p:txBody>
        </p:sp>
        <p:sp>
          <p:nvSpPr>
            <p:cNvPr id="112" name="AutoShape 309"/>
            <p:cNvSpPr>
              <a:spLocks noChangeArrowheads="1"/>
            </p:cNvSpPr>
            <p:nvPr/>
          </p:nvSpPr>
          <p:spPr bwMode="auto">
            <a:xfrm>
              <a:off x="1712" y="1078"/>
              <a:ext cx="151" cy="97"/>
            </a:xfrm>
            <a:prstGeom prst="roundRect">
              <a:avLst>
                <a:gd name="adj" fmla="val 38662"/>
              </a:avLst>
            </a:prstGeom>
            <a:noFill/>
            <a:ln w="53975">
              <a:solidFill>
                <a:srgbClr val="CF924C"/>
              </a:solidFill>
              <a:round/>
              <a:headEnd/>
              <a:tailEnd/>
            </a:ln>
            <a:extLst>
              <a:ext uri="{909E8E84-426E-40DD-AFC4-6F175D3DCCD1}">
                <a14:hiddenFill xmlns:a14="http://schemas.microsoft.com/office/drawing/2010/main">
                  <a:solidFill>
                    <a:srgbClr val="FFFFFF"/>
                  </a:solidFill>
                </a14:hiddenFill>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endParaRPr kumimoji="0" lang="en-US" altLang="en-US"/>
            </a:p>
          </p:txBody>
        </p:sp>
        <p:sp>
          <p:nvSpPr>
            <p:cNvPr id="113" name="Rectangle 310"/>
            <p:cNvSpPr>
              <a:spLocks noChangeArrowheads="1"/>
            </p:cNvSpPr>
            <p:nvPr/>
          </p:nvSpPr>
          <p:spPr bwMode="auto">
            <a:xfrm>
              <a:off x="1753" y="1106"/>
              <a:ext cx="83" cy="4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endParaRPr kumimoji="0" lang="en-US" altLang="en-US"/>
            </a:p>
          </p:txBody>
        </p:sp>
        <p:sp>
          <p:nvSpPr>
            <p:cNvPr id="114" name="Rectangle 311"/>
            <p:cNvSpPr>
              <a:spLocks noChangeArrowheads="1"/>
            </p:cNvSpPr>
            <p:nvPr/>
          </p:nvSpPr>
          <p:spPr bwMode="auto">
            <a:xfrm>
              <a:off x="1753" y="1106"/>
              <a:ext cx="97" cy="55"/>
            </a:xfrm>
            <a:prstGeom prst="rect">
              <a:avLst/>
            </a:prstGeom>
            <a:noFill/>
            <a:ln w="31750">
              <a:solidFill>
                <a:srgbClr val="CF924C"/>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endParaRPr kumimoji="0" lang="en-US" altLang="en-US"/>
            </a:p>
          </p:txBody>
        </p:sp>
        <p:sp>
          <p:nvSpPr>
            <p:cNvPr id="115" name="Freeform 312"/>
            <p:cNvSpPr>
              <a:spLocks/>
            </p:cNvSpPr>
            <p:nvPr/>
          </p:nvSpPr>
          <p:spPr bwMode="auto">
            <a:xfrm>
              <a:off x="1863" y="1230"/>
              <a:ext cx="28" cy="41"/>
            </a:xfrm>
            <a:custGeom>
              <a:avLst/>
              <a:gdLst>
                <a:gd name="T0" fmla="*/ 14 w 28"/>
                <a:gd name="T1" fmla="*/ 0 h 41"/>
                <a:gd name="T2" fmla="*/ 14 w 28"/>
                <a:gd name="T3" fmla="*/ 0 h 41"/>
                <a:gd name="T4" fmla="*/ 28 w 28"/>
                <a:gd name="T5" fmla="*/ 14 h 41"/>
                <a:gd name="T6" fmla="*/ 28 w 28"/>
                <a:gd name="T7" fmla="*/ 27 h 41"/>
                <a:gd name="T8" fmla="*/ 14 w 28"/>
                <a:gd name="T9" fmla="*/ 41 h 41"/>
                <a:gd name="T10" fmla="*/ 14 w 28"/>
                <a:gd name="T11" fmla="*/ 41 h 41"/>
                <a:gd name="T12" fmla="*/ 0 w 28"/>
                <a:gd name="T13" fmla="*/ 27 h 41"/>
                <a:gd name="T14" fmla="*/ 0 w 28"/>
                <a:gd name="T15" fmla="*/ 14 h 41"/>
                <a:gd name="T16" fmla="*/ 0 w 28"/>
                <a:gd name="T17" fmla="*/ 0 h 41"/>
                <a:gd name="T18" fmla="*/ 14 w 28"/>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8" h="41">
                  <a:moveTo>
                    <a:pt x="14" y="0"/>
                  </a:moveTo>
                  <a:lnTo>
                    <a:pt x="14" y="0"/>
                  </a:lnTo>
                  <a:lnTo>
                    <a:pt x="28" y="14"/>
                  </a:lnTo>
                  <a:lnTo>
                    <a:pt x="28" y="27"/>
                  </a:lnTo>
                  <a:lnTo>
                    <a:pt x="14" y="41"/>
                  </a:lnTo>
                  <a:lnTo>
                    <a:pt x="0" y="27"/>
                  </a:lnTo>
                  <a:lnTo>
                    <a:pt x="0" y="14"/>
                  </a:lnTo>
                  <a:lnTo>
                    <a:pt x="0" y="0"/>
                  </a:lnTo>
                  <a:lnTo>
                    <a:pt x="14" y="0"/>
                  </a:lnTo>
                  <a:close/>
                </a:path>
              </a:pathLst>
            </a:custGeom>
            <a:solidFill>
              <a:srgbClr val="CF924C"/>
            </a:solidFill>
            <a:ln w="31750">
              <a:solidFill>
                <a:srgbClr val="CF924C"/>
              </a:solidFill>
              <a:prstDash val="solid"/>
              <a:round/>
              <a:headEnd/>
              <a:tailEnd/>
            </a:ln>
          </p:spPr>
          <p:txBody>
            <a:bodyPr/>
            <a:lstStyle/>
            <a:p>
              <a:endParaRPr lang="zh-CN" altLang="en-US"/>
            </a:p>
          </p:txBody>
        </p:sp>
        <p:pic>
          <p:nvPicPr>
            <p:cNvPr id="116" name="Picture 31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53" y="1106"/>
              <a:ext cx="69" cy="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7" name="Line 314"/>
            <p:cNvSpPr>
              <a:spLocks noChangeShapeType="1"/>
            </p:cNvSpPr>
            <p:nvPr/>
          </p:nvSpPr>
          <p:spPr bwMode="auto">
            <a:xfrm>
              <a:off x="1863" y="1244"/>
              <a:ext cx="1" cy="1"/>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8" name="Freeform 315"/>
            <p:cNvSpPr>
              <a:spLocks/>
            </p:cNvSpPr>
            <p:nvPr/>
          </p:nvSpPr>
          <p:spPr bwMode="auto">
            <a:xfrm>
              <a:off x="1877" y="1244"/>
              <a:ext cx="1" cy="1"/>
            </a:xfrm>
            <a:custGeom>
              <a:avLst/>
              <a:gdLst>
                <a:gd name="T0" fmla="*/ 0 w 1"/>
                <a:gd name="T1" fmla="*/ 0 h 1"/>
                <a:gd name="T2" fmla="*/ 0 w 1"/>
                <a:gd name="T3" fmla="*/ 0 h 1"/>
                <a:gd name="T4" fmla="*/ 0 w 1"/>
                <a:gd name="T5" fmla="*/ 0 h 1"/>
                <a:gd name="T6" fmla="*/ 0 60000 65536"/>
                <a:gd name="T7" fmla="*/ 0 60000 65536"/>
                <a:gd name="T8" fmla="*/ 0 60000 65536"/>
              </a:gdLst>
              <a:ahLst/>
              <a:cxnLst>
                <a:cxn ang="T6">
                  <a:pos x="T0" y="T1"/>
                </a:cxn>
                <a:cxn ang="T7">
                  <a:pos x="T2" y="T3"/>
                </a:cxn>
                <a:cxn ang="T8">
                  <a:pos x="T4" y="T5"/>
                </a:cxn>
              </a:cxnLst>
              <a:rect l="0" t="0" r="r" b="b"/>
              <a:pathLst>
                <a:path w="1" h="1">
                  <a:moveTo>
                    <a:pt x="0" y="0"/>
                  </a:moveTo>
                  <a:lnTo>
                    <a:pt x="0" y="0"/>
                  </a:lnTo>
                  <a:close/>
                </a:path>
              </a:pathLst>
            </a:custGeom>
            <a:noFill/>
            <a:ln w="317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9" name="Rectangle 316"/>
            <p:cNvSpPr>
              <a:spLocks noChangeArrowheads="1"/>
            </p:cNvSpPr>
            <p:nvPr/>
          </p:nvSpPr>
          <p:spPr bwMode="auto">
            <a:xfrm>
              <a:off x="1739" y="1161"/>
              <a:ext cx="97" cy="27"/>
            </a:xfrm>
            <a:prstGeom prst="rect">
              <a:avLst/>
            </a:prstGeom>
            <a:solidFill>
              <a:srgbClr val="CF924C"/>
            </a:solidFill>
            <a:ln w="31750">
              <a:solidFill>
                <a:srgbClr val="CF924C"/>
              </a:solidFill>
              <a:miter lim="800000"/>
              <a:headEnd/>
              <a:tailEnd/>
            </a:ln>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endParaRPr kumimoji="0" lang="en-US" altLang="en-US"/>
            </a:p>
          </p:txBody>
        </p:sp>
        <p:sp>
          <p:nvSpPr>
            <p:cNvPr id="120" name="Freeform 317"/>
            <p:cNvSpPr>
              <a:spLocks/>
            </p:cNvSpPr>
            <p:nvPr/>
          </p:nvSpPr>
          <p:spPr bwMode="auto">
            <a:xfrm>
              <a:off x="1725" y="1188"/>
              <a:ext cx="125" cy="28"/>
            </a:xfrm>
            <a:custGeom>
              <a:avLst/>
              <a:gdLst>
                <a:gd name="T0" fmla="*/ 14 w 125"/>
                <a:gd name="T1" fmla="*/ 0 h 28"/>
                <a:gd name="T2" fmla="*/ 0 w 125"/>
                <a:gd name="T3" fmla="*/ 28 h 28"/>
                <a:gd name="T4" fmla="*/ 125 w 125"/>
                <a:gd name="T5" fmla="*/ 28 h 28"/>
                <a:gd name="T6" fmla="*/ 125 w 125"/>
                <a:gd name="T7" fmla="*/ 0 h 28"/>
                <a:gd name="T8" fmla="*/ 14 w 125"/>
                <a:gd name="T9" fmla="*/ 0 h 2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5" h="28">
                  <a:moveTo>
                    <a:pt x="14" y="0"/>
                  </a:moveTo>
                  <a:lnTo>
                    <a:pt x="0" y="28"/>
                  </a:lnTo>
                  <a:lnTo>
                    <a:pt x="125" y="28"/>
                  </a:lnTo>
                  <a:lnTo>
                    <a:pt x="125" y="0"/>
                  </a:lnTo>
                  <a:lnTo>
                    <a:pt x="14" y="0"/>
                  </a:lnTo>
                  <a:close/>
                </a:path>
              </a:pathLst>
            </a:custGeom>
            <a:noFill/>
            <a:ln w="31750">
              <a:solidFill>
                <a:srgbClr val="D9AA73"/>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21" name="Line 318"/>
            <p:cNvSpPr>
              <a:spLocks noChangeShapeType="1"/>
            </p:cNvSpPr>
            <p:nvPr/>
          </p:nvSpPr>
          <p:spPr bwMode="auto">
            <a:xfrm>
              <a:off x="1739" y="1202"/>
              <a:ext cx="14" cy="1"/>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2" name="Line 319"/>
            <p:cNvSpPr>
              <a:spLocks noChangeShapeType="1"/>
            </p:cNvSpPr>
            <p:nvPr/>
          </p:nvSpPr>
          <p:spPr bwMode="auto">
            <a:xfrm>
              <a:off x="1753" y="1188"/>
              <a:ext cx="83" cy="1"/>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3" name="Line 320"/>
            <p:cNvSpPr>
              <a:spLocks noChangeShapeType="1"/>
            </p:cNvSpPr>
            <p:nvPr/>
          </p:nvSpPr>
          <p:spPr bwMode="auto">
            <a:xfrm>
              <a:off x="1739" y="1202"/>
              <a:ext cx="69" cy="1"/>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4" name="Line 321"/>
            <p:cNvSpPr>
              <a:spLocks noChangeShapeType="1"/>
            </p:cNvSpPr>
            <p:nvPr/>
          </p:nvSpPr>
          <p:spPr bwMode="auto">
            <a:xfrm>
              <a:off x="1767" y="1202"/>
              <a:ext cx="55" cy="1"/>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5" name="Freeform 322"/>
            <p:cNvSpPr>
              <a:spLocks/>
            </p:cNvSpPr>
            <p:nvPr/>
          </p:nvSpPr>
          <p:spPr bwMode="auto">
            <a:xfrm>
              <a:off x="1808" y="1202"/>
              <a:ext cx="42" cy="1"/>
            </a:xfrm>
            <a:custGeom>
              <a:avLst/>
              <a:gdLst>
                <a:gd name="T0" fmla="*/ 0 w 42"/>
                <a:gd name="T1" fmla="*/ 0 h 1"/>
                <a:gd name="T2" fmla="*/ 28 w 42"/>
                <a:gd name="T3" fmla="*/ 0 h 1"/>
                <a:gd name="T4" fmla="*/ 42 w 42"/>
                <a:gd name="T5" fmla="*/ 0 h 1"/>
                <a:gd name="T6" fmla="*/ 0 60000 65536"/>
                <a:gd name="T7" fmla="*/ 0 60000 65536"/>
                <a:gd name="T8" fmla="*/ 0 60000 65536"/>
              </a:gdLst>
              <a:ahLst/>
              <a:cxnLst>
                <a:cxn ang="T6">
                  <a:pos x="T0" y="T1"/>
                </a:cxn>
                <a:cxn ang="T7">
                  <a:pos x="T2" y="T3"/>
                </a:cxn>
                <a:cxn ang="T8">
                  <a:pos x="T4" y="T5"/>
                </a:cxn>
              </a:cxnLst>
              <a:rect l="0" t="0" r="r" b="b"/>
              <a:pathLst>
                <a:path w="42" h="1">
                  <a:moveTo>
                    <a:pt x="0" y="0"/>
                  </a:moveTo>
                  <a:lnTo>
                    <a:pt x="28" y="0"/>
                  </a:lnTo>
                  <a:lnTo>
                    <a:pt x="42" y="0"/>
                  </a:lnTo>
                </a:path>
              </a:pathLst>
            </a:custGeom>
            <a:noFill/>
            <a:ln w="317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26" name="Rectangle 323"/>
            <p:cNvSpPr>
              <a:spLocks noChangeArrowheads="1"/>
            </p:cNvSpPr>
            <p:nvPr/>
          </p:nvSpPr>
          <p:spPr bwMode="auto">
            <a:xfrm>
              <a:off x="1781" y="1092"/>
              <a:ext cx="27" cy="4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endParaRPr kumimoji="0" lang="en-US" altLang="en-US"/>
            </a:p>
          </p:txBody>
        </p:sp>
        <p:sp>
          <p:nvSpPr>
            <p:cNvPr id="127" name="Rectangle 324"/>
            <p:cNvSpPr>
              <a:spLocks noChangeArrowheads="1"/>
            </p:cNvSpPr>
            <p:nvPr/>
          </p:nvSpPr>
          <p:spPr bwMode="auto">
            <a:xfrm>
              <a:off x="1781" y="1092"/>
              <a:ext cx="41" cy="55"/>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endParaRPr kumimoji="0" lang="en-US" altLang="en-US"/>
            </a:p>
          </p:txBody>
        </p:sp>
        <p:sp>
          <p:nvSpPr>
            <p:cNvPr id="128" name="Freeform 325"/>
            <p:cNvSpPr>
              <a:spLocks/>
            </p:cNvSpPr>
            <p:nvPr/>
          </p:nvSpPr>
          <p:spPr bwMode="auto">
            <a:xfrm>
              <a:off x="2015" y="1175"/>
              <a:ext cx="42" cy="69"/>
            </a:xfrm>
            <a:custGeom>
              <a:avLst/>
              <a:gdLst>
                <a:gd name="T0" fmla="*/ 0 w 42"/>
                <a:gd name="T1" fmla="*/ 0 h 69"/>
                <a:gd name="T2" fmla="*/ 42 w 42"/>
                <a:gd name="T3" fmla="*/ 13 h 69"/>
                <a:gd name="T4" fmla="*/ 42 w 42"/>
                <a:gd name="T5" fmla="*/ 69 h 69"/>
                <a:gd name="T6" fmla="*/ 0 60000 65536"/>
                <a:gd name="T7" fmla="*/ 0 60000 65536"/>
                <a:gd name="T8" fmla="*/ 0 60000 65536"/>
              </a:gdLst>
              <a:ahLst/>
              <a:cxnLst>
                <a:cxn ang="T6">
                  <a:pos x="T0" y="T1"/>
                </a:cxn>
                <a:cxn ang="T7">
                  <a:pos x="T2" y="T3"/>
                </a:cxn>
                <a:cxn ang="T8">
                  <a:pos x="T4" y="T5"/>
                </a:cxn>
              </a:cxnLst>
              <a:rect l="0" t="0" r="r" b="b"/>
              <a:pathLst>
                <a:path w="42" h="69">
                  <a:moveTo>
                    <a:pt x="0" y="0"/>
                  </a:moveTo>
                  <a:lnTo>
                    <a:pt x="42" y="13"/>
                  </a:lnTo>
                  <a:lnTo>
                    <a:pt x="42" y="69"/>
                  </a:lnTo>
                </a:path>
              </a:pathLst>
            </a:custGeom>
            <a:noFill/>
            <a:ln w="317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29" name="AutoShape 326"/>
            <p:cNvSpPr>
              <a:spLocks noChangeArrowheads="1"/>
            </p:cNvSpPr>
            <p:nvPr/>
          </p:nvSpPr>
          <p:spPr bwMode="auto">
            <a:xfrm>
              <a:off x="1905" y="1092"/>
              <a:ext cx="124" cy="69"/>
            </a:xfrm>
            <a:prstGeom prst="roundRect">
              <a:avLst>
                <a:gd name="adj" fmla="val 50000"/>
              </a:avLst>
            </a:prstGeom>
            <a:solidFill>
              <a:srgbClr val="CF924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endParaRPr kumimoji="0" lang="en-US" altLang="en-US"/>
            </a:p>
          </p:txBody>
        </p:sp>
        <p:sp>
          <p:nvSpPr>
            <p:cNvPr id="130" name="AutoShape 327"/>
            <p:cNvSpPr>
              <a:spLocks noChangeArrowheads="1"/>
            </p:cNvSpPr>
            <p:nvPr/>
          </p:nvSpPr>
          <p:spPr bwMode="auto">
            <a:xfrm>
              <a:off x="1891" y="1078"/>
              <a:ext cx="152" cy="97"/>
            </a:xfrm>
            <a:prstGeom prst="roundRect">
              <a:avLst>
                <a:gd name="adj" fmla="val 38662"/>
              </a:avLst>
            </a:prstGeom>
            <a:noFill/>
            <a:ln w="53975">
              <a:solidFill>
                <a:srgbClr val="CF924C"/>
              </a:solidFill>
              <a:round/>
              <a:headEnd/>
              <a:tailEnd/>
            </a:ln>
            <a:extLst>
              <a:ext uri="{909E8E84-426E-40DD-AFC4-6F175D3DCCD1}">
                <a14:hiddenFill xmlns:a14="http://schemas.microsoft.com/office/drawing/2010/main">
                  <a:solidFill>
                    <a:srgbClr val="FFFFFF"/>
                  </a:solidFill>
                </a14:hiddenFill>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endParaRPr kumimoji="0" lang="en-US" altLang="en-US"/>
            </a:p>
          </p:txBody>
        </p:sp>
        <p:sp>
          <p:nvSpPr>
            <p:cNvPr id="131" name="Rectangle 328"/>
            <p:cNvSpPr>
              <a:spLocks noChangeArrowheads="1"/>
            </p:cNvSpPr>
            <p:nvPr/>
          </p:nvSpPr>
          <p:spPr bwMode="auto">
            <a:xfrm>
              <a:off x="1932" y="1106"/>
              <a:ext cx="83" cy="4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endParaRPr kumimoji="0" lang="en-US" altLang="en-US"/>
            </a:p>
          </p:txBody>
        </p:sp>
        <p:sp>
          <p:nvSpPr>
            <p:cNvPr id="132" name="Rectangle 329"/>
            <p:cNvSpPr>
              <a:spLocks noChangeArrowheads="1"/>
            </p:cNvSpPr>
            <p:nvPr/>
          </p:nvSpPr>
          <p:spPr bwMode="auto">
            <a:xfrm>
              <a:off x="1932" y="1106"/>
              <a:ext cx="97" cy="55"/>
            </a:xfrm>
            <a:prstGeom prst="rect">
              <a:avLst/>
            </a:prstGeom>
            <a:noFill/>
            <a:ln w="31750">
              <a:solidFill>
                <a:srgbClr val="CF924C"/>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endParaRPr kumimoji="0" lang="en-US" altLang="en-US"/>
            </a:p>
          </p:txBody>
        </p:sp>
        <p:sp>
          <p:nvSpPr>
            <p:cNvPr id="133" name="Freeform 330"/>
            <p:cNvSpPr>
              <a:spLocks/>
            </p:cNvSpPr>
            <p:nvPr/>
          </p:nvSpPr>
          <p:spPr bwMode="auto">
            <a:xfrm>
              <a:off x="2043" y="1230"/>
              <a:ext cx="27" cy="41"/>
            </a:xfrm>
            <a:custGeom>
              <a:avLst/>
              <a:gdLst>
                <a:gd name="T0" fmla="*/ 14 w 27"/>
                <a:gd name="T1" fmla="*/ 0 h 41"/>
                <a:gd name="T2" fmla="*/ 14 w 27"/>
                <a:gd name="T3" fmla="*/ 0 h 41"/>
                <a:gd name="T4" fmla="*/ 27 w 27"/>
                <a:gd name="T5" fmla="*/ 14 h 41"/>
                <a:gd name="T6" fmla="*/ 27 w 27"/>
                <a:gd name="T7" fmla="*/ 27 h 41"/>
                <a:gd name="T8" fmla="*/ 14 w 27"/>
                <a:gd name="T9" fmla="*/ 41 h 41"/>
                <a:gd name="T10" fmla="*/ 14 w 27"/>
                <a:gd name="T11" fmla="*/ 41 h 41"/>
                <a:gd name="T12" fmla="*/ 0 w 27"/>
                <a:gd name="T13" fmla="*/ 27 h 41"/>
                <a:gd name="T14" fmla="*/ 0 w 27"/>
                <a:gd name="T15" fmla="*/ 14 h 41"/>
                <a:gd name="T16" fmla="*/ 0 w 27"/>
                <a:gd name="T17" fmla="*/ 0 h 41"/>
                <a:gd name="T18" fmla="*/ 14 w 27"/>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 h="41">
                  <a:moveTo>
                    <a:pt x="14" y="0"/>
                  </a:moveTo>
                  <a:lnTo>
                    <a:pt x="14" y="0"/>
                  </a:lnTo>
                  <a:lnTo>
                    <a:pt x="27" y="14"/>
                  </a:lnTo>
                  <a:lnTo>
                    <a:pt x="27" y="27"/>
                  </a:lnTo>
                  <a:lnTo>
                    <a:pt x="14" y="41"/>
                  </a:lnTo>
                  <a:lnTo>
                    <a:pt x="0" y="27"/>
                  </a:lnTo>
                  <a:lnTo>
                    <a:pt x="0" y="14"/>
                  </a:lnTo>
                  <a:lnTo>
                    <a:pt x="0" y="0"/>
                  </a:lnTo>
                  <a:lnTo>
                    <a:pt x="14" y="0"/>
                  </a:lnTo>
                  <a:close/>
                </a:path>
              </a:pathLst>
            </a:custGeom>
            <a:solidFill>
              <a:srgbClr val="CF924C"/>
            </a:solidFill>
            <a:ln w="31750">
              <a:solidFill>
                <a:srgbClr val="CF924C"/>
              </a:solidFill>
              <a:prstDash val="solid"/>
              <a:round/>
              <a:headEnd/>
              <a:tailEnd/>
            </a:ln>
          </p:spPr>
          <p:txBody>
            <a:bodyPr/>
            <a:lstStyle/>
            <a:p>
              <a:endParaRPr lang="zh-CN" altLang="en-US"/>
            </a:p>
          </p:txBody>
        </p:sp>
        <p:pic>
          <p:nvPicPr>
            <p:cNvPr id="134" name="Picture 33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32" y="1106"/>
              <a:ext cx="69" cy="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5" name="Line 332"/>
            <p:cNvSpPr>
              <a:spLocks noChangeShapeType="1"/>
            </p:cNvSpPr>
            <p:nvPr/>
          </p:nvSpPr>
          <p:spPr bwMode="auto">
            <a:xfrm>
              <a:off x="2043" y="1244"/>
              <a:ext cx="1" cy="1"/>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6" name="Freeform 333"/>
            <p:cNvSpPr>
              <a:spLocks/>
            </p:cNvSpPr>
            <p:nvPr/>
          </p:nvSpPr>
          <p:spPr bwMode="auto">
            <a:xfrm>
              <a:off x="2057" y="1244"/>
              <a:ext cx="1" cy="1"/>
            </a:xfrm>
            <a:custGeom>
              <a:avLst/>
              <a:gdLst>
                <a:gd name="T0" fmla="*/ 0 w 1"/>
                <a:gd name="T1" fmla="*/ 0 h 1"/>
                <a:gd name="T2" fmla="*/ 0 w 1"/>
                <a:gd name="T3" fmla="*/ 0 h 1"/>
                <a:gd name="T4" fmla="*/ 0 w 1"/>
                <a:gd name="T5" fmla="*/ 0 h 1"/>
                <a:gd name="T6" fmla="*/ 0 60000 65536"/>
                <a:gd name="T7" fmla="*/ 0 60000 65536"/>
                <a:gd name="T8" fmla="*/ 0 60000 65536"/>
              </a:gdLst>
              <a:ahLst/>
              <a:cxnLst>
                <a:cxn ang="T6">
                  <a:pos x="T0" y="T1"/>
                </a:cxn>
                <a:cxn ang="T7">
                  <a:pos x="T2" y="T3"/>
                </a:cxn>
                <a:cxn ang="T8">
                  <a:pos x="T4" y="T5"/>
                </a:cxn>
              </a:cxnLst>
              <a:rect l="0" t="0" r="r" b="b"/>
              <a:pathLst>
                <a:path w="1" h="1">
                  <a:moveTo>
                    <a:pt x="0" y="0"/>
                  </a:moveTo>
                  <a:lnTo>
                    <a:pt x="0" y="0"/>
                  </a:lnTo>
                  <a:close/>
                </a:path>
              </a:pathLst>
            </a:custGeom>
            <a:noFill/>
            <a:ln w="317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37" name="Rectangle 334"/>
            <p:cNvSpPr>
              <a:spLocks noChangeArrowheads="1"/>
            </p:cNvSpPr>
            <p:nvPr/>
          </p:nvSpPr>
          <p:spPr bwMode="auto">
            <a:xfrm>
              <a:off x="1919" y="1161"/>
              <a:ext cx="96" cy="27"/>
            </a:xfrm>
            <a:prstGeom prst="rect">
              <a:avLst/>
            </a:prstGeom>
            <a:solidFill>
              <a:srgbClr val="CF924C"/>
            </a:solidFill>
            <a:ln w="31750">
              <a:solidFill>
                <a:srgbClr val="CF924C"/>
              </a:solidFill>
              <a:miter lim="800000"/>
              <a:headEnd/>
              <a:tailEnd/>
            </a:ln>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endParaRPr kumimoji="0" lang="en-US" altLang="en-US"/>
            </a:p>
          </p:txBody>
        </p:sp>
        <p:sp>
          <p:nvSpPr>
            <p:cNvPr id="138" name="Freeform 335"/>
            <p:cNvSpPr>
              <a:spLocks/>
            </p:cNvSpPr>
            <p:nvPr/>
          </p:nvSpPr>
          <p:spPr bwMode="auto">
            <a:xfrm>
              <a:off x="1905" y="1188"/>
              <a:ext cx="124" cy="28"/>
            </a:xfrm>
            <a:custGeom>
              <a:avLst/>
              <a:gdLst>
                <a:gd name="T0" fmla="*/ 14 w 124"/>
                <a:gd name="T1" fmla="*/ 0 h 28"/>
                <a:gd name="T2" fmla="*/ 0 w 124"/>
                <a:gd name="T3" fmla="*/ 28 h 28"/>
                <a:gd name="T4" fmla="*/ 124 w 124"/>
                <a:gd name="T5" fmla="*/ 28 h 28"/>
                <a:gd name="T6" fmla="*/ 124 w 124"/>
                <a:gd name="T7" fmla="*/ 0 h 28"/>
                <a:gd name="T8" fmla="*/ 14 w 124"/>
                <a:gd name="T9" fmla="*/ 0 h 2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4" h="28">
                  <a:moveTo>
                    <a:pt x="14" y="0"/>
                  </a:moveTo>
                  <a:lnTo>
                    <a:pt x="0" y="28"/>
                  </a:lnTo>
                  <a:lnTo>
                    <a:pt x="124" y="28"/>
                  </a:lnTo>
                  <a:lnTo>
                    <a:pt x="124" y="0"/>
                  </a:lnTo>
                  <a:lnTo>
                    <a:pt x="14" y="0"/>
                  </a:lnTo>
                  <a:close/>
                </a:path>
              </a:pathLst>
            </a:custGeom>
            <a:noFill/>
            <a:ln w="31750">
              <a:solidFill>
                <a:srgbClr val="D9AA73"/>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39" name="Line 336"/>
            <p:cNvSpPr>
              <a:spLocks noChangeShapeType="1"/>
            </p:cNvSpPr>
            <p:nvPr/>
          </p:nvSpPr>
          <p:spPr bwMode="auto">
            <a:xfrm>
              <a:off x="1919" y="1202"/>
              <a:ext cx="13" cy="1"/>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0" name="Line 337"/>
            <p:cNvSpPr>
              <a:spLocks noChangeShapeType="1"/>
            </p:cNvSpPr>
            <p:nvPr/>
          </p:nvSpPr>
          <p:spPr bwMode="auto">
            <a:xfrm>
              <a:off x="1932" y="1188"/>
              <a:ext cx="83" cy="1"/>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1" name="Line 338"/>
            <p:cNvSpPr>
              <a:spLocks noChangeShapeType="1"/>
            </p:cNvSpPr>
            <p:nvPr/>
          </p:nvSpPr>
          <p:spPr bwMode="auto">
            <a:xfrm>
              <a:off x="1919" y="1202"/>
              <a:ext cx="69" cy="1"/>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2" name="Line 339"/>
            <p:cNvSpPr>
              <a:spLocks noChangeShapeType="1"/>
            </p:cNvSpPr>
            <p:nvPr/>
          </p:nvSpPr>
          <p:spPr bwMode="auto">
            <a:xfrm>
              <a:off x="1946" y="1202"/>
              <a:ext cx="55" cy="1"/>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3" name="Freeform 340"/>
            <p:cNvSpPr>
              <a:spLocks/>
            </p:cNvSpPr>
            <p:nvPr/>
          </p:nvSpPr>
          <p:spPr bwMode="auto">
            <a:xfrm>
              <a:off x="1988" y="1202"/>
              <a:ext cx="41" cy="1"/>
            </a:xfrm>
            <a:custGeom>
              <a:avLst/>
              <a:gdLst>
                <a:gd name="T0" fmla="*/ 0 w 41"/>
                <a:gd name="T1" fmla="*/ 0 h 1"/>
                <a:gd name="T2" fmla="*/ 27 w 41"/>
                <a:gd name="T3" fmla="*/ 0 h 1"/>
                <a:gd name="T4" fmla="*/ 41 w 41"/>
                <a:gd name="T5" fmla="*/ 0 h 1"/>
                <a:gd name="T6" fmla="*/ 0 60000 65536"/>
                <a:gd name="T7" fmla="*/ 0 60000 65536"/>
                <a:gd name="T8" fmla="*/ 0 60000 65536"/>
              </a:gdLst>
              <a:ahLst/>
              <a:cxnLst>
                <a:cxn ang="T6">
                  <a:pos x="T0" y="T1"/>
                </a:cxn>
                <a:cxn ang="T7">
                  <a:pos x="T2" y="T3"/>
                </a:cxn>
                <a:cxn ang="T8">
                  <a:pos x="T4" y="T5"/>
                </a:cxn>
              </a:cxnLst>
              <a:rect l="0" t="0" r="r" b="b"/>
              <a:pathLst>
                <a:path w="41" h="1">
                  <a:moveTo>
                    <a:pt x="0" y="0"/>
                  </a:moveTo>
                  <a:lnTo>
                    <a:pt x="27" y="0"/>
                  </a:lnTo>
                  <a:lnTo>
                    <a:pt x="41" y="0"/>
                  </a:lnTo>
                </a:path>
              </a:pathLst>
            </a:custGeom>
            <a:noFill/>
            <a:ln w="317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4" name="Rectangle 341"/>
            <p:cNvSpPr>
              <a:spLocks noChangeArrowheads="1"/>
            </p:cNvSpPr>
            <p:nvPr/>
          </p:nvSpPr>
          <p:spPr bwMode="auto">
            <a:xfrm>
              <a:off x="1960" y="1092"/>
              <a:ext cx="28" cy="4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endParaRPr kumimoji="0" lang="en-US" altLang="en-US"/>
            </a:p>
          </p:txBody>
        </p:sp>
        <p:sp>
          <p:nvSpPr>
            <p:cNvPr id="145" name="Rectangle 342"/>
            <p:cNvSpPr>
              <a:spLocks noChangeArrowheads="1"/>
            </p:cNvSpPr>
            <p:nvPr/>
          </p:nvSpPr>
          <p:spPr bwMode="auto">
            <a:xfrm>
              <a:off x="1960" y="1092"/>
              <a:ext cx="41" cy="55"/>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endParaRPr kumimoji="0" lang="en-US" altLang="en-US"/>
            </a:p>
          </p:txBody>
        </p:sp>
        <p:sp>
          <p:nvSpPr>
            <p:cNvPr id="146" name="Freeform 343"/>
            <p:cNvSpPr>
              <a:spLocks/>
            </p:cNvSpPr>
            <p:nvPr/>
          </p:nvSpPr>
          <p:spPr bwMode="auto">
            <a:xfrm>
              <a:off x="1629" y="2168"/>
              <a:ext cx="41" cy="55"/>
            </a:xfrm>
            <a:custGeom>
              <a:avLst/>
              <a:gdLst>
                <a:gd name="T0" fmla="*/ 0 w 41"/>
                <a:gd name="T1" fmla="*/ 0 h 55"/>
                <a:gd name="T2" fmla="*/ 41 w 41"/>
                <a:gd name="T3" fmla="*/ 14 h 55"/>
                <a:gd name="T4" fmla="*/ 41 w 41"/>
                <a:gd name="T5" fmla="*/ 55 h 55"/>
                <a:gd name="T6" fmla="*/ 0 60000 65536"/>
                <a:gd name="T7" fmla="*/ 0 60000 65536"/>
                <a:gd name="T8" fmla="*/ 0 60000 65536"/>
              </a:gdLst>
              <a:ahLst/>
              <a:cxnLst>
                <a:cxn ang="T6">
                  <a:pos x="T0" y="T1"/>
                </a:cxn>
                <a:cxn ang="T7">
                  <a:pos x="T2" y="T3"/>
                </a:cxn>
                <a:cxn ang="T8">
                  <a:pos x="T4" y="T5"/>
                </a:cxn>
              </a:cxnLst>
              <a:rect l="0" t="0" r="r" b="b"/>
              <a:pathLst>
                <a:path w="41" h="55">
                  <a:moveTo>
                    <a:pt x="0" y="0"/>
                  </a:moveTo>
                  <a:lnTo>
                    <a:pt x="41" y="14"/>
                  </a:lnTo>
                  <a:lnTo>
                    <a:pt x="41" y="55"/>
                  </a:lnTo>
                </a:path>
              </a:pathLst>
            </a:custGeom>
            <a:noFill/>
            <a:ln w="317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7" name="AutoShape 344"/>
            <p:cNvSpPr>
              <a:spLocks noChangeArrowheads="1"/>
            </p:cNvSpPr>
            <p:nvPr/>
          </p:nvSpPr>
          <p:spPr bwMode="auto">
            <a:xfrm>
              <a:off x="1518" y="2071"/>
              <a:ext cx="125" cy="83"/>
            </a:xfrm>
            <a:prstGeom prst="roundRect">
              <a:avLst>
                <a:gd name="adj" fmla="val 50000"/>
              </a:avLst>
            </a:prstGeom>
            <a:solidFill>
              <a:srgbClr val="CF924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endParaRPr kumimoji="0" lang="en-US" altLang="en-US"/>
            </a:p>
          </p:txBody>
        </p:sp>
        <p:sp>
          <p:nvSpPr>
            <p:cNvPr id="148" name="AutoShape 345"/>
            <p:cNvSpPr>
              <a:spLocks noChangeArrowheads="1"/>
            </p:cNvSpPr>
            <p:nvPr/>
          </p:nvSpPr>
          <p:spPr bwMode="auto">
            <a:xfrm>
              <a:off x="1505" y="2058"/>
              <a:ext cx="151" cy="110"/>
            </a:xfrm>
            <a:prstGeom prst="roundRect">
              <a:avLst>
                <a:gd name="adj" fmla="val 40454"/>
              </a:avLst>
            </a:prstGeom>
            <a:noFill/>
            <a:ln w="53975">
              <a:solidFill>
                <a:srgbClr val="CF924C"/>
              </a:solidFill>
              <a:round/>
              <a:headEnd/>
              <a:tailEnd/>
            </a:ln>
            <a:extLst>
              <a:ext uri="{909E8E84-426E-40DD-AFC4-6F175D3DCCD1}">
                <a14:hiddenFill xmlns:a14="http://schemas.microsoft.com/office/drawing/2010/main">
                  <a:solidFill>
                    <a:srgbClr val="FFFFFF"/>
                  </a:solidFill>
                </a14:hiddenFill>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endParaRPr kumimoji="0" lang="en-US" altLang="en-US"/>
            </a:p>
          </p:txBody>
        </p:sp>
        <p:sp>
          <p:nvSpPr>
            <p:cNvPr id="149" name="Rectangle 346"/>
            <p:cNvSpPr>
              <a:spLocks noChangeArrowheads="1"/>
            </p:cNvSpPr>
            <p:nvPr/>
          </p:nvSpPr>
          <p:spPr bwMode="auto">
            <a:xfrm>
              <a:off x="1546" y="2099"/>
              <a:ext cx="83" cy="4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endParaRPr kumimoji="0" lang="en-US" altLang="en-US"/>
            </a:p>
          </p:txBody>
        </p:sp>
        <p:sp>
          <p:nvSpPr>
            <p:cNvPr id="150" name="Rectangle 347"/>
            <p:cNvSpPr>
              <a:spLocks noChangeArrowheads="1"/>
            </p:cNvSpPr>
            <p:nvPr/>
          </p:nvSpPr>
          <p:spPr bwMode="auto">
            <a:xfrm>
              <a:off x="1546" y="2099"/>
              <a:ext cx="97" cy="55"/>
            </a:xfrm>
            <a:prstGeom prst="rect">
              <a:avLst/>
            </a:prstGeom>
            <a:noFill/>
            <a:ln w="31750">
              <a:solidFill>
                <a:srgbClr val="CF924C"/>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endParaRPr kumimoji="0" lang="en-US" altLang="en-US"/>
            </a:p>
          </p:txBody>
        </p:sp>
        <p:sp>
          <p:nvSpPr>
            <p:cNvPr id="151" name="Freeform 348"/>
            <p:cNvSpPr>
              <a:spLocks/>
            </p:cNvSpPr>
            <p:nvPr/>
          </p:nvSpPr>
          <p:spPr bwMode="auto">
            <a:xfrm>
              <a:off x="1656" y="2223"/>
              <a:ext cx="28" cy="28"/>
            </a:xfrm>
            <a:custGeom>
              <a:avLst/>
              <a:gdLst>
                <a:gd name="T0" fmla="*/ 14 w 28"/>
                <a:gd name="T1" fmla="*/ 0 h 28"/>
                <a:gd name="T2" fmla="*/ 14 w 28"/>
                <a:gd name="T3" fmla="*/ 0 h 28"/>
                <a:gd name="T4" fmla="*/ 28 w 28"/>
                <a:gd name="T5" fmla="*/ 0 h 28"/>
                <a:gd name="T6" fmla="*/ 28 w 28"/>
                <a:gd name="T7" fmla="*/ 14 h 28"/>
                <a:gd name="T8" fmla="*/ 14 w 28"/>
                <a:gd name="T9" fmla="*/ 28 h 28"/>
                <a:gd name="T10" fmla="*/ 14 w 28"/>
                <a:gd name="T11" fmla="*/ 28 h 28"/>
                <a:gd name="T12" fmla="*/ 0 w 28"/>
                <a:gd name="T13" fmla="*/ 14 h 28"/>
                <a:gd name="T14" fmla="*/ 0 w 28"/>
                <a:gd name="T15" fmla="*/ 0 h 28"/>
                <a:gd name="T16" fmla="*/ 0 w 28"/>
                <a:gd name="T17" fmla="*/ 0 h 28"/>
                <a:gd name="T18" fmla="*/ 14 w 28"/>
                <a:gd name="T19" fmla="*/ 0 h 2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8" h="28">
                  <a:moveTo>
                    <a:pt x="14" y="0"/>
                  </a:moveTo>
                  <a:lnTo>
                    <a:pt x="14" y="0"/>
                  </a:lnTo>
                  <a:lnTo>
                    <a:pt x="28" y="0"/>
                  </a:lnTo>
                  <a:lnTo>
                    <a:pt x="28" y="14"/>
                  </a:lnTo>
                  <a:lnTo>
                    <a:pt x="14" y="28"/>
                  </a:lnTo>
                  <a:lnTo>
                    <a:pt x="0" y="14"/>
                  </a:lnTo>
                  <a:lnTo>
                    <a:pt x="0" y="0"/>
                  </a:lnTo>
                  <a:lnTo>
                    <a:pt x="14" y="0"/>
                  </a:lnTo>
                  <a:close/>
                </a:path>
              </a:pathLst>
            </a:custGeom>
            <a:solidFill>
              <a:srgbClr val="CF924C"/>
            </a:solidFill>
            <a:ln w="31750">
              <a:solidFill>
                <a:srgbClr val="CF924C"/>
              </a:solidFill>
              <a:prstDash val="solid"/>
              <a:round/>
              <a:headEnd/>
              <a:tailEnd/>
            </a:ln>
          </p:spPr>
          <p:txBody>
            <a:bodyPr/>
            <a:lstStyle/>
            <a:p>
              <a:endParaRPr lang="zh-CN" altLang="en-US"/>
            </a:p>
          </p:txBody>
        </p:sp>
        <p:pic>
          <p:nvPicPr>
            <p:cNvPr id="152" name="Picture 34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46" y="2099"/>
              <a:ext cx="69" cy="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 name="Line 350"/>
            <p:cNvSpPr>
              <a:spLocks noChangeShapeType="1"/>
            </p:cNvSpPr>
            <p:nvPr/>
          </p:nvSpPr>
          <p:spPr bwMode="auto">
            <a:xfrm>
              <a:off x="1656" y="2223"/>
              <a:ext cx="1" cy="14"/>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4" name="Line 351"/>
            <p:cNvSpPr>
              <a:spLocks noChangeShapeType="1"/>
            </p:cNvSpPr>
            <p:nvPr/>
          </p:nvSpPr>
          <p:spPr bwMode="auto">
            <a:xfrm>
              <a:off x="1670" y="2223"/>
              <a:ext cx="1" cy="14"/>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5" name="Line 352"/>
            <p:cNvSpPr>
              <a:spLocks noChangeShapeType="1"/>
            </p:cNvSpPr>
            <p:nvPr/>
          </p:nvSpPr>
          <p:spPr bwMode="auto">
            <a:xfrm>
              <a:off x="1670" y="2223"/>
              <a:ext cx="1" cy="14"/>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6" name="Rectangle 353"/>
            <p:cNvSpPr>
              <a:spLocks noChangeArrowheads="1"/>
            </p:cNvSpPr>
            <p:nvPr/>
          </p:nvSpPr>
          <p:spPr bwMode="auto">
            <a:xfrm>
              <a:off x="1532" y="2154"/>
              <a:ext cx="97" cy="14"/>
            </a:xfrm>
            <a:prstGeom prst="rect">
              <a:avLst/>
            </a:prstGeom>
            <a:solidFill>
              <a:srgbClr val="CF924C"/>
            </a:solidFill>
            <a:ln w="31750">
              <a:solidFill>
                <a:srgbClr val="CF924C"/>
              </a:solidFill>
              <a:miter lim="800000"/>
              <a:headEnd/>
              <a:tailEnd/>
            </a:ln>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endParaRPr kumimoji="0" lang="en-US" altLang="en-US"/>
            </a:p>
          </p:txBody>
        </p:sp>
        <p:sp>
          <p:nvSpPr>
            <p:cNvPr id="157" name="Freeform 354"/>
            <p:cNvSpPr>
              <a:spLocks/>
            </p:cNvSpPr>
            <p:nvPr/>
          </p:nvSpPr>
          <p:spPr bwMode="auto">
            <a:xfrm>
              <a:off x="1518" y="2182"/>
              <a:ext cx="125" cy="14"/>
            </a:xfrm>
            <a:custGeom>
              <a:avLst/>
              <a:gdLst>
                <a:gd name="T0" fmla="*/ 14 w 125"/>
                <a:gd name="T1" fmla="*/ 0 h 14"/>
                <a:gd name="T2" fmla="*/ 0 w 125"/>
                <a:gd name="T3" fmla="*/ 14 h 14"/>
                <a:gd name="T4" fmla="*/ 125 w 125"/>
                <a:gd name="T5" fmla="*/ 14 h 14"/>
                <a:gd name="T6" fmla="*/ 125 w 125"/>
                <a:gd name="T7" fmla="*/ 0 h 14"/>
                <a:gd name="T8" fmla="*/ 14 w 125"/>
                <a:gd name="T9" fmla="*/ 0 h 1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5" h="14">
                  <a:moveTo>
                    <a:pt x="14" y="0"/>
                  </a:moveTo>
                  <a:lnTo>
                    <a:pt x="0" y="14"/>
                  </a:lnTo>
                  <a:lnTo>
                    <a:pt x="125" y="14"/>
                  </a:lnTo>
                  <a:lnTo>
                    <a:pt x="125" y="0"/>
                  </a:lnTo>
                  <a:lnTo>
                    <a:pt x="14" y="0"/>
                  </a:lnTo>
                  <a:close/>
                </a:path>
              </a:pathLst>
            </a:custGeom>
            <a:noFill/>
            <a:ln w="31750">
              <a:solidFill>
                <a:srgbClr val="D9AA73"/>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8" name="Line 355"/>
            <p:cNvSpPr>
              <a:spLocks noChangeShapeType="1"/>
            </p:cNvSpPr>
            <p:nvPr/>
          </p:nvSpPr>
          <p:spPr bwMode="auto">
            <a:xfrm>
              <a:off x="1532" y="2196"/>
              <a:ext cx="14" cy="1"/>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9" name="Line 356"/>
            <p:cNvSpPr>
              <a:spLocks noChangeShapeType="1"/>
            </p:cNvSpPr>
            <p:nvPr/>
          </p:nvSpPr>
          <p:spPr bwMode="auto">
            <a:xfrm>
              <a:off x="1546" y="2182"/>
              <a:ext cx="83" cy="1"/>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0" name="Line 357"/>
            <p:cNvSpPr>
              <a:spLocks noChangeShapeType="1"/>
            </p:cNvSpPr>
            <p:nvPr/>
          </p:nvSpPr>
          <p:spPr bwMode="auto">
            <a:xfrm>
              <a:off x="1532" y="2182"/>
              <a:ext cx="69" cy="1"/>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1" name="Line 358"/>
            <p:cNvSpPr>
              <a:spLocks noChangeShapeType="1"/>
            </p:cNvSpPr>
            <p:nvPr/>
          </p:nvSpPr>
          <p:spPr bwMode="auto">
            <a:xfrm>
              <a:off x="1560" y="2196"/>
              <a:ext cx="55" cy="1"/>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2" name="Line 359"/>
            <p:cNvSpPr>
              <a:spLocks noChangeShapeType="1"/>
            </p:cNvSpPr>
            <p:nvPr/>
          </p:nvSpPr>
          <p:spPr bwMode="auto">
            <a:xfrm>
              <a:off x="1601" y="2182"/>
              <a:ext cx="28" cy="1"/>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3" name="Line 360"/>
            <p:cNvSpPr>
              <a:spLocks noChangeShapeType="1"/>
            </p:cNvSpPr>
            <p:nvPr/>
          </p:nvSpPr>
          <p:spPr bwMode="auto">
            <a:xfrm>
              <a:off x="1629" y="2196"/>
              <a:ext cx="14" cy="1"/>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4" name="Rectangle 361"/>
            <p:cNvSpPr>
              <a:spLocks noChangeArrowheads="1"/>
            </p:cNvSpPr>
            <p:nvPr/>
          </p:nvSpPr>
          <p:spPr bwMode="auto">
            <a:xfrm>
              <a:off x="1574" y="2085"/>
              <a:ext cx="27" cy="2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endParaRPr kumimoji="0" lang="en-US" altLang="en-US"/>
            </a:p>
          </p:txBody>
        </p:sp>
        <p:sp>
          <p:nvSpPr>
            <p:cNvPr id="165" name="Rectangle 362"/>
            <p:cNvSpPr>
              <a:spLocks noChangeArrowheads="1"/>
            </p:cNvSpPr>
            <p:nvPr/>
          </p:nvSpPr>
          <p:spPr bwMode="auto">
            <a:xfrm>
              <a:off x="1574" y="2085"/>
              <a:ext cx="41" cy="42"/>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endParaRPr kumimoji="0" lang="en-US" altLang="en-US"/>
            </a:p>
          </p:txBody>
        </p:sp>
        <p:sp>
          <p:nvSpPr>
            <p:cNvPr id="166" name="Freeform 363"/>
            <p:cNvSpPr>
              <a:spLocks/>
            </p:cNvSpPr>
            <p:nvPr/>
          </p:nvSpPr>
          <p:spPr bwMode="auto">
            <a:xfrm>
              <a:off x="1808" y="2168"/>
              <a:ext cx="42" cy="55"/>
            </a:xfrm>
            <a:custGeom>
              <a:avLst/>
              <a:gdLst>
                <a:gd name="T0" fmla="*/ 0 w 42"/>
                <a:gd name="T1" fmla="*/ 0 h 55"/>
                <a:gd name="T2" fmla="*/ 42 w 42"/>
                <a:gd name="T3" fmla="*/ 14 h 55"/>
                <a:gd name="T4" fmla="*/ 42 w 42"/>
                <a:gd name="T5" fmla="*/ 55 h 55"/>
                <a:gd name="T6" fmla="*/ 0 60000 65536"/>
                <a:gd name="T7" fmla="*/ 0 60000 65536"/>
                <a:gd name="T8" fmla="*/ 0 60000 65536"/>
              </a:gdLst>
              <a:ahLst/>
              <a:cxnLst>
                <a:cxn ang="T6">
                  <a:pos x="T0" y="T1"/>
                </a:cxn>
                <a:cxn ang="T7">
                  <a:pos x="T2" y="T3"/>
                </a:cxn>
                <a:cxn ang="T8">
                  <a:pos x="T4" y="T5"/>
                </a:cxn>
              </a:cxnLst>
              <a:rect l="0" t="0" r="r" b="b"/>
              <a:pathLst>
                <a:path w="42" h="55">
                  <a:moveTo>
                    <a:pt x="0" y="0"/>
                  </a:moveTo>
                  <a:lnTo>
                    <a:pt x="42" y="14"/>
                  </a:lnTo>
                  <a:lnTo>
                    <a:pt x="42" y="55"/>
                  </a:lnTo>
                </a:path>
              </a:pathLst>
            </a:custGeom>
            <a:noFill/>
            <a:ln w="317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7" name="AutoShape 364"/>
            <p:cNvSpPr>
              <a:spLocks noChangeArrowheads="1"/>
            </p:cNvSpPr>
            <p:nvPr/>
          </p:nvSpPr>
          <p:spPr bwMode="auto">
            <a:xfrm>
              <a:off x="1698" y="2071"/>
              <a:ext cx="124" cy="83"/>
            </a:xfrm>
            <a:prstGeom prst="roundRect">
              <a:avLst>
                <a:gd name="adj" fmla="val 50000"/>
              </a:avLst>
            </a:prstGeom>
            <a:solidFill>
              <a:srgbClr val="CF924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endParaRPr kumimoji="0" lang="en-US" altLang="en-US"/>
            </a:p>
          </p:txBody>
        </p:sp>
        <p:sp>
          <p:nvSpPr>
            <p:cNvPr id="168" name="AutoShape 365"/>
            <p:cNvSpPr>
              <a:spLocks noChangeArrowheads="1"/>
            </p:cNvSpPr>
            <p:nvPr/>
          </p:nvSpPr>
          <p:spPr bwMode="auto">
            <a:xfrm>
              <a:off x="1684" y="2058"/>
              <a:ext cx="152" cy="110"/>
            </a:xfrm>
            <a:prstGeom prst="roundRect">
              <a:avLst>
                <a:gd name="adj" fmla="val 40454"/>
              </a:avLst>
            </a:prstGeom>
            <a:noFill/>
            <a:ln w="53975">
              <a:solidFill>
                <a:srgbClr val="CF924C"/>
              </a:solidFill>
              <a:round/>
              <a:headEnd/>
              <a:tailEnd/>
            </a:ln>
            <a:extLst>
              <a:ext uri="{909E8E84-426E-40DD-AFC4-6F175D3DCCD1}">
                <a14:hiddenFill xmlns:a14="http://schemas.microsoft.com/office/drawing/2010/main">
                  <a:solidFill>
                    <a:srgbClr val="FFFFFF"/>
                  </a:solidFill>
                </a14:hiddenFill>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endParaRPr kumimoji="0" lang="en-US" altLang="en-US"/>
            </a:p>
          </p:txBody>
        </p:sp>
        <p:sp>
          <p:nvSpPr>
            <p:cNvPr id="169" name="Rectangle 366"/>
            <p:cNvSpPr>
              <a:spLocks noChangeArrowheads="1"/>
            </p:cNvSpPr>
            <p:nvPr/>
          </p:nvSpPr>
          <p:spPr bwMode="auto">
            <a:xfrm>
              <a:off x="1725" y="2099"/>
              <a:ext cx="83" cy="4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endParaRPr kumimoji="0" lang="en-US" altLang="en-US"/>
            </a:p>
          </p:txBody>
        </p:sp>
        <p:sp>
          <p:nvSpPr>
            <p:cNvPr id="170" name="Rectangle 367"/>
            <p:cNvSpPr>
              <a:spLocks noChangeArrowheads="1"/>
            </p:cNvSpPr>
            <p:nvPr/>
          </p:nvSpPr>
          <p:spPr bwMode="auto">
            <a:xfrm>
              <a:off x="1725" y="2099"/>
              <a:ext cx="97" cy="55"/>
            </a:xfrm>
            <a:prstGeom prst="rect">
              <a:avLst/>
            </a:prstGeom>
            <a:noFill/>
            <a:ln w="31750">
              <a:solidFill>
                <a:srgbClr val="CF924C"/>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endParaRPr kumimoji="0" lang="en-US" altLang="en-US"/>
            </a:p>
          </p:txBody>
        </p:sp>
        <p:sp>
          <p:nvSpPr>
            <p:cNvPr id="171" name="Freeform 368"/>
            <p:cNvSpPr>
              <a:spLocks/>
            </p:cNvSpPr>
            <p:nvPr/>
          </p:nvSpPr>
          <p:spPr bwMode="auto">
            <a:xfrm>
              <a:off x="1836" y="2223"/>
              <a:ext cx="27" cy="28"/>
            </a:xfrm>
            <a:custGeom>
              <a:avLst/>
              <a:gdLst>
                <a:gd name="T0" fmla="*/ 14 w 27"/>
                <a:gd name="T1" fmla="*/ 0 h 28"/>
                <a:gd name="T2" fmla="*/ 14 w 27"/>
                <a:gd name="T3" fmla="*/ 0 h 28"/>
                <a:gd name="T4" fmla="*/ 27 w 27"/>
                <a:gd name="T5" fmla="*/ 0 h 28"/>
                <a:gd name="T6" fmla="*/ 27 w 27"/>
                <a:gd name="T7" fmla="*/ 14 h 28"/>
                <a:gd name="T8" fmla="*/ 14 w 27"/>
                <a:gd name="T9" fmla="*/ 28 h 28"/>
                <a:gd name="T10" fmla="*/ 14 w 27"/>
                <a:gd name="T11" fmla="*/ 28 h 28"/>
                <a:gd name="T12" fmla="*/ 0 w 27"/>
                <a:gd name="T13" fmla="*/ 14 h 28"/>
                <a:gd name="T14" fmla="*/ 0 w 27"/>
                <a:gd name="T15" fmla="*/ 0 h 28"/>
                <a:gd name="T16" fmla="*/ 0 w 27"/>
                <a:gd name="T17" fmla="*/ 0 h 28"/>
                <a:gd name="T18" fmla="*/ 14 w 27"/>
                <a:gd name="T19" fmla="*/ 0 h 2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 h="28">
                  <a:moveTo>
                    <a:pt x="14" y="0"/>
                  </a:moveTo>
                  <a:lnTo>
                    <a:pt x="14" y="0"/>
                  </a:lnTo>
                  <a:lnTo>
                    <a:pt x="27" y="0"/>
                  </a:lnTo>
                  <a:lnTo>
                    <a:pt x="27" y="14"/>
                  </a:lnTo>
                  <a:lnTo>
                    <a:pt x="14" y="28"/>
                  </a:lnTo>
                  <a:lnTo>
                    <a:pt x="0" y="14"/>
                  </a:lnTo>
                  <a:lnTo>
                    <a:pt x="0" y="0"/>
                  </a:lnTo>
                  <a:lnTo>
                    <a:pt x="14" y="0"/>
                  </a:lnTo>
                  <a:close/>
                </a:path>
              </a:pathLst>
            </a:custGeom>
            <a:solidFill>
              <a:srgbClr val="CF924C"/>
            </a:solidFill>
            <a:ln w="31750">
              <a:solidFill>
                <a:srgbClr val="CF924C"/>
              </a:solidFill>
              <a:prstDash val="solid"/>
              <a:round/>
              <a:headEnd/>
              <a:tailEnd/>
            </a:ln>
          </p:spPr>
          <p:txBody>
            <a:bodyPr/>
            <a:lstStyle/>
            <a:p>
              <a:endParaRPr lang="zh-CN" altLang="en-US"/>
            </a:p>
          </p:txBody>
        </p:sp>
        <p:pic>
          <p:nvPicPr>
            <p:cNvPr id="172" name="Picture 36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25" y="2099"/>
              <a:ext cx="69" cy="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3" name="Line 370"/>
            <p:cNvSpPr>
              <a:spLocks noChangeShapeType="1"/>
            </p:cNvSpPr>
            <p:nvPr/>
          </p:nvSpPr>
          <p:spPr bwMode="auto">
            <a:xfrm>
              <a:off x="1836" y="2223"/>
              <a:ext cx="1" cy="14"/>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4" name="Line 371"/>
            <p:cNvSpPr>
              <a:spLocks noChangeShapeType="1"/>
            </p:cNvSpPr>
            <p:nvPr/>
          </p:nvSpPr>
          <p:spPr bwMode="auto">
            <a:xfrm>
              <a:off x="1850" y="2223"/>
              <a:ext cx="1" cy="14"/>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5" name="Line 372"/>
            <p:cNvSpPr>
              <a:spLocks noChangeShapeType="1"/>
            </p:cNvSpPr>
            <p:nvPr/>
          </p:nvSpPr>
          <p:spPr bwMode="auto">
            <a:xfrm>
              <a:off x="1850" y="2223"/>
              <a:ext cx="1" cy="14"/>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6" name="Rectangle 373"/>
            <p:cNvSpPr>
              <a:spLocks noChangeArrowheads="1"/>
            </p:cNvSpPr>
            <p:nvPr/>
          </p:nvSpPr>
          <p:spPr bwMode="auto">
            <a:xfrm>
              <a:off x="1712" y="2154"/>
              <a:ext cx="96" cy="14"/>
            </a:xfrm>
            <a:prstGeom prst="rect">
              <a:avLst/>
            </a:prstGeom>
            <a:solidFill>
              <a:srgbClr val="CF924C"/>
            </a:solidFill>
            <a:ln w="31750">
              <a:solidFill>
                <a:srgbClr val="CF924C"/>
              </a:solidFill>
              <a:miter lim="800000"/>
              <a:headEnd/>
              <a:tailEnd/>
            </a:ln>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endParaRPr kumimoji="0" lang="en-US" altLang="en-US"/>
            </a:p>
          </p:txBody>
        </p:sp>
        <p:sp>
          <p:nvSpPr>
            <p:cNvPr id="177" name="Freeform 374"/>
            <p:cNvSpPr>
              <a:spLocks/>
            </p:cNvSpPr>
            <p:nvPr/>
          </p:nvSpPr>
          <p:spPr bwMode="auto">
            <a:xfrm>
              <a:off x="1698" y="2182"/>
              <a:ext cx="124" cy="14"/>
            </a:xfrm>
            <a:custGeom>
              <a:avLst/>
              <a:gdLst>
                <a:gd name="T0" fmla="*/ 14 w 124"/>
                <a:gd name="T1" fmla="*/ 0 h 14"/>
                <a:gd name="T2" fmla="*/ 0 w 124"/>
                <a:gd name="T3" fmla="*/ 14 h 14"/>
                <a:gd name="T4" fmla="*/ 124 w 124"/>
                <a:gd name="T5" fmla="*/ 14 h 14"/>
                <a:gd name="T6" fmla="*/ 124 w 124"/>
                <a:gd name="T7" fmla="*/ 0 h 14"/>
                <a:gd name="T8" fmla="*/ 14 w 124"/>
                <a:gd name="T9" fmla="*/ 0 h 1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4" h="14">
                  <a:moveTo>
                    <a:pt x="14" y="0"/>
                  </a:moveTo>
                  <a:lnTo>
                    <a:pt x="0" y="14"/>
                  </a:lnTo>
                  <a:lnTo>
                    <a:pt x="124" y="14"/>
                  </a:lnTo>
                  <a:lnTo>
                    <a:pt x="124" y="0"/>
                  </a:lnTo>
                  <a:lnTo>
                    <a:pt x="14" y="0"/>
                  </a:lnTo>
                  <a:close/>
                </a:path>
              </a:pathLst>
            </a:custGeom>
            <a:noFill/>
            <a:ln w="31750">
              <a:solidFill>
                <a:srgbClr val="D9AA73"/>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78" name="Line 375"/>
            <p:cNvSpPr>
              <a:spLocks noChangeShapeType="1"/>
            </p:cNvSpPr>
            <p:nvPr/>
          </p:nvSpPr>
          <p:spPr bwMode="auto">
            <a:xfrm>
              <a:off x="1712" y="2196"/>
              <a:ext cx="13" cy="1"/>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9" name="Line 376"/>
            <p:cNvSpPr>
              <a:spLocks noChangeShapeType="1"/>
            </p:cNvSpPr>
            <p:nvPr/>
          </p:nvSpPr>
          <p:spPr bwMode="auto">
            <a:xfrm>
              <a:off x="1725" y="2182"/>
              <a:ext cx="83" cy="1"/>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0" name="Line 377"/>
            <p:cNvSpPr>
              <a:spLocks noChangeShapeType="1"/>
            </p:cNvSpPr>
            <p:nvPr/>
          </p:nvSpPr>
          <p:spPr bwMode="auto">
            <a:xfrm>
              <a:off x="1712" y="2182"/>
              <a:ext cx="69" cy="1"/>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1" name="Line 378"/>
            <p:cNvSpPr>
              <a:spLocks noChangeShapeType="1"/>
            </p:cNvSpPr>
            <p:nvPr/>
          </p:nvSpPr>
          <p:spPr bwMode="auto">
            <a:xfrm>
              <a:off x="1739" y="2196"/>
              <a:ext cx="55" cy="1"/>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2" name="Line 379"/>
            <p:cNvSpPr>
              <a:spLocks noChangeShapeType="1"/>
            </p:cNvSpPr>
            <p:nvPr/>
          </p:nvSpPr>
          <p:spPr bwMode="auto">
            <a:xfrm>
              <a:off x="1781" y="2182"/>
              <a:ext cx="27" cy="1"/>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3" name="Line 380"/>
            <p:cNvSpPr>
              <a:spLocks noChangeShapeType="1"/>
            </p:cNvSpPr>
            <p:nvPr/>
          </p:nvSpPr>
          <p:spPr bwMode="auto">
            <a:xfrm>
              <a:off x="1808" y="2196"/>
              <a:ext cx="14" cy="1"/>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4" name="Rectangle 381"/>
            <p:cNvSpPr>
              <a:spLocks noChangeArrowheads="1"/>
            </p:cNvSpPr>
            <p:nvPr/>
          </p:nvSpPr>
          <p:spPr bwMode="auto">
            <a:xfrm>
              <a:off x="1753" y="2085"/>
              <a:ext cx="28" cy="2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endParaRPr kumimoji="0" lang="en-US" altLang="en-US"/>
            </a:p>
          </p:txBody>
        </p:sp>
        <p:sp>
          <p:nvSpPr>
            <p:cNvPr id="185" name="Rectangle 382"/>
            <p:cNvSpPr>
              <a:spLocks noChangeArrowheads="1"/>
            </p:cNvSpPr>
            <p:nvPr/>
          </p:nvSpPr>
          <p:spPr bwMode="auto">
            <a:xfrm>
              <a:off x="1753" y="2085"/>
              <a:ext cx="41" cy="42"/>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endParaRPr kumimoji="0" lang="en-US" altLang="en-US"/>
            </a:p>
          </p:txBody>
        </p:sp>
        <p:sp>
          <p:nvSpPr>
            <p:cNvPr id="186" name="Freeform 383"/>
            <p:cNvSpPr>
              <a:spLocks/>
            </p:cNvSpPr>
            <p:nvPr/>
          </p:nvSpPr>
          <p:spPr bwMode="auto">
            <a:xfrm>
              <a:off x="1988" y="2168"/>
              <a:ext cx="41" cy="55"/>
            </a:xfrm>
            <a:custGeom>
              <a:avLst/>
              <a:gdLst>
                <a:gd name="T0" fmla="*/ 0 w 41"/>
                <a:gd name="T1" fmla="*/ 0 h 55"/>
                <a:gd name="T2" fmla="*/ 41 w 41"/>
                <a:gd name="T3" fmla="*/ 14 h 55"/>
                <a:gd name="T4" fmla="*/ 41 w 41"/>
                <a:gd name="T5" fmla="*/ 55 h 55"/>
                <a:gd name="T6" fmla="*/ 0 60000 65536"/>
                <a:gd name="T7" fmla="*/ 0 60000 65536"/>
                <a:gd name="T8" fmla="*/ 0 60000 65536"/>
              </a:gdLst>
              <a:ahLst/>
              <a:cxnLst>
                <a:cxn ang="T6">
                  <a:pos x="T0" y="T1"/>
                </a:cxn>
                <a:cxn ang="T7">
                  <a:pos x="T2" y="T3"/>
                </a:cxn>
                <a:cxn ang="T8">
                  <a:pos x="T4" y="T5"/>
                </a:cxn>
              </a:cxnLst>
              <a:rect l="0" t="0" r="r" b="b"/>
              <a:pathLst>
                <a:path w="41" h="55">
                  <a:moveTo>
                    <a:pt x="0" y="0"/>
                  </a:moveTo>
                  <a:lnTo>
                    <a:pt x="41" y="14"/>
                  </a:lnTo>
                  <a:lnTo>
                    <a:pt x="41" y="55"/>
                  </a:lnTo>
                </a:path>
              </a:pathLst>
            </a:custGeom>
            <a:noFill/>
            <a:ln w="317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87" name="AutoShape 384"/>
            <p:cNvSpPr>
              <a:spLocks noChangeArrowheads="1"/>
            </p:cNvSpPr>
            <p:nvPr/>
          </p:nvSpPr>
          <p:spPr bwMode="auto">
            <a:xfrm>
              <a:off x="1877" y="2071"/>
              <a:ext cx="124" cy="83"/>
            </a:xfrm>
            <a:prstGeom prst="roundRect">
              <a:avLst>
                <a:gd name="adj" fmla="val 50000"/>
              </a:avLst>
            </a:prstGeom>
            <a:solidFill>
              <a:srgbClr val="CF924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endParaRPr kumimoji="0" lang="en-US" altLang="en-US"/>
            </a:p>
          </p:txBody>
        </p:sp>
        <p:sp>
          <p:nvSpPr>
            <p:cNvPr id="188" name="AutoShape 385"/>
            <p:cNvSpPr>
              <a:spLocks noChangeArrowheads="1"/>
            </p:cNvSpPr>
            <p:nvPr/>
          </p:nvSpPr>
          <p:spPr bwMode="auto">
            <a:xfrm>
              <a:off x="1863" y="2058"/>
              <a:ext cx="152" cy="110"/>
            </a:xfrm>
            <a:prstGeom prst="roundRect">
              <a:avLst>
                <a:gd name="adj" fmla="val 40454"/>
              </a:avLst>
            </a:prstGeom>
            <a:noFill/>
            <a:ln w="53975">
              <a:solidFill>
                <a:srgbClr val="CF924C"/>
              </a:solidFill>
              <a:round/>
              <a:headEnd/>
              <a:tailEnd/>
            </a:ln>
            <a:extLst>
              <a:ext uri="{909E8E84-426E-40DD-AFC4-6F175D3DCCD1}">
                <a14:hiddenFill xmlns:a14="http://schemas.microsoft.com/office/drawing/2010/main">
                  <a:solidFill>
                    <a:srgbClr val="FFFFFF"/>
                  </a:solidFill>
                </a14:hiddenFill>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endParaRPr kumimoji="0" lang="en-US" altLang="en-US"/>
            </a:p>
          </p:txBody>
        </p:sp>
        <p:sp>
          <p:nvSpPr>
            <p:cNvPr id="189" name="Rectangle 386"/>
            <p:cNvSpPr>
              <a:spLocks noChangeArrowheads="1"/>
            </p:cNvSpPr>
            <p:nvPr/>
          </p:nvSpPr>
          <p:spPr bwMode="auto">
            <a:xfrm>
              <a:off x="1905" y="2099"/>
              <a:ext cx="83" cy="4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endParaRPr kumimoji="0" lang="en-US" altLang="en-US"/>
            </a:p>
          </p:txBody>
        </p:sp>
        <p:sp>
          <p:nvSpPr>
            <p:cNvPr id="190" name="Rectangle 387"/>
            <p:cNvSpPr>
              <a:spLocks noChangeArrowheads="1"/>
            </p:cNvSpPr>
            <p:nvPr/>
          </p:nvSpPr>
          <p:spPr bwMode="auto">
            <a:xfrm>
              <a:off x="1905" y="2099"/>
              <a:ext cx="96" cy="55"/>
            </a:xfrm>
            <a:prstGeom prst="rect">
              <a:avLst/>
            </a:prstGeom>
            <a:noFill/>
            <a:ln w="31750">
              <a:solidFill>
                <a:srgbClr val="CF924C"/>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endParaRPr kumimoji="0" lang="en-US" altLang="en-US"/>
            </a:p>
          </p:txBody>
        </p:sp>
        <p:sp>
          <p:nvSpPr>
            <p:cNvPr id="191" name="Freeform 388"/>
            <p:cNvSpPr>
              <a:spLocks/>
            </p:cNvSpPr>
            <p:nvPr/>
          </p:nvSpPr>
          <p:spPr bwMode="auto">
            <a:xfrm>
              <a:off x="2015" y="2223"/>
              <a:ext cx="28" cy="28"/>
            </a:xfrm>
            <a:custGeom>
              <a:avLst/>
              <a:gdLst>
                <a:gd name="T0" fmla="*/ 14 w 28"/>
                <a:gd name="T1" fmla="*/ 0 h 28"/>
                <a:gd name="T2" fmla="*/ 14 w 28"/>
                <a:gd name="T3" fmla="*/ 0 h 28"/>
                <a:gd name="T4" fmla="*/ 28 w 28"/>
                <a:gd name="T5" fmla="*/ 0 h 28"/>
                <a:gd name="T6" fmla="*/ 28 w 28"/>
                <a:gd name="T7" fmla="*/ 14 h 28"/>
                <a:gd name="T8" fmla="*/ 14 w 28"/>
                <a:gd name="T9" fmla="*/ 28 h 28"/>
                <a:gd name="T10" fmla="*/ 14 w 28"/>
                <a:gd name="T11" fmla="*/ 28 h 28"/>
                <a:gd name="T12" fmla="*/ 0 w 28"/>
                <a:gd name="T13" fmla="*/ 14 h 28"/>
                <a:gd name="T14" fmla="*/ 0 w 28"/>
                <a:gd name="T15" fmla="*/ 0 h 28"/>
                <a:gd name="T16" fmla="*/ 0 w 28"/>
                <a:gd name="T17" fmla="*/ 0 h 28"/>
                <a:gd name="T18" fmla="*/ 14 w 28"/>
                <a:gd name="T19" fmla="*/ 0 h 2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8" h="28">
                  <a:moveTo>
                    <a:pt x="14" y="0"/>
                  </a:moveTo>
                  <a:lnTo>
                    <a:pt x="14" y="0"/>
                  </a:lnTo>
                  <a:lnTo>
                    <a:pt x="28" y="0"/>
                  </a:lnTo>
                  <a:lnTo>
                    <a:pt x="28" y="14"/>
                  </a:lnTo>
                  <a:lnTo>
                    <a:pt x="14" y="28"/>
                  </a:lnTo>
                  <a:lnTo>
                    <a:pt x="0" y="14"/>
                  </a:lnTo>
                  <a:lnTo>
                    <a:pt x="0" y="0"/>
                  </a:lnTo>
                  <a:lnTo>
                    <a:pt x="14" y="0"/>
                  </a:lnTo>
                  <a:close/>
                </a:path>
              </a:pathLst>
            </a:custGeom>
            <a:solidFill>
              <a:srgbClr val="CF924C"/>
            </a:solidFill>
            <a:ln w="31750">
              <a:solidFill>
                <a:srgbClr val="CF924C"/>
              </a:solidFill>
              <a:prstDash val="solid"/>
              <a:round/>
              <a:headEnd/>
              <a:tailEnd/>
            </a:ln>
          </p:spPr>
          <p:txBody>
            <a:bodyPr/>
            <a:lstStyle/>
            <a:p>
              <a:endParaRPr lang="zh-CN" altLang="en-US"/>
            </a:p>
          </p:txBody>
        </p:sp>
        <p:pic>
          <p:nvPicPr>
            <p:cNvPr id="192" name="Picture 38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05" y="2099"/>
              <a:ext cx="69" cy="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3" name="Line 390"/>
            <p:cNvSpPr>
              <a:spLocks noChangeShapeType="1"/>
            </p:cNvSpPr>
            <p:nvPr/>
          </p:nvSpPr>
          <p:spPr bwMode="auto">
            <a:xfrm>
              <a:off x="2015" y="2223"/>
              <a:ext cx="1" cy="14"/>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4" name="Line 391"/>
            <p:cNvSpPr>
              <a:spLocks noChangeShapeType="1"/>
            </p:cNvSpPr>
            <p:nvPr/>
          </p:nvSpPr>
          <p:spPr bwMode="auto">
            <a:xfrm>
              <a:off x="2029" y="2223"/>
              <a:ext cx="1" cy="14"/>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5" name="Line 392"/>
            <p:cNvSpPr>
              <a:spLocks noChangeShapeType="1"/>
            </p:cNvSpPr>
            <p:nvPr/>
          </p:nvSpPr>
          <p:spPr bwMode="auto">
            <a:xfrm>
              <a:off x="2029" y="2223"/>
              <a:ext cx="1" cy="14"/>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6" name="Rectangle 393"/>
            <p:cNvSpPr>
              <a:spLocks noChangeArrowheads="1"/>
            </p:cNvSpPr>
            <p:nvPr/>
          </p:nvSpPr>
          <p:spPr bwMode="auto">
            <a:xfrm>
              <a:off x="1891" y="2154"/>
              <a:ext cx="97" cy="14"/>
            </a:xfrm>
            <a:prstGeom prst="rect">
              <a:avLst/>
            </a:prstGeom>
            <a:solidFill>
              <a:srgbClr val="CF924C"/>
            </a:solidFill>
            <a:ln w="31750">
              <a:solidFill>
                <a:srgbClr val="CF924C"/>
              </a:solidFill>
              <a:miter lim="800000"/>
              <a:headEnd/>
              <a:tailEnd/>
            </a:ln>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endParaRPr kumimoji="0" lang="en-US" altLang="en-US"/>
            </a:p>
          </p:txBody>
        </p:sp>
        <p:sp>
          <p:nvSpPr>
            <p:cNvPr id="197" name="Freeform 394"/>
            <p:cNvSpPr>
              <a:spLocks/>
            </p:cNvSpPr>
            <p:nvPr/>
          </p:nvSpPr>
          <p:spPr bwMode="auto">
            <a:xfrm>
              <a:off x="1877" y="2182"/>
              <a:ext cx="124" cy="14"/>
            </a:xfrm>
            <a:custGeom>
              <a:avLst/>
              <a:gdLst>
                <a:gd name="T0" fmla="*/ 14 w 124"/>
                <a:gd name="T1" fmla="*/ 0 h 14"/>
                <a:gd name="T2" fmla="*/ 0 w 124"/>
                <a:gd name="T3" fmla="*/ 14 h 14"/>
                <a:gd name="T4" fmla="*/ 124 w 124"/>
                <a:gd name="T5" fmla="*/ 14 h 14"/>
                <a:gd name="T6" fmla="*/ 124 w 124"/>
                <a:gd name="T7" fmla="*/ 0 h 14"/>
                <a:gd name="T8" fmla="*/ 14 w 124"/>
                <a:gd name="T9" fmla="*/ 0 h 1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4" h="14">
                  <a:moveTo>
                    <a:pt x="14" y="0"/>
                  </a:moveTo>
                  <a:lnTo>
                    <a:pt x="0" y="14"/>
                  </a:lnTo>
                  <a:lnTo>
                    <a:pt x="124" y="14"/>
                  </a:lnTo>
                  <a:lnTo>
                    <a:pt x="124" y="0"/>
                  </a:lnTo>
                  <a:lnTo>
                    <a:pt x="14" y="0"/>
                  </a:lnTo>
                  <a:close/>
                </a:path>
              </a:pathLst>
            </a:custGeom>
            <a:noFill/>
            <a:ln w="31750">
              <a:solidFill>
                <a:srgbClr val="D9AA73"/>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98" name="Line 395"/>
            <p:cNvSpPr>
              <a:spLocks noChangeShapeType="1"/>
            </p:cNvSpPr>
            <p:nvPr/>
          </p:nvSpPr>
          <p:spPr bwMode="auto">
            <a:xfrm>
              <a:off x="1891" y="2196"/>
              <a:ext cx="14" cy="1"/>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9" name="Line 396"/>
            <p:cNvSpPr>
              <a:spLocks noChangeShapeType="1"/>
            </p:cNvSpPr>
            <p:nvPr/>
          </p:nvSpPr>
          <p:spPr bwMode="auto">
            <a:xfrm>
              <a:off x="1905" y="2182"/>
              <a:ext cx="83" cy="1"/>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0" name="Line 397"/>
            <p:cNvSpPr>
              <a:spLocks noChangeShapeType="1"/>
            </p:cNvSpPr>
            <p:nvPr/>
          </p:nvSpPr>
          <p:spPr bwMode="auto">
            <a:xfrm>
              <a:off x="1891" y="2182"/>
              <a:ext cx="69" cy="1"/>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1" name="Line 398"/>
            <p:cNvSpPr>
              <a:spLocks noChangeShapeType="1"/>
            </p:cNvSpPr>
            <p:nvPr/>
          </p:nvSpPr>
          <p:spPr bwMode="auto">
            <a:xfrm>
              <a:off x="1919" y="2196"/>
              <a:ext cx="55" cy="1"/>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2" name="Line 399"/>
            <p:cNvSpPr>
              <a:spLocks noChangeShapeType="1"/>
            </p:cNvSpPr>
            <p:nvPr/>
          </p:nvSpPr>
          <p:spPr bwMode="auto">
            <a:xfrm>
              <a:off x="1960" y="2182"/>
              <a:ext cx="28" cy="1"/>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3" name="Line 400"/>
            <p:cNvSpPr>
              <a:spLocks noChangeShapeType="1"/>
            </p:cNvSpPr>
            <p:nvPr/>
          </p:nvSpPr>
          <p:spPr bwMode="auto">
            <a:xfrm>
              <a:off x="1988" y="2196"/>
              <a:ext cx="13" cy="1"/>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4" name="Rectangle 401"/>
            <p:cNvSpPr>
              <a:spLocks noChangeArrowheads="1"/>
            </p:cNvSpPr>
            <p:nvPr/>
          </p:nvSpPr>
          <p:spPr bwMode="auto">
            <a:xfrm>
              <a:off x="1932" y="2085"/>
              <a:ext cx="28" cy="2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endParaRPr kumimoji="0" lang="en-US" altLang="en-US"/>
            </a:p>
          </p:txBody>
        </p:sp>
        <p:sp>
          <p:nvSpPr>
            <p:cNvPr id="205" name="Rectangle 402"/>
            <p:cNvSpPr>
              <a:spLocks noChangeArrowheads="1"/>
            </p:cNvSpPr>
            <p:nvPr/>
          </p:nvSpPr>
          <p:spPr bwMode="auto">
            <a:xfrm>
              <a:off x="1932" y="2085"/>
              <a:ext cx="42" cy="42"/>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endParaRPr kumimoji="0" lang="en-US" altLang="en-US"/>
            </a:p>
          </p:txBody>
        </p:sp>
        <p:sp>
          <p:nvSpPr>
            <p:cNvPr id="206" name="Freeform 403"/>
            <p:cNvSpPr>
              <a:spLocks/>
            </p:cNvSpPr>
            <p:nvPr/>
          </p:nvSpPr>
          <p:spPr bwMode="auto">
            <a:xfrm>
              <a:off x="5120" y="2830"/>
              <a:ext cx="41" cy="69"/>
            </a:xfrm>
            <a:custGeom>
              <a:avLst/>
              <a:gdLst>
                <a:gd name="T0" fmla="*/ 0 w 41"/>
                <a:gd name="T1" fmla="*/ 0 h 69"/>
                <a:gd name="T2" fmla="*/ 41 w 41"/>
                <a:gd name="T3" fmla="*/ 14 h 69"/>
                <a:gd name="T4" fmla="*/ 41 w 41"/>
                <a:gd name="T5" fmla="*/ 69 h 69"/>
                <a:gd name="T6" fmla="*/ 0 60000 65536"/>
                <a:gd name="T7" fmla="*/ 0 60000 65536"/>
                <a:gd name="T8" fmla="*/ 0 60000 65536"/>
              </a:gdLst>
              <a:ahLst/>
              <a:cxnLst>
                <a:cxn ang="T6">
                  <a:pos x="T0" y="T1"/>
                </a:cxn>
                <a:cxn ang="T7">
                  <a:pos x="T2" y="T3"/>
                </a:cxn>
                <a:cxn ang="T8">
                  <a:pos x="T4" y="T5"/>
                </a:cxn>
              </a:cxnLst>
              <a:rect l="0" t="0" r="r" b="b"/>
              <a:pathLst>
                <a:path w="41" h="69">
                  <a:moveTo>
                    <a:pt x="0" y="0"/>
                  </a:moveTo>
                  <a:lnTo>
                    <a:pt x="41" y="14"/>
                  </a:lnTo>
                  <a:lnTo>
                    <a:pt x="41" y="69"/>
                  </a:lnTo>
                </a:path>
              </a:pathLst>
            </a:custGeom>
            <a:noFill/>
            <a:ln w="317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07" name="AutoShape 404"/>
            <p:cNvSpPr>
              <a:spLocks noChangeArrowheads="1"/>
            </p:cNvSpPr>
            <p:nvPr/>
          </p:nvSpPr>
          <p:spPr bwMode="auto">
            <a:xfrm>
              <a:off x="5009" y="2748"/>
              <a:ext cx="124" cy="69"/>
            </a:xfrm>
            <a:prstGeom prst="roundRect">
              <a:avLst>
                <a:gd name="adj" fmla="val 50000"/>
              </a:avLst>
            </a:prstGeom>
            <a:solidFill>
              <a:srgbClr val="CF924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endParaRPr kumimoji="0" lang="en-US" altLang="en-US"/>
            </a:p>
          </p:txBody>
        </p:sp>
        <p:sp>
          <p:nvSpPr>
            <p:cNvPr id="208" name="AutoShape 405"/>
            <p:cNvSpPr>
              <a:spLocks noChangeArrowheads="1"/>
            </p:cNvSpPr>
            <p:nvPr/>
          </p:nvSpPr>
          <p:spPr bwMode="auto">
            <a:xfrm>
              <a:off x="4996" y="2734"/>
              <a:ext cx="151" cy="96"/>
            </a:xfrm>
            <a:prstGeom prst="roundRect">
              <a:avLst>
                <a:gd name="adj" fmla="val 39065"/>
              </a:avLst>
            </a:prstGeom>
            <a:noFill/>
            <a:ln w="53975">
              <a:solidFill>
                <a:srgbClr val="CF924C"/>
              </a:solidFill>
              <a:round/>
              <a:headEnd/>
              <a:tailEnd/>
            </a:ln>
            <a:extLst>
              <a:ext uri="{909E8E84-426E-40DD-AFC4-6F175D3DCCD1}">
                <a14:hiddenFill xmlns:a14="http://schemas.microsoft.com/office/drawing/2010/main">
                  <a:solidFill>
                    <a:srgbClr val="FFFFFF"/>
                  </a:solidFill>
                </a14:hiddenFill>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endParaRPr kumimoji="0" lang="en-US" altLang="en-US"/>
            </a:p>
          </p:txBody>
        </p:sp>
        <p:sp>
          <p:nvSpPr>
            <p:cNvPr id="209" name="Rectangle 406"/>
            <p:cNvSpPr>
              <a:spLocks noChangeArrowheads="1"/>
            </p:cNvSpPr>
            <p:nvPr/>
          </p:nvSpPr>
          <p:spPr bwMode="auto">
            <a:xfrm>
              <a:off x="5037" y="2761"/>
              <a:ext cx="83" cy="4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endParaRPr kumimoji="0" lang="en-US" altLang="en-US"/>
            </a:p>
          </p:txBody>
        </p:sp>
        <p:sp>
          <p:nvSpPr>
            <p:cNvPr id="210" name="Rectangle 407"/>
            <p:cNvSpPr>
              <a:spLocks noChangeArrowheads="1"/>
            </p:cNvSpPr>
            <p:nvPr/>
          </p:nvSpPr>
          <p:spPr bwMode="auto">
            <a:xfrm>
              <a:off x="5037" y="2761"/>
              <a:ext cx="96" cy="56"/>
            </a:xfrm>
            <a:prstGeom prst="rect">
              <a:avLst/>
            </a:prstGeom>
            <a:noFill/>
            <a:ln w="31750">
              <a:solidFill>
                <a:srgbClr val="CF924C"/>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endParaRPr kumimoji="0" lang="en-US" altLang="en-US"/>
            </a:p>
          </p:txBody>
        </p:sp>
        <p:sp>
          <p:nvSpPr>
            <p:cNvPr id="211" name="Freeform 408"/>
            <p:cNvSpPr>
              <a:spLocks/>
            </p:cNvSpPr>
            <p:nvPr/>
          </p:nvSpPr>
          <p:spPr bwMode="auto">
            <a:xfrm>
              <a:off x="5147" y="2886"/>
              <a:ext cx="28" cy="41"/>
            </a:xfrm>
            <a:custGeom>
              <a:avLst/>
              <a:gdLst>
                <a:gd name="T0" fmla="*/ 14 w 28"/>
                <a:gd name="T1" fmla="*/ 0 h 41"/>
                <a:gd name="T2" fmla="*/ 14 w 28"/>
                <a:gd name="T3" fmla="*/ 0 h 41"/>
                <a:gd name="T4" fmla="*/ 28 w 28"/>
                <a:gd name="T5" fmla="*/ 13 h 41"/>
                <a:gd name="T6" fmla="*/ 28 w 28"/>
                <a:gd name="T7" fmla="*/ 27 h 41"/>
                <a:gd name="T8" fmla="*/ 14 w 28"/>
                <a:gd name="T9" fmla="*/ 41 h 41"/>
                <a:gd name="T10" fmla="*/ 14 w 28"/>
                <a:gd name="T11" fmla="*/ 41 h 41"/>
                <a:gd name="T12" fmla="*/ 0 w 28"/>
                <a:gd name="T13" fmla="*/ 27 h 41"/>
                <a:gd name="T14" fmla="*/ 0 w 28"/>
                <a:gd name="T15" fmla="*/ 13 h 41"/>
                <a:gd name="T16" fmla="*/ 0 w 28"/>
                <a:gd name="T17" fmla="*/ 0 h 41"/>
                <a:gd name="T18" fmla="*/ 14 w 28"/>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8" h="41">
                  <a:moveTo>
                    <a:pt x="14" y="0"/>
                  </a:moveTo>
                  <a:lnTo>
                    <a:pt x="14" y="0"/>
                  </a:lnTo>
                  <a:lnTo>
                    <a:pt x="28" y="13"/>
                  </a:lnTo>
                  <a:lnTo>
                    <a:pt x="28" y="27"/>
                  </a:lnTo>
                  <a:lnTo>
                    <a:pt x="14" y="41"/>
                  </a:lnTo>
                  <a:lnTo>
                    <a:pt x="0" y="27"/>
                  </a:lnTo>
                  <a:lnTo>
                    <a:pt x="0" y="13"/>
                  </a:lnTo>
                  <a:lnTo>
                    <a:pt x="0" y="0"/>
                  </a:lnTo>
                  <a:lnTo>
                    <a:pt x="14" y="0"/>
                  </a:lnTo>
                  <a:close/>
                </a:path>
              </a:pathLst>
            </a:custGeom>
            <a:solidFill>
              <a:srgbClr val="CF924C"/>
            </a:solidFill>
            <a:ln w="31750">
              <a:solidFill>
                <a:srgbClr val="CF924C"/>
              </a:solidFill>
              <a:prstDash val="solid"/>
              <a:round/>
              <a:headEnd/>
              <a:tailEnd/>
            </a:ln>
          </p:spPr>
          <p:txBody>
            <a:bodyPr/>
            <a:lstStyle/>
            <a:p>
              <a:endParaRPr lang="zh-CN" altLang="en-US"/>
            </a:p>
          </p:txBody>
        </p:sp>
        <p:pic>
          <p:nvPicPr>
            <p:cNvPr id="212" name="Picture 40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37" y="2761"/>
              <a:ext cx="69" cy="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3" name="Line 410"/>
            <p:cNvSpPr>
              <a:spLocks noChangeShapeType="1"/>
            </p:cNvSpPr>
            <p:nvPr/>
          </p:nvSpPr>
          <p:spPr bwMode="auto">
            <a:xfrm>
              <a:off x="5147" y="2899"/>
              <a:ext cx="1" cy="1"/>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4" name="Freeform 411"/>
            <p:cNvSpPr>
              <a:spLocks/>
            </p:cNvSpPr>
            <p:nvPr/>
          </p:nvSpPr>
          <p:spPr bwMode="auto">
            <a:xfrm>
              <a:off x="5161" y="2899"/>
              <a:ext cx="1" cy="1"/>
            </a:xfrm>
            <a:custGeom>
              <a:avLst/>
              <a:gdLst>
                <a:gd name="T0" fmla="*/ 0 w 1"/>
                <a:gd name="T1" fmla="*/ 0 h 1"/>
                <a:gd name="T2" fmla="*/ 0 w 1"/>
                <a:gd name="T3" fmla="*/ 0 h 1"/>
                <a:gd name="T4" fmla="*/ 0 w 1"/>
                <a:gd name="T5" fmla="*/ 0 h 1"/>
                <a:gd name="T6" fmla="*/ 0 60000 65536"/>
                <a:gd name="T7" fmla="*/ 0 60000 65536"/>
                <a:gd name="T8" fmla="*/ 0 60000 65536"/>
              </a:gdLst>
              <a:ahLst/>
              <a:cxnLst>
                <a:cxn ang="T6">
                  <a:pos x="T0" y="T1"/>
                </a:cxn>
                <a:cxn ang="T7">
                  <a:pos x="T2" y="T3"/>
                </a:cxn>
                <a:cxn ang="T8">
                  <a:pos x="T4" y="T5"/>
                </a:cxn>
              </a:cxnLst>
              <a:rect l="0" t="0" r="r" b="b"/>
              <a:pathLst>
                <a:path w="1" h="1">
                  <a:moveTo>
                    <a:pt x="0" y="0"/>
                  </a:moveTo>
                  <a:lnTo>
                    <a:pt x="0" y="0"/>
                  </a:lnTo>
                  <a:close/>
                </a:path>
              </a:pathLst>
            </a:custGeom>
            <a:noFill/>
            <a:ln w="317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15" name="Rectangle 412"/>
            <p:cNvSpPr>
              <a:spLocks noChangeArrowheads="1"/>
            </p:cNvSpPr>
            <p:nvPr/>
          </p:nvSpPr>
          <p:spPr bwMode="auto">
            <a:xfrm>
              <a:off x="5023" y="2817"/>
              <a:ext cx="97" cy="27"/>
            </a:xfrm>
            <a:prstGeom prst="rect">
              <a:avLst/>
            </a:prstGeom>
            <a:solidFill>
              <a:srgbClr val="CF924C"/>
            </a:solidFill>
            <a:ln w="31750">
              <a:solidFill>
                <a:srgbClr val="CF924C"/>
              </a:solidFill>
              <a:miter lim="800000"/>
              <a:headEnd/>
              <a:tailEnd/>
            </a:ln>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endParaRPr kumimoji="0" lang="en-US" altLang="en-US"/>
            </a:p>
          </p:txBody>
        </p:sp>
        <p:sp>
          <p:nvSpPr>
            <p:cNvPr id="216" name="Freeform 413"/>
            <p:cNvSpPr>
              <a:spLocks/>
            </p:cNvSpPr>
            <p:nvPr/>
          </p:nvSpPr>
          <p:spPr bwMode="auto">
            <a:xfrm>
              <a:off x="5009" y="2844"/>
              <a:ext cx="124" cy="28"/>
            </a:xfrm>
            <a:custGeom>
              <a:avLst/>
              <a:gdLst>
                <a:gd name="T0" fmla="*/ 14 w 124"/>
                <a:gd name="T1" fmla="*/ 0 h 28"/>
                <a:gd name="T2" fmla="*/ 0 w 124"/>
                <a:gd name="T3" fmla="*/ 28 h 28"/>
                <a:gd name="T4" fmla="*/ 124 w 124"/>
                <a:gd name="T5" fmla="*/ 28 h 28"/>
                <a:gd name="T6" fmla="*/ 124 w 124"/>
                <a:gd name="T7" fmla="*/ 0 h 28"/>
                <a:gd name="T8" fmla="*/ 14 w 124"/>
                <a:gd name="T9" fmla="*/ 0 h 2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4" h="28">
                  <a:moveTo>
                    <a:pt x="14" y="0"/>
                  </a:moveTo>
                  <a:lnTo>
                    <a:pt x="0" y="28"/>
                  </a:lnTo>
                  <a:lnTo>
                    <a:pt x="124" y="28"/>
                  </a:lnTo>
                  <a:lnTo>
                    <a:pt x="124" y="0"/>
                  </a:lnTo>
                  <a:lnTo>
                    <a:pt x="14" y="0"/>
                  </a:lnTo>
                  <a:close/>
                </a:path>
              </a:pathLst>
            </a:custGeom>
            <a:noFill/>
            <a:ln w="31750">
              <a:solidFill>
                <a:srgbClr val="D9AA73"/>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17" name="Line 414"/>
            <p:cNvSpPr>
              <a:spLocks noChangeShapeType="1"/>
            </p:cNvSpPr>
            <p:nvPr/>
          </p:nvSpPr>
          <p:spPr bwMode="auto">
            <a:xfrm>
              <a:off x="5023" y="2858"/>
              <a:ext cx="14" cy="1"/>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8" name="Line 415"/>
            <p:cNvSpPr>
              <a:spLocks noChangeShapeType="1"/>
            </p:cNvSpPr>
            <p:nvPr/>
          </p:nvSpPr>
          <p:spPr bwMode="auto">
            <a:xfrm>
              <a:off x="5037" y="2844"/>
              <a:ext cx="83" cy="1"/>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9" name="Line 416"/>
            <p:cNvSpPr>
              <a:spLocks noChangeShapeType="1"/>
            </p:cNvSpPr>
            <p:nvPr/>
          </p:nvSpPr>
          <p:spPr bwMode="auto">
            <a:xfrm>
              <a:off x="5023" y="2858"/>
              <a:ext cx="69" cy="1"/>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0" name="Line 417"/>
            <p:cNvSpPr>
              <a:spLocks noChangeShapeType="1"/>
            </p:cNvSpPr>
            <p:nvPr/>
          </p:nvSpPr>
          <p:spPr bwMode="auto">
            <a:xfrm>
              <a:off x="5051" y="2858"/>
              <a:ext cx="55" cy="1"/>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1" name="Freeform 418"/>
            <p:cNvSpPr>
              <a:spLocks/>
            </p:cNvSpPr>
            <p:nvPr/>
          </p:nvSpPr>
          <p:spPr bwMode="auto">
            <a:xfrm>
              <a:off x="5092" y="2858"/>
              <a:ext cx="41" cy="1"/>
            </a:xfrm>
            <a:custGeom>
              <a:avLst/>
              <a:gdLst>
                <a:gd name="T0" fmla="*/ 0 w 41"/>
                <a:gd name="T1" fmla="*/ 0 h 1"/>
                <a:gd name="T2" fmla="*/ 28 w 41"/>
                <a:gd name="T3" fmla="*/ 0 h 1"/>
                <a:gd name="T4" fmla="*/ 41 w 41"/>
                <a:gd name="T5" fmla="*/ 0 h 1"/>
                <a:gd name="T6" fmla="*/ 0 60000 65536"/>
                <a:gd name="T7" fmla="*/ 0 60000 65536"/>
                <a:gd name="T8" fmla="*/ 0 60000 65536"/>
              </a:gdLst>
              <a:ahLst/>
              <a:cxnLst>
                <a:cxn ang="T6">
                  <a:pos x="T0" y="T1"/>
                </a:cxn>
                <a:cxn ang="T7">
                  <a:pos x="T2" y="T3"/>
                </a:cxn>
                <a:cxn ang="T8">
                  <a:pos x="T4" y="T5"/>
                </a:cxn>
              </a:cxnLst>
              <a:rect l="0" t="0" r="r" b="b"/>
              <a:pathLst>
                <a:path w="41" h="1">
                  <a:moveTo>
                    <a:pt x="0" y="0"/>
                  </a:moveTo>
                  <a:lnTo>
                    <a:pt x="28" y="0"/>
                  </a:lnTo>
                  <a:lnTo>
                    <a:pt x="41" y="0"/>
                  </a:lnTo>
                </a:path>
              </a:pathLst>
            </a:custGeom>
            <a:noFill/>
            <a:ln w="317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22" name="Rectangle 419"/>
            <p:cNvSpPr>
              <a:spLocks noChangeArrowheads="1"/>
            </p:cNvSpPr>
            <p:nvPr/>
          </p:nvSpPr>
          <p:spPr bwMode="auto">
            <a:xfrm>
              <a:off x="5064" y="2748"/>
              <a:ext cx="28" cy="4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endParaRPr kumimoji="0" lang="en-US" altLang="en-US"/>
            </a:p>
          </p:txBody>
        </p:sp>
        <p:sp>
          <p:nvSpPr>
            <p:cNvPr id="223" name="Rectangle 420"/>
            <p:cNvSpPr>
              <a:spLocks noChangeArrowheads="1"/>
            </p:cNvSpPr>
            <p:nvPr/>
          </p:nvSpPr>
          <p:spPr bwMode="auto">
            <a:xfrm>
              <a:off x="5064" y="2748"/>
              <a:ext cx="42" cy="55"/>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endParaRPr kumimoji="0" lang="en-US" altLang="en-US"/>
            </a:p>
          </p:txBody>
        </p:sp>
        <p:sp>
          <p:nvSpPr>
            <p:cNvPr id="224" name="Freeform 421"/>
            <p:cNvSpPr>
              <a:spLocks/>
            </p:cNvSpPr>
            <p:nvPr/>
          </p:nvSpPr>
          <p:spPr bwMode="auto">
            <a:xfrm>
              <a:off x="5299" y="2830"/>
              <a:ext cx="41" cy="69"/>
            </a:xfrm>
            <a:custGeom>
              <a:avLst/>
              <a:gdLst>
                <a:gd name="T0" fmla="*/ 0 w 41"/>
                <a:gd name="T1" fmla="*/ 0 h 69"/>
                <a:gd name="T2" fmla="*/ 41 w 41"/>
                <a:gd name="T3" fmla="*/ 14 h 69"/>
                <a:gd name="T4" fmla="*/ 41 w 41"/>
                <a:gd name="T5" fmla="*/ 69 h 69"/>
                <a:gd name="T6" fmla="*/ 0 60000 65536"/>
                <a:gd name="T7" fmla="*/ 0 60000 65536"/>
                <a:gd name="T8" fmla="*/ 0 60000 65536"/>
              </a:gdLst>
              <a:ahLst/>
              <a:cxnLst>
                <a:cxn ang="T6">
                  <a:pos x="T0" y="T1"/>
                </a:cxn>
                <a:cxn ang="T7">
                  <a:pos x="T2" y="T3"/>
                </a:cxn>
                <a:cxn ang="T8">
                  <a:pos x="T4" y="T5"/>
                </a:cxn>
              </a:cxnLst>
              <a:rect l="0" t="0" r="r" b="b"/>
              <a:pathLst>
                <a:path w="41" h="69">
                  <a:moveTo>
                    <a:pt x="0" y="0"/>
                  </a:moveTo>
                  <a:lnTo>
                    <a:pt x="41" y="14"/>
                  </a:lnTo>
                  <a:lnTo>
                    <a:pt x="41" y="69"/>
                  </a:lnTo>
                </a:path>
              </a:pathLst>
            </a:custGeom>
            <a:noFill/>
            <a:ln w="317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25" name="AutoShape 422"/>
            <p:cNvSpPr>
              <a:spLocks noChangeArrowheads="1"/>
            </p:cNvSpPr>
            <p:nvPr/>
          </p:nvSpPr>
          <p:spPr bwMode="auto">
            <a:xfrm>
              <a:off x="5189" y="2748"/>
              <a:ext cx="124" cy="69"/>
            </a:xfrm>
            <a:prstGeom prst="roundRect">
              <a:avLst>
                <a:gd name="adj" fmla="val 50000"/>
              </a:avLst>
            </a:prstGeom>
            <a:solidFill>
              <a:srgbClr val="CF924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endParaRPr kumimoji="0" lang="en-US" altLang="en-US"/>
            </a:p>
          </p:txBody>
        </p:sp>
        <p:sp>
          <p:nvSpPr>
            <p:cNvPr id="226" name="AutoShape 423"/>
            <p:cNvSpPr>
              <a:spLocks noChangeArrowheads="1"/>
            </p:cNvSpPr>
            <p:nvPr/>
          </p:nvSpPr>
          <p:spPr bwMode="auto">
            <a:xfrm>
              <a:off x="5175" y="2734"/>
              <a:ext cx="152" cy="96"/>
            </a:xfrm>
            <a:prstGeom prst="roundRect">
              <a:avLst>
                <a:gd name="adj" fmla="val 39065"/>
              </a:avLst>
            </a:prstGeom>
            <a:noFill/>
            <a:ln w="53975">
              <a:solidFill>
                <a:srgbClr val="CF924C"/>
              </a:solidFill>
              <a:round/>
              <a:headEnd/>
              <a:tailEnd/>
            </a:ln>
            <a:extLst>
              <a:ext uri="{909E8E84-426E-40DD-AFC4-6F175D3DCCD1}">
                <a14:hiddenFill xmlns:a14="http://schemas.microsoft.com/office/drawing/2010/main">
                  <a:solidFill>
                    <a:srgbClr val="FFFFFF"/>
                  </a:solidFill>
                </a14:hiddenFill>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endParaRPr kumimoji="0" lang="en-US" altLang="en-US"/>
            </a:p>
          </p:txBody>
        </p:sp>
        <p:sp>
          <p:nvSpPr>
            <p:cNvPr id="227" name="Rectangle 424"/>
            <p:cNvSpPr>
              <a:spLocks noChangeArrowheads="1"/>
            </p:cNvSpPr>
            <p:nvPr/>
          </p:nvSpPr>
          <p:spPr bwMode="auto">
            <a:xfrm>
              <a:off x="5216" y="2761"/>
              <a:ext cx="83" cy="4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endParaRPr kumimoji="0" lang="en-US" altLang="en-US"/>
            </a:p>
          </p:txBody>
        </p:sp>
        <p:sp>
          <p:nvSpPr>
            <p:cNvPr id="228" name="Rectangle 425"/>
            <p:cNvSpPr>
              <a:spLocks noChangeArrowheads="1"/>
            </p:cNvSpPr>
            <p:nvPr/>
          </p:nvSpPr>
          <p:spPr bwMode="auto">
            <a:xfrm>
              <a:off x="5216" y="2761"/>
              <a:ext cx="97" cy="56"/>
            </a:xfrm>
            <a:prstGeom prst="rect">
              <a:avLst/>
            </a:prstGeom>
            <a:noFill/>
            <a:ln w="31750">
              <a:solidFill>
                <a:srgbClr val="CF924C"/>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endParaRPr kumimoji="0" lang="en-US" altLang="en-US"/>
            </a:p>
          </p:txBody>
        </p:sp>
        <p:sp>
          <p:nvSpPr>
            <p:cNvPr id="229" name="Freeform 426"/>
            <p:cNvSpPr>
              <a:spLocks/>
            </p:cNvSpPr>
            <p:nvPr/>
          </p:nvSpPr>
          <p:spPr bwMode="auto">
            <a:xfrm>
              <a:off x="5327" y="2886"/>
              <a:ext cx="27" cy="41"/>
            </a:xfrm>
            <a:custGeom>
              <a:avLst/>
              <a:gdLst>
                <a:gd name="T0" fmla="*/ 13 w 27"/>
                <a:gd name="T1" fmla="*/ 0 h 41"/>
                <a:gd name="T2" fmla="*/ 13 w 27"/>
                <a:gd name="T3" fmla="*/ 0 h 41"/>
                <a:gd name="T4" fmla="*/ 27 w 27"/>
                <a:gd name="T5" fmla="*/ 13 h 41"/>
                <a:gd name="T6" fmla="*/ 27 w 27"/>
                <a:gd name="T7" fmla="*/ 27 h 41"/>
                <a:gd name="T8" fmla="*/ 13 w 27"/>
                <a:gd name="T9" fmla="*/ 41 h 41"/>
                <a:gd name="T10" fmla="*/ 13 w 27"/>
                <a:gd name="T11" fmla="*/ 41 h 41"/>
                <a:gd name="T12" fmla="*/ 0 w 27"/>
                <a:gd name="T13" fmla="*/ 27 h 41"/>
                <a:gd name="T14" fmla="*/ 0 w 27"/>
                <a:gd name="T15" fmla="*/ 13 h 41"/>
                <a:gd name="T16" fmla="*/ 0 w 27"/>
                <a:gd name="T17" fmla="*/ 0 h 41"/>
                <a:gd name="T18" fmla="*/ 13 w 27"/>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 h="41">
                  <a:moveTo>
                    <a:pt x="13" y="0"/>
                  </a:moveTo>
                  <a:lnTo>
                    <a:pt x="13" y="0"/>
                  </a:lnTo>
                  <a:lnTo>
                    <a:pt x="27" y="13"/>
                  </a:lnTo>
                  <a:lnTo>
                    <a:pt x="27" y="27"/>
                  </a:lnTo>
                  <a:lnTo>
                    <a:pt x="13" y="41"/>
                  </a:lnTo>
                  <a:lnTo>
                    <a:pt x="0" y="27"/>
                  </a:lnTo>
                  <a:lnTo>
                    <a:pt x="0" y="13"/>
                  </a:lnTo>
                  <a:lnTo>
                    <a:pt x="0" y="0"/>
                  </a:lnTo>
                  <a:lnTo>
                    <a:pt x="13" y="0"/>
                  </a:lnTo>
                  <a:close/>
                </a:path>
              </a:pathLst>
            </a:custGeom>
            <a:solidFill>
              <a:srgbClr val="CF924C"/>
            </a:solidFill>
            <a:ln w="31750">
              <a:solidFill>
                <a:srgbClr val="CF924C"/>
              </a:solidFill>
              <a:prstDash val="solid"/>
              <a:round/>
              <a:headEnd/>
              <a:tailEnd/>
            </a:ln>
          </p:spPr>
          <p:txBody>
            <a:bodyPr/>
            <a:lstStyle/>
            <a:p>
              <a:endParaRPr lang="zh-CN" altLang="en-US"/>
            </a:p>
          </p:txBody>
        </p:sp>
        <p:pic>
          <p:nvPicPr>
            <p:cNvPr id="230" name="Picture 42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16" y="2761"/>
              <a:ext cx="69" cy="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1" name="Line 428"/>
            <p:cNvSpPr>
              <a:spLocks noChangeShapeType="1"/>
            </p:cNvSpPr>
            <p:nvPr/>
          </p:nvSpPr>
          <p:spPr bwMode="auto">
            <a:xfrm>
              <a:off x="5327" y="2899"/>
              <a:ext cx="1" cy="1"/>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2" name="Freeform 429"/>
            <p:cNvSpPr>
              <a:spLocks/>
            </p:cNvSpPr>
            <p:nvPr/>
          </p:nvSpPr>
          <p:spPr bwMode="auto">
            <a:xfrm>
              <a:off x="5340" y="2899"/>
              <a:ext cx="1" cy="1"/>
            </a:xfrm>
            <a:custGeom>
              <a:avLst/>
              <a:gdLst>
                <a:gd name="T0" fmla="*/ 0 w 1"/>
                <a:gd name="T1" fmla="*/ 0 h 1"/>
                <a:gd name="T2" fmla="*/ 0 w 1"/>
                <a:gd name="T3" fmla="*/ 0 h 1"/>
                <a:gd name="T4" fmla="*/ 0 w 1"/>
                <a:gd name="T5" fmla="*/ 0 h 1"/>
                <a:gd name="T6" fmla="*/ 0 60000 65536"/>
                <a:gd name="T7" fmla="*/ 0 60000 65536"/>
                <a:gd name="T8" fmla="*/ 0 60000 65536"/>
              </a:gdLst>
              <a:ahLst/>
              <a:cxnLst>
                <a:cxn ang="T6">
                  <a:pos x="T0" y="T1"/>
                </a:cxn>
                <a:cxn ang="T7">
                  <a:pos x="T2" y="T3"/>
                </a:cxn>
                <a:cxn ang="T8">
                  <a:pos x="T4" y="T5"/>
                </a:cxn>
              </a:cxnLst>
              <a:rect l="0" t="0" r="r" b="b"/>
              <a:pathLst>
                <a:path w="1" h="1">
                  <a:moveTo>
                    <a:pt x="0" y="0"/>
                  </a:moveTo>
                  <a:lnTo>
                    <a:pt x="0" y="0"/>
                  </a:lnTo>
                  <a:close/>
                </a:path>
              </a:pathLst>
            </a:custGeom>
            <a:noFill/>
            <a:ln w="317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33" name="Rectangle 430"/>
            <p:cNvSpPr>
              <a:spLocks noChangeArrowheads="1"/>
            </p:cNvSpPr>
            <p:nvPr/>
          </p:nvSpPr>
          <p:spPr bwMode="auto">
            <a:xfrm>
              <a:off x="5202" y="2817"/>
              <a:ext cx="97" cy="27"/>
            </a:xfrm>
            <a:prstGeom prst="rect">
              <a:avLst/>
            </a:prstGeom>
            <a:solidFill>
              <a:srgbClr val="CF924C"/>
            </a:solidFill>
            <a:ln w="31750">
              <a:solidFill>
                <a:srgbClr val="CF924C"/>
              </a:solidFill>
              <a:miter lim="800000"/>
              <a:headEnd/>
              <a:tailEnd/>
            </a:ln>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endParaRPr kumimoji="0" lang="en-US" altLang="en-US"/>
            </a:p>
          </p:txBody>
        </p:sp>
        <p:sp>
          <p:nvSpPr>
            <p:cNvPr id="234" name="Freeform 431"/>
            <p:cNvSpPr>
              <a:spLocks/>
            </p:cNvSpPr>
            <p:nvPr/>
          </p:nvSpPr>
          <p:spPr bwMode="auto">
            <a:xfrm>
              <a:off x="5189" y="2844"/>
              <a:ext cx="124" cy="28"/>
            </a:xfrm>
            <a:custGeom>
              <a:avLst/>
              <a:gdLst>
                <a:gd name="T0" fmla="*/ 13 w 124"/>
                <a:gd name="T1" fmla="*/ 0 h 28"/>
                <a:gd name="T2" fmla="*/ 0 w 124"/>
                <a:gd name="T3" fmla="*/ 28 h 28"/>
                <a:gd name="T4" fmla="*/ 124 w 124"/>
                <a:gd name="T5" fmla="*/ 28 h 28"/>
                <a:gd name="T6" fmla="*/ 124 w 124"/>
                <a:gd name="T7" fmla="*/ 0 h 28"/>
                <a:gd name="T8" fmla="*/ 13 w 124"/>
                <a:gd name="T9" fmla="*/ 0 h 2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4" h="28">
                  <a:moveTo>
                    <a:pt x="13" y="0"/>
                  </a:moveTo>
                  <a:lnTo>
                    <a:pt x="0" y="28"/>
                  </a:lnTo>
                  <a:lnTo>
                    <a:pt x="124" y="28"/>
                  </a:lnTo>
                  <a:lnTo>
                    <a:pt x="124" y="0"/>
                  </a:lnTo>
                  <a:lnTo>
                    <a:pt x="13" y="0"/>
                  </a:lnTo>
                  <a:close/>
                </a:path>
              </a:pathLst>
            </a:custGeom>
            <a:noFill/>
            <a:ln w="31750">
              <a:solidFill>
                <a:srgbClr val="D9AA73"/>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35" name="Line 432"/>
            <p:cNvSpPr>
              <a:spLocks noChangeShapeType="1"/>
            </p:cNvSpPr>
            <p:nvPr/>
          </p:nvSpPr>
          <p:spPr bwMode="auto">
            <a:xfrm>
              <a:off x="5202" y="2858"/>
              <a:ext cx="14" cy="1"/>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6" name="Line 433"/>
            <p:cNvSpPr>
              <a:spLocks noChangeShapeType="1"/>
            </p:cNvSpPr>
            <p:nvPr/>
          </p:nvSpPr>
          <p:spPr bwMode="auto">
            <a:xfrm>
              <a:off x="5216" y="2844"/>
              <a:ext cx="83" cy="1"/>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7" name="Line 434"/>
            <p:cNvSpPr>
              <a:spLocks noChangeShapeType="1"/>
            </p:cNvSpPr>
            <p:nvPr/>
          </p:nvSpPr>
          <p:spPr bwMode="auto">
            <a:xfrm>
              <a:off x="5202" y="2858"/>
              <a:ext cx="69" cy="1"/>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8" name="Line 435"/>
            <p:cNvSpPr>
              <a:spLocks noChangeShapeType="1"/>
            </p:cNvSpPr>
            <p:nvPr/>
          </p:nvSpPr>
          <p:spPr bwMode="auto">
            <a:xfrm>
              <a:off x="5230" y="2858"/>
              <a:ext cx="55" cy="1"/>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9" name="Freeform 436"/>
            <p:cNvSpPr>
              <a:spLocks/>
            </p:cNvSpPr>
            <p:nvPr/>
          </p:nvSpPr>
          <p:spPr bwMode="auto">
            <a:xfrm>
              <a:off x="5271" y="2858"/>
              <a:ext cx="42" cy="1"/>
            </a:xfrm>
            <a:custGeom>
              <a:avLst/>
              <a:gdLst>
                <a:gd name="T0" fmla="*/ 0 w 42"/>
                <a:gd name="T1" fmla="*/ 0 h 1"/>
                <a:gd name="T2" fmla="*/ 28 w 42"/>
                <a:gd name="T3" fmla="*/ 0 h 1"/>
                <a:gd name="T4" fmla="*/ 42 w 42"/>
                <a:gd name="T5" fmla="*/ 0 h 1"/>
                <a:gd name="T6" fmla="*/ 0 60000 65536"/>
                <a:gd name="T7" fmla="*/ 0 60000 65536"/>
                <a:gd name="T8" fmla="*/ 0 60000 65536"/>
              </a:gdLst>
              <a:ahLst/>
              <a:cxnLst>
                <a:cxn ang="T6">
                  <a:pos x="T0" y="T1"/>
                </a:cxn>
                <a:cxn ang="T7">
                  <a:pos x="T2" y="T3"/>
                </a:cxn>
                <a:cxn ang="T8">
                  <a:pos x="T4" y="T5"/>
                </a:cxn>
              </a:cxnLst>
              <a:rect l="0" t="0" r="r" b="b"/>
              <a:pathLst>
                <a:path w="42" h="1">
                  <a:moveTo>
                    <a:pt x="0" y="0"/>
                  </a:moveTo>
                  <a:lnTo>
                    <a:pt x="28" y="0"/>
                  </a:lnTo>
                  <a:lnTo>
                    <a:pt x="42" y="0"/>
                  </a:lnTo>
                </a:path>
              </a:pathLst>
            </a:custGeom>
            <a:noFill/>
            <a:ln w="317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40" name="Rectangle 437"/>
            <p:cNvSpPr>
              <a:spLocks noChangeArrowheads="1"/>
            </p:cNvSpPr>
            <p:nvPr/>
          </p:nvSpPr>
          <p:spPr bwMode="auto">
            <a:xfrm>
              <a:off x="5244" y="2748"/>
              <a:ext cx="27" cy="4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endParaRPr kumimoji="0" lang="en-US" altLang="en-US"/>
            </a:p>
          </p:txBody>
        </p:sp>
        <p:sp>
          <p:nvSpPr>
            <p:cNvPr id="241" name="Rectangle 438"/>
            <p:cNvSpPr>
              <a:spLocks noChangeArrowheads="1"/>
            </p:cNvSpPr>
            <p:nvPr/>
          </p:nvSpPr>
          <p:spPr bwMode="auto">
            <a:xfrm>
              <a:off x="5244" y="2748"/>
              <a:ext cx="41" cy="55"/>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endParaRPr kumimoji="0" lang="en-US" altLang="en-US"/>
            </a:p>
          </p:txBody>
        </p:sp>
        <p:sp>
          <p:nvSpPr>
            <p:cNvPr id="242" name="Freeform 439"/>
            <p:cNvSpPr>
              <a:spLocks/>
            </p:cNvSpPr>
            <p:nvPr/>
          </p:nvSpPr>
          <p:spPr bwMode="auto">
            <a:xfrm>
              <a:off x="5478" y="2830"/>
              <a:ext cx="42" cy="69"/>
            </a:xfrm>
            <a:custGeom>
              <a:avLst/>
              <a:gdLst>
                <a:gd name="T0" fmla="*/ 0 w 42"/>
                <a:gd name="T1" fmla="*/ 0 h 69"/>
                <a:gd name="T2" fmla="*/ 42 w 42"/>
                <a:gd name="T3" fmla="*/ 14 h 69"/>
                <a:gd name="T4" fmla="*/ 42 w 42"/>
                <a:gd name="T5" fmla="*/ 69 h 69"/>
                <a:gd name="T6" fmla="*/ 0 60000 65536"/>
                <a:gd name="T7" fmla="*/ 0 60000 65536"/>
                <a:gd name="T8" fmla="*/ 0 60000 65536"/>
              </a:gdLst>
              <a:ahLst/>
              <a:cxnLst>
                <a:cxn ang="T6">
                  <a:pos x="T0" y="T1"/>
                </a:cxn>
                <a:cxn ang="T7">
                  <a:pos x="T2" y="T3"/>
                </a:cxn>
                <a:cxn ang="T8">
                  <a:pos x="T4" y="T5"/>
                </a:cxn>
              </a:cxnLst>
              <a:rect l="0" t="0" r="r" b="b"/>
              <a:pathLst>
                <a:path w="42" h="69">
                  <a:moveTo>
                    <a:pt x="0" y="0"/>
                  </a:moveTo>
                  <a:lnTo>
                    <a:pt x="42" y="14"/>
                  </a:lnTo>
                  <a:lnTo>
                    <a:pt x="42" y="69"/>
                  </a:lnTo>
                </a:path>
              </a:pathLst>
            </a:custGeom>
            <a:noFill/>
            <a:ln w="317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43" name="AutoShape 440"/>
            <p:cNvSpPr>
              <a:spLocks noChangeArrowheads="1"/>
            </p:cNvSpPr>
            <p:nvPr/>
          </p:nvSpPr>
          <p:spPr bwMode="auto">
            <a:xfrm>
              <a:off x="5368" y="2748"/>
              <a:ext cx="124" cy="69"/>
            </a:xfrm>
            <a:prstGeom prst="roundRect">
              <a:avLst>
                <a:gd name="adj" fmla="val 50000"/>
              </a:avLst>
            </a:prstGeom>
            <a:solidFill>
              <a:srgbClr val="CF924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endParaRPr kumimoji="0" lang="en-US" altLang="en-US"/>
            </a:p>
          </p:txBody>
        </p:sp>
        <p:sp>
          <p:nvSpPr>
            <p:cNvPr id="244" name="AutoShape 441"/>
            <p:cNvSpPr>
              <a:spLocks noChangeArrowheads="1"/>
            </p:cNvSpPr>
            <p:nvPr/>
          </p:nvSpPr>
          <p:spPr bwMode="auto">
            <a:xfrm>
              <a:off x="5354" y="2734"/>
              <a:ext cx="152" cy="96"/>
            </a:xfrm>
            <a:prstGeom prst="roundRect">
              <a:avLst>
                <a:gd name="adj" fmla="val 39065"/>
              </a:avLst>
            </a:prstGeom>
            <a:noFill/>
            <a:ln w="53975">
              <a:solidFill>
                <a:srgbClr val="CF924C"/>
              </a:solidFill>
              <a:round/>
              <a:headEnd/>
              <a:tailEnd/>
            </a:ln>
            <a:extLst>
              <a:ext uri="{909E8E84-426E-40DD-AFC4-6F175D3DCCD1}">
                <a14:hiddenFill xmlns:a14="http://schemas.microsoft.com/office/drawing/2010/main">
                  <a:solidFill>
                    <a:srgbClr val="FFFFFF"/>
                  </a:solidFill>
                </a14:hiddenFill>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endParaRPr kumimoji="0" lang="en-US" altLang="en-US"/>
            </a:p>
          </p:txBody>
        </p:sp>
        <p:sp>
          <p:nvSpPr>
            <p:cNvPr id="245" name="Rectangle 442"/>
            <p:cNvSpPr>
              <a:spLocks noChangeArrowheads="1"/>
            </p:cNvSpPr>
            <p:nvPr/>
          </p:nvSpPr>
          <p:spPr bwMode="auto">
            <a:xfrm>
              <a:off x="5396" y="2761"/>
              <a:ext cx="82" cy="4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endParaRPr kumimoji="0" lang="en-US" altLang="en-US"/>
            </a:p>
          </p:txBody>
        </p:sp>
        <p:sp>
          <p:nvSpPr>
            <p:cNvPr id="246" name="Rectangle 443"/>
            <p:cNvSpPr>
              <a:spLocks noChangeArrowheads="1"/>
            </p:cNvSpPr>
            <p:nvPr/>
          </p:nvSpPr>
          <p:spPr bwMode="auto">
            <a:xfrm>
              <a:off x="5396" y="2761"/>
              <a:ext cx="96" cy="56"/>
            </a:xfrm>
            <a:prstGeom prst="rect">
              <a:avLst/>
            </a:prstGeom>
            <a:noFill/>
            <a:ln w="31750">
              <a:solidFill>
                <a:srgbClr val="CF924C"/>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endParaRPr kumimoji="0" lang="en-US" altLang="en-US"/>
            </a:p>
          </p:txBody>
        </p:sp>
        <p:sp>
          <p:nvSpPr>
            <p:cNvPr id="247" name="Freeform 444"/>
            <p:cNvSpPr>
              <a:spLocks/>
            </p:cNvSpPr>
            <p:nvPr/>
          </p:nvSpPr>
          <p:spPr bwMode="auto">
            <a:xfrm>
              <a:off x="5506" y="2886"/>
              <a:ext cx="28" cy="41"/>
            </a:xfrm>
            <a:custGeom>
              <a:avLst/>
              <a:gdLst>
                <a:gd name="T0" fmla="*/ 14 w 28"/>
                <a:gd name="T1" fmla="*/ 0 h 41"/>
                <a:gd name="T2" fmla="*/ 14 w 28"/>
                <a:gd name="T3" fmla="*/ 0 h 41"/>
                <a:gd name="T4" fmla="*/ 28 w 28"/>
                <a:gd name="T5" fmla="*/ 13 h 41"/>
                <a:gd name="T6" fmla="*/ 28 w 28"/>
                <a:gd name="T7" fmla="*/ 27 h 41"/>
                <a:gd name="T8" fmla="*/ 14 w 28"/>
                <a:gd name="T9" fmla="*/ 41 h 41"/>
                <a:gd name="T10" fmla="*/ 14 w 28"/>
                <a:gd name="T11" fmla="*/ 41 h 41"/>
                <a:gd name="T12" fmla="*/ 0 w 28"/>
                <a:gd name="T13" fmla="*/ 27 h 41"/>
                <a:gd name="T14" fmla="*/ 0 w 28"/>
                <a:gd name="T15" fmla="*/ 13 h 41"/>
                <a:gd name="T16" fmla="*/ 0 w 28"/>
                <a:gd name="T17" fmla="*/ 0 h 41"/>
                <a:gd name="T18" fmla="*/ 14 w 28"/>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8" h="41">
                  <a:moveTo>
                    <a:pt x="14" y="0"/>
                  </a:moveTo>
                  <a:lnTo>
                    <a:pt x="14" y="0"/>
                  </a:lnTo>
                  <a:lnTo>
                    <a:pt x="28" y="13"/>
                  </a:lnTo>
                  <a:lnTo>
                    <a:pt x="28" y="27"/>
                  </a:lnTo>
                  <a:lnTo>
                    <a:pt x="14" y="41"/>
                  </a:lnTo>
                  <a:lnTo>
                    <a:pt x="0" y="27"/>
                  </a:lnTo>
                  <a:lnTo>
                    <a:pt x="0" y="13"/>
                  </a:lnTo>
                  <a:lnTo>
                    <a:pt x="0" y="0"/>
                  </a:lnTo>
                  <a:lnTo>
                    <a:pt x="14" y="0"/>
                  </a:lnTo>
                  <a:close/>
                </a:path>
              </a:pathLst>
            </a:custGeom>
            <a:solidFill>
              <a:srgbClr val="CF924C"/>
            </a:solidFill>
            <a:ln w="31750">
              <a:solidFill>
                <a:srgbClr val="CF924C"/>
              </a:solidFill>
              <a:prstDash val="solid"/>
              <a:round/>
              <a:headEnd/>
              <a:tailEnd/>
            </a:ln>
          </p:spPr>
          <p:txBody>
            <a:bodyPr/>
            <a:lstStyle/>
            <a:p>
              <a:endParaRPr lang="zh-CN" altLang="en-US"/>
            </a:p>
          </p:txBody>
        </p:sp>
        <p:pic>
          <p:nvPicPr>
            <p:cNvPr id="248" name="Picture 44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96" y="2761"/>
              <a:ext cx="69" cy="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9" name="Line 446"/>
            <p:cNvSpPr>
              <a:spLocks noChangeShapeType="1"/>
            </p:cNvSpPr>
            <p:nvPr/>
          </p:nvSpPr>
          <p:spPr bwMode="auto">
            <a:xfrm>
              <a:off x="5506" y="2899"/>
              <a:ext cx="1" cy="1"/>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0" name="Freeform 447"/>
            <p:cNvSpPr>
              <a:spLocks/>
            </p:cNvSpPr>
            <p:nvPr/>
          </p:nvSpPr>
          <p:spPr bwMode="auto">
            <a:xfrm>
              <a:off x="5520" y="2899"/>
              <a:ext cx="1" cy="1"/>
            </a:xfrm>
            <a:custGeom>
              <a:avLst/>
              <a:gdLst>
                <a:gd name="T0" fmla="*/ 0 w 1"/>
                <a:gd name="T1" fmla="*/ 0 h 1"/>
                <a:gd name="T2" fmla="*/ 0 w 1"/>
                <a:gd name="T3" fmla="*/ 0 h 1"/>
                <a:gd name="T4" fmla="*/ 0 w 1"/>
                <a:gd name="T5" fmla="*/ 0 h 1"/>
                <a:gd name="T6" fmla="*/ 0 60000 65536"/>
                <a:gd name="T7" fmla="*/ 0 60000 65536"/>
                <a:gd name="T8" fmla="*/ 0 60000 65536"/>
              </a:gdLst>
              <a:ahLst/>
              <a:cxnLst>
                <a:cxn ang="T6">
                  <a:pos x="T0" y="T1"/>
                </a:cxn>
                <a:cxn ang="T7">
                  <a:pos x="T2" y="T3"/>
                </a:cxn>
                <a:cxn ang="T8">
                  <a:pos x="T4" y="T5"/>
                </a:cxn>
              </a:cxnLst>
              <a:rect l="0" t="0" r="r" b="b"/>
              <a:pathLst>
                <a:path w="1" h="1">
                  <a:moveTo>
                    <a:pt x="0" y="0"/>
                  </a:moveTo>
                  <a:lnTo>
                    <a:pt x="0" y="0"/>
                  </a:lnTo>
                  <a:close/>
                </a:path>
              </a:pathLst>
            </a:custGeom>
            <a:noFill/>
            <a:ln w="317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51" name="Rectangle 448"/>
            <p:cNvSpPr>
              <a:spLocks noChangeArrowheads="1"/>
            </p:cNvSpPr>
            <p:nvPr/>
          </p:nvSpPr>
          <p:spPr bwMode="auto">
            <a:xfrm>
              <a:off x="5382" y="2817"/>
              <a:ext cx="96" cy="27"/>
            </a:xfrm>
            <a:prstGeom prst="rect">
              <a:avLst/>
            </a:prstGeom>
            <a:solidFill>
              <a:srgbClr val="CF924C"/>
            </a:solidFill>
            <a:ln w="31750">
              <a:solidFill>
                <a:srgbClr val="CF924C"/>
              </a:solidFill>
              <a:miter lim="800000"/>
              <a:headEnd/>
              <a:tailEnd/>
            </a:ln>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endParaRPr kumimoji="0" lang="en-US" altLang="en-US"/>
            </a:p>
          </p:txBody>
        </p:sp>
        <p:sp>
          <p:nvSpPr>
            <p:cNvPr id="252" name="Freeform 449"/>
            <p:cNvSpPr>
              <a:spLocks/>
            </p:cNvSpPr>
            <p:nvPr/>
          </p:nvSpPr>
          <p:spPr bwMode="auto">
            <a:xfrm>
              <a:off x="5368" y="2844"/>
              <a:ext cx="124" cy="28"/>
            </a:xfrm>
            <a:custGeom>
              <a:avLst/>
              <a:gdLst>
                <a:gd name="T0" fmla="*/ 14 w 124"/>
                <a:gd name="T1" fmla="*/ 0 h 28"/>
                <a:gd name="T2" fmla="*/ 0 w 124"/>
                <a:gd name="T3" fmla="*/ 28 h 28"/>
                <a:gd name="T4" fmla="*/ 124 w 124"/>
                <a:gd name="T5" fmla="*/ 28 h 28"/>
                <a:gd name="T6" fmla="*/ 124 w 124"/>
                <a:gd name="T7" fmla="*/ 0 h 28"/>
                <a:gd name="T8" fmla="*/ 14 w 124"/>
                <a:gd name="T9" fmla="*/ 0 h 2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4" h="28">
                  <a:moveTo>
                    <a:pt x="14" y="0"/>
                  </a:moveTo>
                  <a:lnTo>
                    <a:pt x="0" y="28"/>
                  </a:lnTo>
                  <a:lnTo>
                    <a:pt x="124" y="28"/>
                  </a:lnTo>
                  <a:lnTo>
                    <a:pt x="124" y="0"/>
                  </a:lnTo>
                  <a:lnTo>
                    <a:pt x="14" y="0"/>
                  </a:lnTo>
                  <a:close/>
                </a:path>
              </a:pathLst>
            </a:custGeom>
            <a:noFill/>
            <a:ln w="31750">
              <a:solidFill>
                <a:srgbClr val="D9AA73"/>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53" name="Line 450"/>
            <p:cNvSpPr>
              <a:spLocks noChangeShapeType="1"/>
            </p:cNvSpPr>
            <p:nvPr/>
          </p:nvSpPr>
          <p:spPr bwMode="auto">
            <a:xfrm>
              <a:off x="5382" y="2858"/>
              <a:ext cx="14" cy="1"/>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4" name="Line 451"/>
            <p:cNvSpPr>
              <a:spLocks noChangeShapeType="1"/>
            </p:cNvSpPr>
            <p:nvPr/>
          </p:nvSpPr>
          <p:spPr bwMode="auto">
            <a:xfrm>
              <a:off x="5396" y="2844"/>
              <a:ext cx="82" cy="1"/>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5" name="Line 452"/>
            <p:cNvSpPr>
              <a:spLocks noChangeShapeType="1"/>
            </p:cNvSpPr>
            <p:nvPr/>
          </p:nvSpPr>
          <p:spPr bwMode="auto">
            <a:xfrm>
              <a:off x="5382" y="2858"/>
              <a:ext cx="69" cy="1"/>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6" name="Line 453"/>
            <p:cNvSpPr>
              <a:spLocks noChangeShapeType="1"/>
            </p:cNvSpPr>
            <p:nvPr/>
          </p:nvSpPr>
          <p:spPr bwMode="auto">
            <a:xfrm>
              <a:off x="5409" y="2858"/>
              <a:ext cx="56" cy="1"/>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7" name="Freeform 454"/>
            <p:cNvSpPr>
              <a:spLocks/>
            </p:cNvSpPr>
            <p:nvPr/>
          </p:nvSpPr>
          <p:spPr bwMode="auto">
            <a:xfrm>
              <a:off x="5451" y="2858"/>
              <a:ext cx="41" cy="1"/>
            </a:xfrm>
            <a:custGeom>
              <a:avLst/>
              <a:gdLst>
                <a:gd name="T0" fmla="*/ 0 w 41"/>
                <a:gd name="T1" fmla="*/ 0 h 1"/>
                <a:gd name="T2" fmla="*/ 27 w 41"/>
                <a:gd name="T3" fmla="*/ 0 h 1"/>
                <a:gd name="T4" fmla="*/ 41 w 41"/>
                <a:gd name="T5" fmla="*/ 0 h 1"/>
                <a:gd name="T6" fmla="*/ 0 60000 65536"/>
                <a:gd name="T7" fmla="*/ 0 60000 65536"/>
                <a:gd name="T8" fmla="*/ 0 60000 65536"/>
              </a:gdLst>
              <a:ahLst/>
              <a:cxnLst>
                <a:cxn ang="T6">
                  <a:pos x="T0" y="T1"/>
                </a:cxn>
                <a:cxn ang="T7">
                  <a:pos x="T2" y="T3"/>
                </a:cxn>
                <a:cxn ang="T8">
                  <a:pos x="T4" y="T5"/>
                </a:cxn>
              </a:cxnLst>
              <a:rect l="0" t="0" r="r" b="b"/>
              <a:pathLst>
                <a:path w="41" h="1">
                  <a:moveTo>
                    <a:pt x="0" y="0"/>
                  </a:moveTo>
                  <a:lnTo>
                    <a:pt x="27" y="0"/>
                  </a:lnTo>
                  <a:lnTo>
                    <a:pt x="41" y="0"/>
                  </a:lnTo>
                </a:path>
              </a:pathLst>
            </a:custGeom>
            <a:noFill/>
            <a:ln w="317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58" name="Rectangle 455"/>
            <p:cNvSpPr>
              <a:spLocks noChangeArrowheads="1"/>
            </p:cNvSpPr>
            <p:nvPr/>
          </p:nvSpPr>
          <p:spPr bwMode="auto">
            <a:xfrm>
              <a:off x="5423" y="2748"/>
              <a:ext cx="28" cy="4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endParaRPr kumimoji="0" lang="en-US" altLang="en-US"/>
            </a:p>
          </p:txBody>
        </p:sp>
        <p:sp>
          <p:nvSpPr>
            <p:cNvPr id="259" name="Rectangle 456"/>
            <p:cNvSpPr>
              <a:spLocks noChangeArrowheads="1"/>
            </p:cNvSpPr>
            <p:nvPr/>
          </p:nvSpPr>
          <p:spPr bwMode="auto">
            <a:xfrm>
              <a:off x="5423" y="2748"/>
              <a:ext cx="42" cy="55"/>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endParaRPr kumimoji="0" lang="en-US" altLang="en-US"/>
            </a:p>
          </p:txBody>
        </p:sp>
        <p:sp>
          <p:nvSpPr>
            <p:cNvPr id="260" name="Freeform 457"/>
            <p:cNvSpPr>
              <a:spLocks/>
            </p:cNvSpPr>
            <p:nvPr/>
          </p:nvSpPr>
          <p:spPr bwMode="auto">
            <a:xfrm>
              <a:off x="4319" y="1064"/>
              <a:ext cx="42" cy="69"/>
            </a:xfrm>
            <a:custGeom>
              <a:avLst/>
              <a:gdLst>
                <a:gd name="T0" fmla="*/ 0 w 42"/>
                <a:gd name="T1" fmla="*/ 0 h 69"/>
                <a:gd name="T2" fmla="*/ 42 w 42"/>
                <a:gd name="T3" fmla="*/ 14 h 69"/>
                <a:gd name="T4" fmla="*/ 42 w 42"/>
                <a:gd name="T5" fmla="*/ 69 h 69"/>
                <a:gd name="T6" fmla="*/ 0 60000 65536"/>
                <a:gd name="T7" fmla="*/ 0 60000 65536"/>
                <a:gd name="T8" fmla="*/ 0 60000 65536"/>
              </a:gdLst>
              <a:ahLst/>
              <a:cxnLst>
                <a:cxn ang="T6">
                  <a:pos x="T0" y="T1"/>
                </a:cxn>
                <a:cxn ang="T7">
                  <a:pos x="T2" y="T3"/>
                </a:cxn>
                <a:cxn ang="T8">
                  <a:pos x="T4" y="T5"/>
                </a:cxn>
              </a:cxnLst>
              <a:rect l="0" t="0" r="r" b="b"/>
              <a:pathLst>
                <a:path w="42" h="69">
                  <a:moveTo>
                    <a:pt x="0" y="0"/>
                  </a:moveTo>
                  <a:lnTo>
                    <a:pt x="42" y="14"/>
                  </a:lnTo>
                  <a:lnTo>
                    <a:pt x="42" y="69"/>
                  </a:lnTo>
                </a:path>
              </a:pathLst>
            </a:custGeom>
            <a:noFill/>
            <a:ln w="317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61" name="AutoShape 458"/>
            <p:cNvSpPr>
              <a:spLocks noChangeArrowheads="1"/>
            </p:cNvSpPr>
            <p:nvPr/>
          </p:nvSpPr>
          <p:spPr bwMode="auto">
            <a:xfrm>
              <a:off x="4209" y="981"/>
              <a:ext cx="124" cy="69"/>
            </a:xfrm>
            <a:prstGeom prst="roundRect">
              <a:avLst>
                <a:gd name="adj" fmla="val 50000"/>
              </a:avLst>
            </a:prstGeom>
            <a:solidFill>
              <a:srgbClr val="CF924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endParaRPr kumimoji="0" lang="en-US" altLang="en-US"/>
            </a:p>
          </p:txBody>
        </p:sp>
        <p:sp>
          <p:nvSpPr>
            <p:cNvPr id="262" name="AutoShape 459"/>
            <p:cNvSpPr>
              <a:spLocks noChangeArrowheads="1"/>
            </p:cNvSpPr>
            <p:nvPr/>
          </p:nvSpPr>
          <p:spPr bwMode="auto">
            <a:xfrm>
              <a:off x="4195" y="968"/>
              <a:ext cx="152" cy="96"/>
            </a:xfrm>
            <a:prstGeom prst="roundRect">
              <a:avLst>
                <a:gd name="adj" fmla="val 39065"/>
              </a:avLst>
            </a:prstGeom>
            <a:noFill/>
            <a:ln w="53975">
              <a:solidFill>
                <a:srgbClr val="CF924C"/>
              </a:solidFill>
              <a:round/>
              <a:headEnd/>
              <a:tailEnd/>
            </a:ln>
            <a:extLst>
              <a:ext uri="{909E8E84-426E-40DD-AFC4-6F175D3DCCD1}">
                <a14:hiddenFill xmlns:a14="http://schemas.microsoft.com/office/drawing/2010/main">
                  <a:solidFill>
                    <a:srgbClr val="FFFFFF"/>
                  </a:solidFill>
                </a14:hiddenFill>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endParaRPr kumimoji="0" lang="en-US" altLang="en-US"/>
            </a:p>
          </p:txBody>
        </p:sp>
        <p:sp>
          <p:nvSpPr>
            <p:cNvPr id="263" name="Rectangle 460"/>
            <p:cNvSpPr>
              <a:spLocks noChangeArrowheads="1"/>
            </p:cNvSpPr>
            <p:nvPr/>
          </p:nvSpPr>
          <p:spPr bwMode="auto">
            <a:xfrm>
              <a:off x="4237" y="995"/>
              <a:ext cx="82" cy="4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endParaRPr kumimoji="0" lang="en-US" altLang="en-US"/>
            </a:p>
          </p:txBody>
        </p:sp>
        <p:sp>
          <p:nvSpPr>
            <p:cNvPr id="264" name="Rectangle 461"/>
            <p:cNvSpPr>
              <a:spLocks noChangeArrowheads="1"/>
            </p:cNvSpPr>
            <p:nvPr/>
          </p:nvSpPr>
          <p:spPr bwMode="auto">
            <a:xfrm>
              <a:off x="4237" y="995"/>
              <a:ext cx="96" cy="55"/>
            </a:xfrm>
            <a:prstGeom prst="rect">
              <a:avLst/>
            </a:prstGeom>
            <a:noFill/>
            <a:ln w="31750">
              <a:solidFill>
                <a:srgbClr val="CF924C"/>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endParaRPr kumimoji="0" lang="en-US" altLang="en-US"/>
            </a:p>
          </p:txBody>
        </p:sp>
        <p:sp>
          <p:nvSpPr>
            <p:cNvPr id="265" name="Freeform 462"/>
            <p:cNvSpPr>
              <a:spLocks/>
            </p:cNvSpPr>
            <p:nvPr/>
          </p:nvSpPr>
          <p:spPr bwMode="auto">
            <a:xfrm>
              <a:off x="4347" y="1119"/>
              <a:ext cx="28" cy="42"/>
            </a:xfrm>
            <a:custGeom>
              <a:avLst/>
              <a:gdLst>
                <a:gd name="T0" fmla="*/ 14 w 28"/>
                <a:gd name="T1" fmla="*/ 0 h 42"/>
                <a:gd name="T2" fmla="*/ 14 w 28"/>
                <a:gd name="T3" fmla="*/ 0 h 42"/>
                <a:gd name="T4" fmla="*/ 28 w 28"/>
                <a:gd name="T5" fmla="*/ 14 h 42"/>
                <a:gd name="T6" fmla="*/ 28 w 28"/>
                <a:gd name="T7" fmla="*/ 28 h 42"/>
                <a:gd name="T8" fmla="*/ 14 w 28"/>
                <a:gd name="T9" fmla="*/ 42 h 42"/>
                <a:gd name="T10" fmla="*/ 14 w 28"/>
                <a:gd name="T11" fmla="*/ 42 h 42"/>
                <a:gd name="T12" fmla="*/ 0 w 28"/>
                <a:gd name="T13" fmla="*/ 28 h 42"/>
                <a:gd name="T14" fmla="*/ 0 w 28"/>
                <a:gd name="T15" fmla="*/ 14 h 42"/>
                <a:gd name="T16" fmla="*/ 0 w 28"/>
                <a:gd name="T17" fmla="*/ 0 h 42"/>
                <a:gd name="T18" fmla="*/ 14 w 28"/>
                <a:gd name="T19" fmla="*/ 0 h 4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8" h="42">
                  <a:moveTo>
                    <a:pt x="14" y="0"/>
                  </a:moveTo>
                  <a:lnTo>
                    <a:pt x="14" y="0"/>
                  </a:lnTo>
                  <a:lnTo>
                    <a:pt x="28" y="14"/>
                  </a:lnTo>
                  <a:lnTo>
                    <a:pt x="28" y="28"/>
                  </a:lnTo>
                  <a:lnTo>
                    <a:pt x="14" y="42"/>
                  </a:lnTo>
                  <a:lnTo>
                    <a:pt x="0" y="28"/>
                  </a:lnTo>
                  <a:lnTo>
                    <a:pt x="0" y="14"/>
                  </a:lnTo>
                  <a:lnTo>
                    <a:pt x="0" y="0"/>
                  </a:lnTo>
                  <a:lnTo>
                    <a:pt x="14" y="0"/>
                  </a:lnTo>
                  <a:close/>
                </a:path>
              </a:pathLst>
            </a:custGeom>
            <a:solidFill>
              <a:srgbClr val="CF924C"/>
            </a:solidFill>
            <a:ln w="31750">
              <a:solidFill>
                <a:srgbClr val="CF924C"/>
              </a:solidFill>
              <a:prstDash val="solid"/>
              <a:round/>
              <a:headEnd/>
              <a:tailEnd/>
            </a:ln>
          </p:spPr>
          <p:txBody>
            <a:bodyPr/>
            <a:lstStyle/>
            <a:p>
              <a:endParaRPr lang="zh-CN" altLang="en-US"/>
            </a:p>
          </p:txBody>
        </p:sp>
        <p:pic>
          <p:nvPicPr>
            <p:cNvPr id="266" name="Picture 46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37" y="995"/>
              <a:ext cx="69" cy="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7" name="Line 464"/>
            <p:cNvSpPr>
              <a:spLocks noChangeShapeType="1"/>
            </p:cNvSpPr>
            <p:nvPr/>
          </p:nvSpPr>
          <p:spPr bwMode="auto">
            <a:xfrm>
              <a:off x="4347" y="1133"/>
              <a:ext cx="1" cy="1"/>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8" name="Freeform 465"/>
            <p:cNvSpPr>
              <a:spLocks/>
            </p:cNvSpPr>
            <p:nvPr/>
          </p:nvSpPr>
          <p:spPr bwMode="auto">
            <a:xfrm>
              <a:off x="4361" y="1133"/>
              <a:ext cx="1" cy="1"/>
            </a:xfrm>
            <a:custGeom>
              <a:avLst/>
              <a:gdLst>
                <a:gd name="T0" fmla="*/ 0 w 1"/>
                <a:gd name="T1" fmla="*/ 0 h 1"/>
                <a:gd name="T2" fmla="*/ 0 w 1"/>
                <a:gd name="T3" fmla="*/ 0 h 1"/>
                <a:gd name="T4" fmla="*/ 0 w 1"/>
                <a:gd name="T5" fmla="*/ 0 h 1"/>
                <a:gd name="T6" fmla="*/ 0 60000 65536"/>
                <a:gd name="T7" fmla="*/ 0 60000 65536"/>
                <a:gd name="T8" fmla="*/ 0 60000 65536"/>
              </a:gdLst>
              <a:ahLst/>
              <a:cxnLst>
                <a:cxn ang="T6">
                  <a:pos x="T0" y="T1"/>
                </a:cxn>
                <a:cxn ang="T7">
                  <a:pos x="T2" y="T3"/>
                </a:cxn>
                <a:cxn ang="T8">
                  <a:pos x="T4" y="T5"/>
                </a:cxn>
              </a:cxnLst>
              <a:rect l="0" t="0" r="r" b="b"/>
              <a:pathLst>
                <a:path w="1" h="1">
                  <a:moveTo>
                    <a:pt x="0" y="0"/>
                  </a:moveTo>
                  <a:lnTo>
                    <a:pt x="0" y="0"/>
                  </a:lnTo>
                  <a:close/>
                </a:path>
              </a:pathLst>
            </a:custGeom>
            <a:noFill/>
            <a:ln w="317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69" name="Rectangle 466"/>
            <p:cNvSpPr>
              <a:spLocks noChangeArrowheads="1"/>
            </p:cNvSpPr>
            <p:nvPr/>
          </p:nvSpPr>
          <p:spPr bwMode="auto">
            <a:xfrm>
              <a:off x="4223" y="1050"/>
              <a:ext cx="96" cy="28"/>
            </a:xfrm>
            <a:prstGeom prst="rect">
              <a:avLst/>
            </a:prstGeom>
            <a:solidFill>
              <a:srgbClr val="CF924C"/>
            </a:solidFill>
            <a:ln w="31750">
              <a:solidFill>
                <a:srgbClr val="CF924C"/>
              </a:solidFill>
              <a:miter lim="800000"/>
              <a:headEnd/>
              <a:tailEnd/>
            </a:ln>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endParaRPr kumimoji="0" lang="en-US" altLang="en-US"/>
            </a:p>
          </p:txBody>
        </p:sp>
        <p:sp>
          <p:nvSpPr>
            <p:cNvPr id="270" name="Freeform 467"/>
            <p:cNvSpPr>
              <a:spLocks/>
            </p:cNvSpPr>
            <p:nvPr/>
          </p:nvSpPr>
          <p:spPr bwMode="auto">
            <a:xfrm>
              <a:off x="4209" y="1078"/>
              <a:ext cx="124" cy="28"/>
            </a:xfrm>
            <a:custGeom>
              <a:avLst/>
              <a:gdLst>
                <a:gd name="T0" fmla="*/ 14 w 124"/>
                <a:gd name="T1" fmla="*/ 0 h 28"/>
                <a:gd name="T2" fmla="*/ 0 w 124"/>
                <a:gd name="T3" fmla="*/ 28 h 28"/>
                <a:gd name="T4" fmla="*/ 124 w 124"/>
                <a:gd name="T5" fmla="*/ 28 h 28"/>
                <a:gd name="T6" fmla="*/ 124 w 124"/>
                <a:gd name="T7" fmla="*/ 0 h 28"/>
                <a:gd name="T8" fmla="*/ 14 w 124"/>
                <a:gd name="T9" fmla="*/ 0 h 2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4" h="28">
                  <a:moveTo>
                    <a:pt x="14" y="0"/>
                  </a:moveTo>
                  <a:lnTo>
                    <a:pt x="0" y="28"/>
                  </a:lnTo>
                  <a:lnTo>
                    <a:pt x="124" y="28"/>
                  </a:lnTo>
                  <a:lnTo>
                    <a:pt x="124" y="0"/>
                  </a:lnTo>
                  <a:lnTo>
                    <a:pt x="14" y="0"/>
                  </a:lnTo>
                  <a:close/>
                </a:path>
              </a:pathLst>
            </a:custGeom>
            <a:noFill/>
            <a:ln w="31750">
              <a:solidFill>
                <a:srgbClr val="D9AA73"/>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71" name="Line 468"/>
            <p:cNvSpPr>
              <a:spLocks noChangeShapeType="1"/>
            </p:cNvSpPr>
            <p:nvPr/>
          </p:nvSpPr>
          <p:spPr bwMode="auto">
            <a:xfrm>
              <a:off x="4223" y="1092"/>
              <a:ext cx="14" cy="1"/>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2" name="Line 469"/>
            <p:cNvSpPr>
              <a:spLocks noChangeShapeType="1"/>
            </p:cNvSpPr>
            <p:nvPr/>
          </p:nvSpPr>
          <p:spPr bwMode="auto">
            <a:xfrm>
              <a:off x="4237" y="1078"/>
              <a:ext cx="82" cy="1"/>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3" name="Line 470"/>
            <p:cNvSpPr>
              <a:spLocks noChangeShapeType="1"/>
            </p:cNvSpPr>
            <p:nvPr/>
          </p:nvSpPr>
          <p:spPr bwMode="auto">
            <a:xfrm>
              <a:off x="4223" y="1092"/>
              <a:ext cx="69" cy="1"/>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4" name="Line 471"/>
            <p:cNvSpPr>
              <a:spLocks noChangeShapeType="1"/>
            </p:cNvSpPr>
            <p:nvPr/>
          </p:nvSpPr>
          <p:spPr bwMode="auto">
            <a:xfrm>
              <a:off x="4250" y="1092"/>
              <a:ext cx="56" cy="1"/>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5" name="Freeform 472"/>
            <p:cNvSpPr>
              <a:spLocks/>
            </p:cNvSpPr>
            <p:nvPr/>
          </p:nvSpPr>
          <p:spPr bwMode="auto">
            <a:xfrm>
              <a:off x="4292" y="1092"/>
              <a:ext cx="41" cy="1"/>
            </a:xfrm>
            <a:custGeom>
              <a:avLst/>
              <a:gdLst>
                <a:gd name="T0" fmla="*/ 0 w 41"/>
                <a:gd name="T1" fmla="*/ 0 h 1"/>
                <a:gd name="T2" fmla="*/ 27 w 41"/>
                <a:gd name="T3" fmla="*/ 0 h 1"/>
                <a:gd name="T4" fmla="*/ 41 w 41"/>
                <a:gd name="T5" fmla="*/ 0 h 1"/>
                <a:gd name="T6" fmla="*/ 0 60000 65536"/>
                <a:gd name="T7" fmla="*/ 0 60000 65536"/>
                <a:gd name="T8" fmla="*/ 0 60000 65536"/>
              </a:gdLst>
              <a:ahLst/>
              <a:cxnLst>
                <a:cxn ang="T6">
                  <a:pos x="T0" y="T1"/>
                </a:cxn>
                <a:cxn ang="T7">
                  <a:pos x="T2" y="T3"/>
                </a:cxn>
                <a:cxn ang="T8">
                  <a:pos x="T4" y="T5"/>
                </a:cxn>
              </a:cxnLst>
              <a:rect l="0" t="0" r="r" b="b"/>
              <a:pathLst>
                <a:path w="41" h="1">
                  <a:moveTo>
                    <a:pt x="0" y="0"/>
                  </a:moveTo>
                  <a:lnTo>
                    <a:pt x="27" y="0"/>
                  </a:lnTo>
                  <a:lnTo>
                    <a:pt x="41" y="0"/>
                  </a:lnTo>
                </a:path>
              </a:pathLst>
            </a:custGeom>
            <a:noFill/>
            <a:ln w="317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76" name="Rectangle 473"/>
            <p:cNvSpPr>
              <a:spLocks noChangeArrowheads="1"/>
            </p:cNvSpPr>
            <p:nvPr/>
          </p:nvSpPr>
          <p:spPr bwMode="auto">
            <a:xfrm>
              <a:off x="4264" y="981"/>
              <a:ext cx="28" cy="4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endParaRPr kumimoji="0" lang="en-US" altLang="en-US"/>
            </a:p>
          </p:txBody>
        </p:sp>
        <p:sp>
          <p:nvSpPr>
            <p:cNvPr id="277" name="Rectangle 474"/>
            <p:cNvSpPr>
              <a:spLocks noChangeArrowheads="1"/>
            </p:cNvSpPr>
            <p:nvPr/>
          </p:nvSpPr>
          <p:spPr bwMode="auto">
            <a:xfrm>
              <a:off x="4264" y="981"/>
              <a:ext cx="42" cy="56"/>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endParaRPr kumimoji="0" lang="en-US" altLang="en-US"/>
            </a:p>
          </p:txBody>
        </p:sp>
        <p:sp>
          <p:nvSpPr>
            <p:cNvPr id="278" name="Freeform 475"/>
            <p:cNvSpPr>
              <a:spLocks/>
            </p:cNvSpPr>
            <p:nvPr/>
          </p:nvSpPr>
          <p:spPr bwMode="auto">
            <a:xfrm>
              <a:off x="4678" y="1064"/>
              <a:ext cx="42" cy="69"/>
            </a:xfrm>
            <a:custGeom>
              <a:avLst/>
              <a:gdLst>
                <a:gd name="T0" fmla="*/ 0 w 42"/>
                <a:gd name="T1" fmla="*/ 0 h 69"/>
                <a:gd name="T2" fmla="*/ 42 w 42"/>
                <a:gd name="T3" fmla="*/ 14 h 69"/>
                <a:gd name="T4" fmla="*/ 42 w 42"/>
                <a:gd name="T5" fmla="*/ 69 h 69"/>
                <a:gd name="T6" fmla="*/ 0 60000 65536"/>
                <a:gd name="T7" fmla="*/ 0 60000 65536"/>
                <a:gd name="T8" fmla="*/ 0 60000 65536"/>
              </a:gdLst>
              <a:ahLst/>
              <a:cxnLst>
                <a:cxn ang="T6">
                  <a:pos x="T0" y="T1"/>
                </a:cxn>
                <a:cxn ang="T7">
                  <a:pos x="T2" y="T3"/>
                </a:cxn>
                <a:cxn ang="T8">
                  <a:pos x="T4" y="T5"/>
                </a:cxn>
              </a:cxnLst>
              <a:rect l="0" t="0" r="r" b="b"/>
              <a:pathLst>
                <a:path w="42" h="69">
                  <a:moveTo>
                    <a:pt x="0" y="0"/>
                  </a:moveTo>
                  <a:lnTo>
                    <a:pt x="42" y="14"/>
                  </a:lnTo>
                  <a:lnTo>
                    <a:pt x="42" y="69"/>
                  </a:lnTo>
                </a:path>
              </a:pathLst>
            </a:custGeom>
            <a:noFill/>
            <a:ln w="317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79" name="AutoShape 476"/>
            <p:cNvSpPr>
              <a:spLocks noChangeArrowheads="1"/>
            </p:cNvSpPr>
            <p:nvPr/>
          </p:nvSpPr>
          <p:spPr bwMode="auto">
            <a:xfrm>
              <a:off x="4568" y="981"/>
              <a:ext cx="124" cy="69"/>
            </a:xfrm>
            <a:prstGeom prst="roundRect">
              <a:avLst>
                <a:gd name="adj" fmla="val 50000"/>
              </a:avLst>
            </a:prstGeom>
            <a:solidFill>
              <a:srgbClr val="CF924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endParaRPr kumimoji="0" lang="en-US" altLang="en-US"/>
            </a:p>
          </p:txBody>
        </p:sp>
        <p:sp>
          <p:nvSpPr>
            <p:cNvPr id="280" name="AutoShape 477"/>
            <p:cNvSpPr>
              <a:spLocks noChangeArrowheads="1"/>
            </p:cNvSpPr>
            <p:nvPr/>
          </p:nvSpPr>
          <p:spPr bwMode="auto">
            <a:xfrm>
              <a:off x="4554" y="968"/>
              <a:ext cx="152" cy="96"/>
            </a:xfrm>
            <a:prstGeom prst="roundRect">
              <a:avLst>
                <a:gd name="adj" fmla="val 39065"/>
              </a:avLst>
            </a:prstGeom>
            <a:noFill/>
            <a:ln w="53975">
              <a:solidFill>
                <a:srgbClr val="CF924C"/>
              </a:solidFill>
              <a:round/>
              <a:headEnd/>
              <a:tailEnd/>
            </a:ln>
            <a:extLst>
              <a:ext uri="{909E8E84-426E-40DD-AFC4-6F175D3DCCD1}">
                <a14:hiddenFill xmlns:a14="http://schemas.microsoft.com/office/drawing/2010/main">
                  <a:solidFill>
                    <a:srgbClr val="FFFFFF"/>
                  </a:solidFill>
                </a14:hiddenFill>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endParaRPr kumimoji="0" lang="en-US" altLang="en-US"/>
            </a:p>
          </p:txBody>
        </p:sp>
        <p:sp>
          <p:nvSpPr>
            <p:cNvPr id="281" name="Rectangle 478"/>
            <p:cNvSpPr>
              <a:spLocks noChangeArrowheads="1"/>
            </p:cNvSpPr>
            <p:nvPr/>
          </p:nvSpPr>
          <p:spPr bwMode="auto">
            <a:xfrm>
              <a:off x="4595" y="995"/>
              <a:ext cx="83" cy="4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endParaRPr kumimoji="0" lang="en-US" altLang="en-US"/>
            </a:p>
          </p:txBody>
        </p:sp>
        <p:sp>
          <p:nvSpPr>
            <p:cNvPr id="282" name="Rectangle 479"/>
            <p:cNvSpPr>
              <a:spLocks noChangeArrowheads="1"/>
            </p:cNvSpPr>
            <p:nvPr/>
          </p:nvSpPr>
          <p:spPr bwMode="auto">
            <a:xfrm>
              <a:off x="4595" y="995"/>
              <a:ext cx="97" cy="55"/>
            </a:xfrm>
            <a:prstGeom prst="rect">
              <a:avLst/>
            </a:prstGeom>
            <a:noFill/>
            <a:ln w="31750">
              <a:solidFill>
                <a:srgbClr val="CF924C"/>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endParaRPr kumimoji="0" lang="en-US" altLang="en-US"/>
            </a:p>
          </p:txBody>
        </p:sp>
        <p:sp>
          <p:nvSpPr>
            <p:cNvPr id="283" name="Freeform 480"/>
            <p:cNvSpPr>
              <a:spLocks/>
            </p:cNvSpPr>
            <p:nvPr/>
          </p:nvSpPr>
          <p:spPr bwMode="auto">
            <a:xfrm>
              <a:off x="4706" y="1119"/>
              <a:ext cx="27" cy="42"/>
            </a:xfrm>
            <a:custGeom>
              <a:avLst/>
              <a:gdLst>
                <a:gd name="T0" fmla="*/ 14 w 27"/>
                <a:gd name="T1" fmla="*/ 0 h 42"/>
                <a:gd name="T2" fmla="*/ 14 w 27"/>
                <a:gd name="T3" fmla="*/ 0 h 42"/>
                <a:gd name="T4" fmla="*/ 27 w 27"/>
                <a:gd name="T5" fmla="*/ 14 h 42"/>
                <a:gd name="T6" fmla="*/ 27 w 27"/>
                <a:gd name="T7" fmla="*/ 28 h 42"/>
                <a:gd name="T8" fmla="*/ 14 w 27"/>
                <a:gd name="T9" fmla="*/ 42 h 42"/>
                <a:gd name="T10" fmla="*/ 14 w 27"/>
                <a:gd name="T11" fmla="*/ 42 h 42"/>
                <a:gd name="T12" fmla="*/ 0 w 27"/>
                <a:gd name="T13" fmla="*/ 28 h 42"/>
                <a:gd name="T14" fmla="*/ 0 w 27"/>
                <a:gd name="T15" fmla="*/ 14 h 42"/>
                <a:gd name="T16" fmla="*/ 0 w 27"/>
                <a:gd name="T17" fmla="*/ 0 h 42"/>
                <a:gd name="T18" fmla="*/ 14 w 27"/>
                <a:gd name="T19" fmla="*/ 0 h 4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 h="42">
                  <a:moveTo>
                    <a:pt x="14" y="0"/>
                  </a:moveTo>
                  <a:lnTo>
                    <a:pt x="14" y="0"/>
                  </a:lnTo>
                  <a:lnTo>
                    <a:pt x="27" y="14"/>
                  </a:lnTo>
                  <a:lnTo>
                    <a:pt x="27" y="28"/>
                  </a:lnTo>
                  <a:lnTo>
                    <a:pt x="14" y="42"/>
                  </a:lnTo>
                  <a:lnTo>
                    <a:pt x="0" y="28"/>
                  </a:lnTo>
                  <a:lnTo>
                    <a:pt x="0" y="14"/>
                  </a:lnTo>
                  <a:lnTo>
                    <a:pt x="0" y="0"/>
                  </a:lnTo>
                  <a:lnTo>
                    <a:pt x="14" y="0"/>
                  </a:lnTo>
                  <a:close/>
                </a:path>
              </a:pathLst>
            </a:custGeom>
            <a:solidFill>
              <a:srgbClr val="CF924C"/>
            </a:solidFill>
            <a:ln w="31750">
              <a:solidFill>
                <a:srgbClr val="CF924C"/>
              </a:solidFill>
              <a:prstDash val="solid"/>
              <a:round/>
              <a:headEnd/>
              <a:tailEnd/>
            </a:ln>
          </p:spPr>
          <p:txBody>
            <a:bodyPr/>
            <a:lstStyle/>
            <a:p>
              <a:endParaRPr lang="zh-CN" altLang="en-US"/>
            </a:p>
          </p:txBody>
        </p:sp>
        <p:pic>
          <p:nvPicPr>
            <p:cNvPr id="284" name="Picture 48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95" y="995"/>
              <a:ext cx="69" cy="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5" name="Line 482"/>
            <p:cNvSpPr>
              <a:spLocks noChangeShapeType="1"/>
            </p:cNvSpPr>
            <p:nvPr/>
          </p:nvSpPr>
          <p:spPr bwMode="auto">
            <a:xfrm>
              <a:off x="4706" y="1133"/>
              <a:ext cx="1" cy="1"/>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6" name="Freeform 483"/>
            <p:cNvSpPr>
              <a:spLocks/>
            </p:cNvSpPr>
            <p:nvPr/>
          </p:nvSpPr>
          <p:spPr bwMode="auto">
            <a:xfrm>
              <a:off x="4720" y="1133"/>
              <a:ext cx="1" cy="1"/>
            </a:xfrm>
            <a:custGeom>
              <a:avLst/>
              <a:gdLst>
                <a:gd name="T0" fmla="*/ 0 w 1"/>
                <a:gd name="T1" fmla="*/ 0 h 1"/>
                <a:gd name="T2" fmla="*/ 0 w 1"/>
                <a:gd name="T3" fmla="*/ 0 h 1"/>
                <a:gd name="T4" fmla="*/ 0 w 1"/>
                <a:gd name="T5" fmla="*/ 0 h 1"/>
                <a:gd name="T6" fmla="*/ 0 60000 65536"/>
                <a:gd name="T7" fmla="*/ 0 60000 65536"/>
                <a:gd name="T8" fmla="*/ 0 60000 65536"/>
              </a:gdLst>
              <a:ahLst/>
              <a:cxnLst>
                <a:cxn ang="T6">
                  <a:pos x="T0" y="T1"/>
                </a:cxn>
                <a:cxn ang="T7">
                  <a:pos x="T2" y="T3"/>
                </a:cxn>
                <a:cxn ang="T8">
                  <a:pos x="T4" y="T5"/>
                </a:cxn>
              </a:cxnLst>
              <a:rect l="0" t="0" r="r" b="b"/>
              <a:pathLst>
                <a:path w="1" h="1">
                  <a:moveTo>
                    <a:pt x="0" y="0"/>
                  </a:moveTo>
                  <a:lnTo>
                    <a:pt x="0" y="0"/>
                  </a:lnTo>
                  <a:close/>
                </a:path>
              </a:pathLst>
            </a:custGeom>
            <a:noFill/>
            <a:ln w="317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87" name="Rectangle 484"/>
            <p:cNvSpPr>
              <a:spLocks noChangeArrowheads="1"/>
            </p:cNvSpPr>
            <p:nvPr/>
          </p:nvSpPr>
          <p:spPr bwMode="auto">
            <a:xfrm>
              <a:off x="4582" y="1050"/>
              <a:ext cx="96" cy="28"/>
            </a:xfrm>
            <a:prstGeom prst="rect">
              <a:avLst/>
            </a:prstGeom>
            <a:solidFill>
              <a:srgbClr val="CF924C"/>
            </a:solidFill>
            <a:ln w="31750">
              <a:solidFill>
                <a:srgbClr val="CF924C"/>
              </a:solidFill>
              <a:miter lim="800000"/>
              <a:headEnd/>
              <a:tailEnd/>
            </a:ln>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endParaRPr kumimoji="0" lang="en-US" altLang="en-US"/>
            </a:p>
          </p:txBody>
        </p:sp>
        <p:sp>
          <p:nvSpPr>
            <p:cNvPr id="288" name="Freeform 485"/>
            <p:cNvSpPr>
              <a:spLocks/>
            </p:cNvSpPr>
            <p:nvPr/>
          </p:nvSpPr>
          <p:spPr bwMode="auto">
            <a:xfrm>
              <a:off x="4568" y="1078"/>
              <a:ext cx="124" cy="28"/>
            </a:xfrm>
            <a:custGeom>
              <a:avLst/>
              <a:gdLst>
                <a:gd name="T0" fmla="*/ 14 w 124"/>
                <a:gd name="T1" fmla="*/ 0 h 28"/>
                <a:gd name="T2" fmla="*/ 0 w 124"/>
                <a:gd name="T3" fmla="*/ 28 h 28"/>
                <a:gd name="T4" fmla="*/ 124 w 124"/>
                <a:gd name="T5" fmla="*/ 28 h 28"/>
                <a:gd name="T6" fmla="*/ 124 w 124"/>
                <a:gd name="T7" fmla="*/ 0 h 28"/>
                <a:gd name="T8" fmla="*/ 14 w 124"/>
                <a:gd name="T9" fmla="*/ 0 h 2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4" h="28">
                  <a:moveTo>
                    <a:pt x="14" y="0"/>
                  </a:moveTo>
                  <a:lnTo>
                    <a:pt x="0" y="28"/>
                  </a:lnTo>
                  <a:lnTo>
                    <a:pt x="124" y="28"/>
                  </a:lnTo>
                  <a:lnTo>
                    <a:pt x="124" y="0"/>
                  </a:lnTo>
                  <a:lnTo>
                    <a:pt x="14" y="0"/>
                  </a:lnTo>
                  <a:close/>
                </a:path>
              </a:pathLst>
            </a:custGeom>
            <a:noFill/>
            <a:ln w="31750">
              <a:solidFill>
                <a:srgbClr val="D9AA73"/>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89" name="Line 486"/>
            <p:cNvSpPr>
              <a:spLocks noChangeShapeType="1"/>
            </p:cNvSpPr>
            <p:nvPr/>
          </p:nvSpPr>
          <p:spPr bwMode="auto">
            <a:xfrm>
              <a:off x="4582" y="1092"/>
              <a:ext cx="13" cy="1"/>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0" name="Line 487"/>
            <p:cNvSpPr>
              <a:spLocks noChangeShapeType="1"/>
            </p:cNvSpPr>
            <p:nvPr/>
          </p:nvSpPr>
          <p:spPr bwMode="auto">
            <a:xfrm>
              <a:off x="4595" y="1078"/>
              <a:ext cx="83" cy="1"/>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1" name="Line 488"/>
            <p:cNvSpPr>
              <a:spLocks noChangeShapeType="1"/>
            </p:cNvSpPr>
            <p:nvPr/>
          </p:nvSpPr>
          <p:spPr bwMode="auto">
            <a:xfrm>
              <a:off x="4582" y="1092"/>
              <a:ext cx="69" cy="1"/>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2" name="Line 489"/>
            <p:cNvSpPr>
              <a:spLocks noChangeShapeType="1"/>
            </p:cNvSpPr>
            <p:nvPr/>
          </p:nvSpPr>
          <p:spPr bwMode="auto">
            <a:xfrm>
              <a:off x="4609" y="1092"/>
              <a:ext cx="55" cy="1"/>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3" name="Freeform 490"/>
            <p:cNvSpPr>
              <a:spLocks/>
            </p:cNvSpPr>
            <p:nvPr/>
          </p:nvSpPr>
          <p:spPr bwMode="auto">
            <a:xfrm>
              <a:off x="4651" y="1092"/>
              <a:ext cx="41" cy="1"/>
            </a:xfrm>
            <a:custGeom>
              <a:avLst/>
              <a:gdLst>
                <a:gd name="T0" fmla="*/ 0 w 41"/>
                <a:gd name="T1" fmla="*/ 0 h 1"/>
                <a:gd name="T2" fmla="*/ 27 w 41"/>
                <a:gd name="T3" fmla="*/ 0 h 1"/>
                <a:gd name="T4" fmla="*/ 41 w 41"/>
                <a:gd name="T5" fmla="*/ 0 h 1"/>
                <a:gd name="T6" fmla="*/ 0 60000 65536"/>
                <a:gd name="T7" fmla="*/ 0 60000 65536"/>
                <a:gd name="T8" fmla="*/ 0 60000 65536"/>
              </a:gdLst>
              <a:ahLst/>
              <a:cxnLst>
                <a:cxn ang="T6">
                  <a:pos x="T0" y="T1"/>
                </a:cxn>
                <a:cxn ang="T7">
                  <a:pos x="T2" y="T3"/>
                </a:cxn>
                <a:cxn ang="T8">
                  <a:pos x="T4" y="T5"/>
                </a:cxn>
              </a:cxnLst>
              <a:rect l="0" t="0" r="r" b="b"/>
              <a:pathLst>
                <a:path w="41" h="1">
                  <a:moveTo>
                    <a:pt x="0" y="0"/>
                  </a:moveTo>
                  <a:lnTo>
                    <a:pt x="27" y="0"/>
                  </a:lnTo>
                  <a:lnTo>
                    <a:pt x="41" y="0"/>
                  </a:lnTo>
                </a:path>
              </a:pathLst>
            </a:custGeom>
            <a:noFill/>
            <a:ln w="317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94" name="Rectangle 491"/>
            <p:cNvSpPr>
              <a:spLocks noChangeArrowheads="1"/>
            </p:cNvSpPr>
            <p:nvPr/>
          </p:nvSpPr>
          <p:spPr bwMode="auto">
            <a:xfrm>
              <a:off x="4623" y="981"/>
              <a:ext cx="28" cy="4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endParaRPr kumimoji="0" lang="en-US" altLang="en-US"/>
            </a:p>
          </p:txBody>
        </p:sp>
        <p:sp>
          <p:nvSpPr>
            <p:cNvPr id="295" name="Rectangle 492"/>
            <p:cNvSpPr>
              <a:spLocks noChangeArrowheads="1"/>
            </p:cNvSpPr>
            <p:nvPr/>
          </p:nvSpPr>
          <p:spPr bwMode="auto">
            <a:xfrm>
              <a:off x="4623" y="981"/>
              <a:ext cx="41" cy="56"/>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endParaRPr kumimoji="0" lang="en-US" altLang="en-US"/>
            </a:p>
          </p:txBody>
        </p:sp>
        <p:sp>
          <p:nvSpPr>
            <p:cNvPr id="296" name="Rectangle 493"/>
            <p:cNvSpPr>
              <a:spLocks noChangeArrowheads="1"/>
            </p:cNvSpPr>
            <p:nvPr/>
          </p:nvSpPr>
          <p:spPr bwMode="auto">
            <a:xfrm>
              <a:off x="1417" y="3416"/>
              <a:ext cx="662" cy="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kumimoji="0" lang="en-GB" altLang="zh-CN" sz="1400">
                  <a:solidFill>
                    <a:srgbClr val="000000"/>
                  </a:solidFill>
                  <a:latin typeface="Arial" panose="020B0604020202020204" pitchFamily="34" charset="0"/>
                </a:rPr>
                <a:t>network link:</a:t>
              </a:r>
              <a:endParaRPr kumimoji="0" lang="en-GB" altLang="zh-CN">
                <a:latin typeface="Times" panose="02020603050405020304" pitchFamily="18" charset="0"/>
              </a:endParaRPr>
            </a:p>
          </p:txBody>
        </p:sp>
        <p:sp>
          <p:nvSpPr>
            <p:cNvPr id="297" name="Rectangle 494"/>
            <p:cNvSpPr>
              <a:spLocks noChangeArrowheads="1"/>
            </p:cNvSpPr>
            <p:nvPr/>
          </p:nvSpPr>
          <p:spPr bwMode="auto">
            <a:xfrm>
              <a:off x="2070" y="3451"/>
              <a:ext cx="249" cy="28"/>
            </a:xfrm>
            <a:prstGeom prst="rect">
              <a:avLst/>
            </a:prstGeom>
            <a:solidFill>
              <a:srgbClr val="FFDC9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endParaRPr kumimoji="0" lang="en-US" altLang="en-US"/>
            </a:p>
          </p:txBody>
        </p:sp>
        <p:sp>
          <p:nvSpPr>
            <p:cNvPr id="298" name="Rectangle 495"/>
            <p:cNvSpPr>
              <a:spLocks noChangeArrowheads="1"/>
            </p:cNvSpPr>
            <p:nvPr/>
          </p:nvSpPr>
          <p:spPr bwMode="auto">
            <a:xfrm>
              <a:off x="2070" y="3451"/>
              <a:ext cx="263" cy="42"/>
            </a:xfrm>
            <a:prstGeom prst="rect">
              <a:avLst/>
            </a:prstGeom>
            <a:noFill/>
            <a:ln w="31750">
              <a:solidFill>
                <a:srgbClr val="FFDC99"/>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endParaRPr kumimoji="0" lang="en-US" altLang="en-US"/>
            </a:p>
          </p:txBody>
        </p:sp>
        <p:sp>
          <p:nvSpPr>
            <p:cNvPr id="299" name="Freeform 496"/>
            <p:cNvSpPr>
              <a:spLocks/>
            </p:cNvSpPr>
            <p:nvPr/>
          </p:nvSpPr>
          <p:spPr bwMode="auto">
            <a:xfrm>
              <a:off x="3188" y="1837"/>
              <a:ext cx="69" cy="83"/>
            </a:xfrm>
            <a:custGeom>
              <a:avLst/>
              <a:gdLst>
                <a:gd name="T0" fmla="*/ 28 w 69"/>
                <a:gd name="T1" fmla="*/ 69 h 83"/>
                <a:gd name="T2" fmla="*/ 0 w 69"/>
                <a:gd name="T3" fmla="*/ 83 h 83"/>
                <a:gd name="T4" fmla="*/ 0 w 69"/>
                <a:gd name="T5" fmla="*/ 0 h 83"/>
                <a:gd name="T6" fmla="*/ 69 w 69"/>
                <a:gd name="T7" fmla="*/ 55 h 83"/>
                <a:gd name="T8" fmla="*/ 28 w 69"/>
                <a:gd name="T9" fmla="*/ 69 h 8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9" h="83">
                  <a:moveTo>
                    <a:pt x="28" y="69"/>
                  </a:moveTo>
                  <a:lnTo>
                    <a:pt x="0" y="83"/>
                  </a:lnTo>
                  <a:lnTo>
                    <a:pt x="0" y="0"/>
                  </a:lnTo>
                  <a:lnTo>
                    <a:pt x="69" y="55"/>
                  </a:lnTo>
                  <a:lnTo>
                    <a:pt x="28" y="69"/>
                  </a:lnTo>
                  <a:close/>
                </a:path>
              </a:pathLst>
            </a:custGeom>
            <a:solidFill>
              <a:srgbClr val="000000"/>
            </a:solidFill>
            <a:ln w="31750">
              <a:solidFill>
                <a:srgbClr val="000000"/>
              </a:solidFill>
              <a:prstDash val="solid"/>
              <a:round/>
              <a:headEnd/>
              <a:tailEnd/>
            </a:ln>
          </p:spPr>
          <p:txBody>
            <a:bodyPr/>
            <a:lstStyle/>
            <a:p>
              <a:endParaRPr lang="zh-CN" altLang="en-US"/>
            </a:p>
          </p:txBody>
        </p:sp>
        <p:sp>
          <p:nvSpPr>
            <p:cNvPr id="300" name="Line 497"/>
            <p:cNvSpPr>
              <a:spLocks noChangeShapeType="1"/>
            </p:cNvSpPr>
            <p:nvPr/>
          </p:nvSpPr>
          <p:spPr bwMode="auto">
            <a:xfrm flipH="1" flipV="1">
              <a:off x="3216" y="1906"/>
              <a:ext cx="110" cy="262"/>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1" name="Freeform 498"/>
            <p:cNvSpPr>
              <a:spLocks/>
            </p:cNvSpPr>
            <p:nvPr/>
          </p:nvSpPr>
          <p:spPr bwMode="auto">
            <a:xfrm>
              <a:off x="3519" y="2527"/>
              <a:ext cx="69" cy="83"/>
            </a:xfrm>
            <a:custGeom>
              <a:avLst/>
              <a:gdLst>
                <a:gd name="T0" fmla="*/ 42 w 69"/>
                <a:gd name="T1" fmla="*/ 27 h 83"/>
                <a:gd name="T2" fmla="*/ 69 w 69"/>
                <a:gd name="T3" fmla="*/ 0 h 83"/>
                <a:gd name="T4" fmla="*/ 69 w 69"/>
                <a:gd name="T5" fmla="*/ 83 h 83"/>
                <a:gd name="T6" fmla="*/ 0 w 69"/>
                <a:gd name="T7" fmla="*/ 41 h 83"/>
                <a:gd name="T8" fmla="*/ 42 w 69"/>
                <a:gd name="T9" fmla="*/ 27 h 8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9" h="83">
                  <a:moveTo>
                    <a:pt x="42" y="27"/>
                  </a:moveTo>
                  <a:lnTo>
                    <a:pt x="69" y="0"/>
                  </a:lnTo>
                  <a:lnTo>
                    <a:pt x="69" y="83"/>
                  </a:lnTo>
                  <a:lnTo>
                    <a:pt x="0" y="41"/>
                  </a:lnTo>
                  <a:lnTo>
                    <a:pt x="42" y="27"/>
                  </a:lnTo>
                  <a:close/>
                </a:path>
              </a:pathLst>
            </a:custGeom>
            <a:solidFill>
              <a:srgbClr val="000000"/>
            </a:solidFill>
            <a:ln w="31750">
              <a:solidFill>
                <a:srgbClr val="000000"/>
              </a:solidFill>
              <a:prstDash val="solid"/>
              <a:round/>
              <a:headEnd/>
              <a:tailEnd/>
            </a:ln>
          </p:spPr>
          <p:txBody>
            <a:bodyPr/>
            <a:lstStyle/>
            <a:p>
              <a:endParaRPr lang="zh-CN" altLang="en-US"/>
            </a:p>
          </p:txBody>
        </p:sp>
        <p:sp>
          <p:nvSpPr>
            <p:cNvPr id="302" name="Line 499"/>
            <p:cNvSpPr>
              <a:spLocks noChangeShapeType="1"/>
            </p:cNvSpPr>
            <p:nvPr/>
          </p:nvSpPr>
          <p:spPr bwMode="auto">
            <a:xfrm>
              <a:off x="3423" y="2361"/>
              <a:ext cx="124" cy="180"/>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3" name="Freeform 500"/>
            <p:cNvSpPr>
              <a:spLocks/>
            </p:cNvSpPr>
            <p:nvPr/>
          </p:nvSpPr>
          <p:spPr bwMode="auto">
            <a:xfrm>
              <a:off x="2953" y="2485"/>
              <a:ext cx="69" cy="69"/>
            </a:xfrm>
            <a:custGeom>
              <a:avLst/>
              <a:gdLst>
                <a:gd name="T0" fmla="*/ 42 w 69"/>
                <a:gd name="T1" fmla="*/ 28 h 69"/>
                <a:gd name="T2" fmla="*/ 69 w 69"/>
                <a:gd name="T3" fmla="*/ 56 h 69"/>
                <a:gd name="T4" fmla="*/ 0 w 69"/>
                <a:gd name="T5" fmla="*/ 69 h 69"/>
                <a:gd name="T6" fmla="*/ 28 w 69"/>
                <a:gd name="T7" fmla="*/ 0 h 69"/>
                <a:gd name="T8" fmla="*/ 42 w 69"/>
                <a:gd name="T9" fmla="*/ 28 h 6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9" h="69">
                  <a:moveTo>
                    <a:pt x="42" y="28"/>
                  </a:moveTo>
                  <a:lnTo>
                    <a:pt x="69" y="56"/>
                  </a:lnTo>
                  <a:lnTo>
                    <a:pt x="0" y="69"/>
                  </a:lnTo>
                  <a:lnTo>
                    <a:pt x="28" y="0"/>
                  </a:lnTo>
                  <a:lnTo>
                    <a:pt x="42" y="28"/>
                  </a:lnTo>
                  <a:close/>
                </a:path>
              </a:pathLst>
            </a:custGeom>
            <a:solidFill>
              <a:srgbClr val="000000"/>
            </a:solidFill>
            <a:ln w="31750">
              <a:solidFill>
                <a:srgbClr val="000000"/>
              </a:solidFill>
              <a:prstDash val="solid"/>
              <a:round/>
              <a:headEnd/>
              <a:tailEnd/>
            </a:ln>
          </p:spPr>
          <p:txBody>
            <a:bodyPr/>
            <a:lstStyle/>
            <a:p>
              <a:endParaRPr lang="zh-CN" altLang="en-US"/>
            </a:p>
          </p:txBody>
        </p:sp>
        <p:sp>
          <p:nvSpPr>
            <p:cNvPr id="304" name="Line 501"/>
            <p:cNvSpPr>
              <a:spLocks noChangeShapeType="1"/>
            </p:cNvSpPr>
            <p:nvPr/>
          </p:nvSpPr>
          <p:spPr bwMode="auto">
            <a:xfrm flipH="1">
              <a:off x="3009" y="2347"/>
              <a:ext cx="179" cy="152"/>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5" name="Freeform 502"/>
            <p:cNvSpPr>
              <a:spLocks/>
            </p:cNvSpPr>
            <p:nvPr/>
          </p:nvSpPr>
          <p:spPr bwMode="auto">
            <a:xfrm>
              <a:off x="2746" y="2513"/>
              <a:ext cx="69" cy="83"/>
            </a:xfrm>
            <a:custGeom>
              <a:avLst/>
              <a:gdLst>
                <a:gd name="T0" fmla="*/ 42 w 69"/>
                <a:gd name="T1" fmla="*/ 55 h 83"/>
                <a:gd name="T2" fmla="*/ 0 w 69"/>
                <a:gd name="T3" fmla="*/ 41 h 83"/>
                <a:gd name="T4" fmla="*/ 69 w 69"/>
                <a:gd name="T5" fmla="*/ 0 h 83"/>
                <a:gd name="T6" fmla="*/ 69 w 69"/>
                <a:gd name="T7" fmla="*/ 83 h 83"/>
                <a:gd name="T8" fmla="*/ 42 w 69"/>
                <a:gd name="T9" fmla="*/ 55 h 8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9" h="83">
                  <a:moveTo>
                    <a:pt x="42" y="55"/>
                  </a:moveTo>
                  <a:lnTo>
                    <a:pt x="0" y="41"/>
                  </a:lnTo>
                  <a:lnTo>
                    <a:pt x="69" y="0"/>
                  </a:lnTo>
                  <a:lnTo>
                    <a:pt x="69" y="83"/>
                  </a:lnTo>
                  <a:lnTo>
                    <a:pt x="42" y="55"/>
                  </a:lnTo>
                  <a:close/>
                </a:path>
              </a:pathLst>
            </a:custGeom>
            <a:solidFill>
              <a:srgbClr val="000000"/>
            </a:solidFill>
            <a:ln w="31750">
              <a:solidFill>
                <a:srgbClr val="000000"/>
              </a:solidFill>
              <a:prstDash val="solid"/>
              <a:round/>
              <a:headEnd/>
              <a:tailEnd/>
            </a:ln>
          </p:spPr>
          <p:txBody>
            <a:bodyPr/>
            <a:lstStyle/>
            <a:p>
              <a:endParaRPr lang="zh-CN" altLang="en-US"/>
            </a:p>
          </p:txBody>
        </p:sp>
        <p:sp>
          <p:nvSpPr>
            <p:cNvPr id="306" name="Line 503"/>
            <p:cNvSpPr>
              <a:spLocks noChangeShapeType="1"/>
            </p:cNvSpPr>
            <p:nvPr/>
          </p:nvSpPr>
          <p:spPr bwMode="auto">
            <a:xfrm flipV="1">
              <a:off x="2664" y="2582"/>
              <a:ext cx="110" cy="221"/>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7" name="Rectangle 504"/>
            <p:cNvSpPr>
              <a:spLocks noChangeArrowheads="1"/>
            </p:cNvSpPr>
            <p:nvPr/>
          </p:nvSpPr>
          <p:spPr bwMode="auto">
            <a:xfrm>
              <a:off x="2286" y="1333"/>
              <a:ext cx="83"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kumimoji="0" lang="en-GB" altLang="zh-CN" sz="1400">
                  <a:solidFill>
                    <a:srgbClr val="000000"/>
                  </a:solidFill>
                  <a:latin typeface="Zapf Dingbats" charset="2"/>
                </a:rPr>
                <a:t>%</a:t>
              </a:r>
              <a:endParaRPr kumimoji="0" lang="en-GB" altLang="zh-CN">
                <a:latin typeface="Zapf Dingbats" charset="2"/>
              </a:endParaRPr>
            </a:p>
          </p:txBody>
        </p:sp>
        <p:sp>
          <p:nvSpPr>
            <p:cNvPr id="308" name="Rectangle 505"/>
            <p:cNvSpPr>
              <a:spLocks noChangeArrowheads="1"/>
            </p:cNvSpPr>
            <p:nvPr/>
          </p:nvSpPr>
          <p:spPr bwMode="auto">
            <a:xfrm>
              <a:off x="696" y="1754"/>
              <a:ext cx="83"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kumimoji="0" lang="en-GB" altLang="zh-CN" sz="1400">
                  <a:solidFill>
                    <a:srgbClr val="000000"/>
                  </a:solidFill>
                  <a:latin typeface="Zapf Dingbats" charset="2"/>
                </a:rPr>
                <a:t>%</a:t>
              </a:r>
              <a:endParaRPr kumimoji="0" lang="en-GB" altLang="zh-CN">
                <a:latin typeface="Zapf Dingbats" charset="2"/>
              </a:endParaRPr>
            </a:p>
          </p:txBody>
        </p:sp>
        <p:sp>
          <p:nvSpPr>
            <p:cNvPr id="309" name="Rectangle 506"/>
            <p:cNvSpPr>
              <a:spLocks noChangeArrowheads="1"/>
            </p:cNvSpPr>
            <p:nvPr/>
          </p:nvSpPr>
          <p:spPr bwMode="auto">
            <a:xfrm>
              <a:off x="592" y="1534"/>
              <a:ext cx="83"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kumimoji="0" lang="en-GB" altLang="zh-CN" sz="1400">
                  <a:solidFill>
                    <a:srgbClr val="000000"/>
                  </a:solidFill>
                  <a:latin typeface="Zapf Dingbats" charset="2"/>
                </a:rPr>
                <a:t>%</a:t>
              </a:r>
              <a:endParaRPr kumimoji="0" lang="en-GB" altLang="zh-CN">
                <a:latin typeface="Zapf Dingbats" charset="2"/>
              </a:endParaRPr>
            </a:p>
          </p:txBody>
        </p:sp>
      </p:grpSp>
    </p:spTree>
    <p:extLst>
      <p:ext uri="{BB962C8B-B14F-4D97-AF65-F5344CB8AC3E}">
        <p14:creationId xmlns:p14="http://schemas.microsoft.com/office/powerpoint/2010/main" val="20281891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1"/>
          </p:nvPr>
        </p:nvSpPr>
        <p:spPr/>
        <p:txBody>
          <a:bodyPr/>
          <a:lstStyle/>
          <a:p>
            <a:fld id="{81527B9D-8B53-C542-B4A4-B7AE274C943D}" type="slidenum">
              <a:rPr lang="en-US" altLang="en-US" smtClean="0"/>
              <a:pPr/>
              <a:t>6</a:t>
            </a:fld>
            <a:endParaRPr lang="en-US" altLang="en-US"/>
          </a:p>
        </p:txBody>
      </p:sp>
      <p:sp>
        <p:nvSpPr>
          <p:cNvPr id="4" name="矩形 3"/>
          <p:cNvSpPr/>
          <p:nvPr/>
        </p:nvSpPr>
        <p:spPr>
          <a:xfrm>
            <a:off x="-53220" y="860097"/>
            <a:ext cx="6619120" cy="523220"/>
          </a:xfrm>
          <a:prstGeom prst="rect">
            <a:avLst/>
          </a:prstGeom>
        </p:spPr>
        <p:txBody>
          <a:bodyPr wrap="none">
            <a:spAutoFit/>
          </a:bodyPr>
          <a:lstStyle/>
          <a:p>
            <a:r>
              <a:rPr lang="en-GB" altLang="zh-CN" sz="2800" b="1" i="1" dirty="0">
                <a:solidFill>
                  <a:srgbClr val="000000"/>
                </a:solidFill>
              </a:rPr>
              <a:t>Heterogeneous Network Performance</a:t>
            </a:r>
            <a:endParaRPr lang="zh-CN" altLang="en-US" sz="2800" b="1" i="1" dirty="0">
              <a:solidFill>
                <a:srgbClr val="000000"/>
              </a:solidFill>
            </a:endParaRPr>
          </a:p>
        </p:txBody>
      </p:sp>
      <p:sp>
        <p:nvSpPr>
          <p:cNvPr id="5" name="Rectangle 4"/>
          <p:cNvSpPr>
            <a:spLocks noChangeArrowheads="1"/>
          </p:cNvSpPr>
          <p:nvPr/>
        </p:nvSpPr>
        <p:spPr bwMode="auto">
          <a:xfrm>
            <a:off x="2616200" y="1620510"/>
            <a:ext cx="80010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kumimoji="0" lang="en-US" altLang="zh-CN" sz="1800" i="1">
                <a:solidFill>
                  <a:srgbClr val="000000"/>
                </a:solidFill>
                <a:latin typeface="Times" panose="02020603050405020304" pitchFamily="18" charset="0"/>
              </a:rPr>
              <a:t>Example</a:t>
            </a:r>
            <a:endParaRPr kumimoji="0" lang="en-US" altLang="zh-CN" sz="1800">
              <a:latin typeface="Times" panose="02020603050405020304" pitchFamily="18" charset="0"/>
            </a:endParaRPr>
          </a:p>
        </p:txBody>
      </p:sp>
      <p:sp>
        <p:nvSpPr>
          <p:cNvPr id="6" name="Rectangle 5"/>
          <p:cNvSpPr>
            <a:spLocks noChangeArrowheads="1"/>
          </p:cNvSpPr>
          <p:nvPr/>
        </p:nvSpPr>
        <p:spPr bwMode="auto">
          <a:xfrm>
            <a:off x="4921250" y="1620510"/>
            <a:ext cx="58420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kumimoji="0" lang="en-US" altLang="zh-CN" sz="1800" i="1">
                <a:solidFill>
                  <a:srgbClr val="000000"/>
                </a:solidFill>
                <a:latin typeface="Times" panose="02020603050405020304" pitchFamily="18" charset="0"/>
              </a:rPr>
              <a:t>Range</a:t>
            </a:r>
            <a:endParaRPr kumimoji="0" lang="en-US" altLang="zh-CN" sz="1800">
              <a:latin typeface="Times" panose="02020603050405020304" pitchFamily="18" charset="0"/>
            </a:endParaRPr>
          </a:p>
        </p:txBody>
      </p:sp>
      <p:sp>
        <p:nvSpPr>
          <p:cNvPr id="7" name="Rectangle 6"/>
          <p:cNvSpPr>
            <a:spLocks noChangeArrowheads="1"/>
          </p:cNvSpPr>
          <p:nvPr/>
        </p:nvSpPr>
        <p:spPr bwMode="auto">
          <a:xfrm>
            <a:off x="6213475" y="1620510"/>
            <a:ext cx="99060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kumimoji="0" lang="en-US" altLang="zh-CN" sz="1800" i="1">
                <a:solidFill>
                  <a:srgbClr val="000000"/>
                </a:solidFill>
                <a:latin typeface="Times" panose="02020603050405020304" pitchFamily="18" charset="0"/>
              </a:rPr>
              <a:t>Bandwidth</a:t>
            </a:r>
            <a:endParaRPr kumimoji="0" lang="en-US" altLang="zh-CN" sz="1800">
              <a:latin typeface="Times" panose="02020603050405020304" pitchFamily="18" charset="0"/>
            </a:endParaRPr>
          </a:p>
        </p:txBody>
      </p:sp>
      <p:sp>
        <p:nvSpPr>
          <p:cNvPr id="8" name="Rectangle 7"/>
          <p:cNvSpPr>
            <a:spLocks noChangeArrowheads="1"/>
          </p:cNvSpPr>
          <p:nvPr/>
        </p:nvSpPr>
        <p:spPr bwMode="auto">
          <a:xfrm>
            <a:off x="6213475" y="1822122"/>
            <a:ext cx="6604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kumimoji="0" lang="en-US" altLang="zh-CN" sz="1800" i="1">
                <a:solidFill>
                  <a:srgbClr val="000000"/>
                </a:solidFill>
                <a:latin typeface="Times" panose="02020603050405020304" pitchFamily="18" charset="0"/>
              </a:rPr>
              <a:t>(Mbps)</a:t>
            </a:r>
            <a:endParaRPr kumimoji="0" lang="en-US" altLang="zh-CN" sz="1800">
              <a:latin typeface="Times" panose="02020603050405020304" pitchFamily="18" charset="0"/>
            </a:endParaRPr>
          </a:p>
        </p:txBody>
      </p:sp>
      <p:sp>
        <p:nvSpPr>
          <p:cNvPr id="9" name="Rectangle 8"/>
          <p:cNvSpPr>
            <a:spLocks noChangeArrowheads="1"/>
          </p:cNvSpPr>
          <p:nvPr/>
        </p:nvSpPr>
        <p:spPr bwMode="auto">
          <a:xfrm>
            <a:off x="7326313" y="1620510"/>
            <a:ext cx="72390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kumimoji="0" lang="en-US" altLang="zh-CN" sz="1800" i="1">
                <a:solidFill>
                  <a:srgbClr val="000000"/>
                </a:solidFill>
                <a:latin typeface="Times" panose="02020603050405020304" pitchFamily="18" charset="0"/>
              </a:rPr>
              <a:t>Latency</a:t>
            </a:r>
            <a:endParaRPr kumimoji="0" lang="en-US" altLang="zh-CN" sz="1800">
              <a:latin typeface="Times" panose="02020603050405020304" pitchFamily="18" charset="0"/>
            </a:endParaRPr>
          </a:p>
        </p:txBody>
      </p:sp>
      <p:sp>
        <p:nvSpPr>
          <p:cNvPr id="10" name="Rectangle 9"/>
          <p:cNvSpPr>
            <a:spLocks noChangeArrowheads="1"/>
          </p:cNvSpPr>
          <p:nvPr/>
        </p:nvSpPr>
        <p:spPr bwMode="auto">
          <a:xfrm>
            <a:off x="7326313" y="1822122"/>
            <a:ext cx="4064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kumimoji="0" lang="en-US" altLang="zh-CN" sz="1800" i="1">
                <a:solidFill>
                  <a:srgbClr val="000000"/>
                </a:solidFill>
                <a:latin typeface="Times" panose="02020603050405020304" pitchFamily="18" charset="0"/>
              </a:rPr>
              <a:t>(ms)</a:t>
            </a:r>
            <a:endParaRPr kumimoji="0" lang="en-US" altLang="zh-CN" sz="1800">
              <a:latin typeface="Times" panose="02020603050405020304" pitchFamily="18" charset="0"/>
            </a:endParaRPr>
          </a:p>
        </p:txBody>
      </p:sp>
      <p:sp>
        <p:nvSpPr>
          <p:cNvPr id="11" name="Rectangle 10"/>
          <p:cNvSpPr>
            <a:spLocks noChangeArrowheads="1"/>
          </p:cNvSpPr>
          <p:nvPr/>
        </p:nvSpPr>
        <p:spPr bwMode="auto">
          <a:xfrm>
            <a:off x="1147763" y="2125335"/>
            <a:ext cx="63500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kumimoji="0" lang="en-US" altLang="zh-CN" sz="1800" i="1">
                <a:solidFill>
                  <a:srgbClr val="000000"/>
                </a:solidFill>
                <a:latin typeface="Times" panose="02020603050405020304" pitchFamily="18" charset="0"/>
              </a:rPr>
              <a:t>Wired:</a:t>
            </a:r>
            <a:endParaRPr kumimoji="0" lang="en-US" altLang="zh-CN" sz="1800">
              <a:latin typeface="Times" panose="02020603050405020304" pitchFamily="18" charset="0"/>
            </a:endParaRPr>
          </a:p>
        </p:txBody>
      </p:sp>
      <p:sp>
        <p:nvSpPr>
          <p:cNvPr id="12" name="Rectangle 11"/>
          <p:cNvSpPr>
            <a:spLocks noChangeArrowheads="1"/>
          </p:cNvSpPr>
          <p:nvPr/>
        </p:nvSpPr>
        <p:spPr bwMode="auto">
          <a:xfrm>
            <a:off x="1147763" y="2530147"/>
            <a:ext cx="4699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kumimoji="0" lang="en-US" altLang="zh-CN" sz="1800">
                <a:solidFill>
                  <a:srgbClr val="000000"/>
                </a:solidFill>
                <a:latin typeface="Times" panose="02020603050405020304" pitchFamily="18" charset="0"/>
              </a:rPr>
              <a:t>LAN</a:t>
            </a:r>
            <a:endParaRPr kumimoji="0" lang="en-US" altLang="zh-CN" sz="1800">
              <a:latin typeface="Times" panose="02020603050405020304" pitchFamily="18" charset="0"/>
            </a:endParaRPr>
          </a:p>
        </p:txBody>
      </p:sp>
      <p:sp>
        <p:nvSpPr>
          <p:cNvPr id="13" name="Rectangle 12"/>
          <p:cNvSpPr>
            <a:spLocks noChangeArrowheads="1"/>
          </p:cNvSpPr>
          <p:nvPr/>
        </p:nvSpPr>
        <p:spPr bwMode="auto">
          <a:xfrm>
            <a:off x="2616200" y="2530147"/>
            <a:ext cx="773113"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kumimoji="0" lang="en-US" altLang="zh-CN" sz="1800">
                <a:solidFill>
                  <a:srgbClr val="000000"/>
                </a:solidFill>
                <a:latin typeface="Times" panose="02020603050405020304" pitchFamily="18" charset="0"/>
              </a:rPr>
              <a:t>Ethernet</a:t>
            </a:r>
            <a:endParaRPr kumimoji="0" lang="en-US" altLang="zh-CN" sz="1800">
              <a:latin typeface="Times" panose="02020603050405020304" pitchFamily="18" charset="0"/>
            </a:endParaRPr>
          </a:p>
        </p:txBody>
      </p:sp>
      <p:sp>
        <p:nvSpPr>
          <p:cNvPr id="14" name="Rectangle 13"/>
          <p:cNvSpPr>
            <a:spLocks noChangeArrowheads="1"/>
          </p:cNvSpPr>
          <p:nvPr/>
        </p:nvSpPr>
        <p:spPr bwMode="auto">
          <a:xfrm>
            <a:off x="4921250" y="2530147"/>
            <a:ext cx="74295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kumimoji="0" lang="en-US" altLang="zh-CN" sz="1800">
                <a:solidFill>
                  <a:srgbClr val="000000"/>
                </a:solidFill>
                <a:latin typeface="Times" panose="02020603050405020304" pitchFamily="18" charset="0"/>
              </a:rPr>
              <a:t>1-2 kms</a:t>
            </a:r>
            <a:endParaRPr kumimoji="0" lang="en-US" altLang="zh-CN" sz="1800">
              <a:latin typeface="Times" panose="02020603050405020304" pitchFamily="18" charset="0"/>
            </a:endParaRPr>
          </a:p>
        </p:txBody>
      </p:sp>
      <p:sp>
        <p:nvSpPr>
          <p:cNvPr id="15" name="Rectangle 14"/>
          <p:cNvSpPr>
            <a:spLocks noChangeArrowheads="1"/>
          </p:cNvSpPr>
          <p:nvPr/>
        </p:nvSpPr>
        <p:spPr bwMode="auto">
          <a:xfrm>
            <a:off x="6213475" y="2530147"/>
            <a:ext cx="7620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kumimoji="0" lang="en-US" altLang="zh-CN" sz="1800">
                <a:solidFill>
                  <a:srgbClr val="000000"/>
                </a:solidFill>
                <a:latin typeface="Times" panose="02020603050405020304" pitchFamily="18" charset="0"/>
              </a:rPr>
              <a:t>10-1000</a:t>
            </a:r>
            <a:endParaRPr kumimoji="0" lang="en-US" altLang="zh-CN" sz="1800">
              <a:latin typeface="Times" panose="02020603050405020304" pitchFamily="18" charset="0"/>
            </a:endParaRPr>
          </a:p>
        </p:txBody>
      </p:sp>
      <p:sp>
        <p:nvSpPr>
          <p:cNvPr id="16" name="Rectangle 15"/>
          <p:cNvSpPr>
            <a:spLocks noChangeArrowheads="1"/>
          </p:cNvSpPr>
          <p:nvPr/>
        </p:nvSpPr>
        <p:spPr bwMode="auto">
          <a:xfrm>
            <a:off x="7326313" y="2530147"/>
            <a:ext cx="4191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kumimoji="0" lang="en-US" altLang="zh-CN" sz="1800">
                <a:solidFill>
                  <a:srgbClr val="000000"/>
                </a:solidFill>
                <a:latin typeface="Times" panose="02020603050405020304" pitchFamily="18" charset="0"/>
              </a:rPr>
              <a:t>1-10</a:t>
            </a:r>
            <a:endParaRPr kumimoji="0" lang="en-US" altLang="zh-CN" sz="1800">
              <a:latin typeface="Times" panose="02020603050405020304" pitchFamily="18" charset="0"/>
            </a:endParaRPr>
          </a:p>
        </p:txBody>
      </p:sp>
      <p:sp>
        <p:nvSpPr>
          <p:cNvPr id="17" name="Rectangle 16"/>
          <p:cNvSpPr>
            <a:spLocks noChangeArrowheads="1"/>
          </p:cNvSpPr>
          <p:nvPr/>
        </p:nvSpPr>
        <p:spPr bwMode="auto">
          <a:xfrm>
            <a:off x="1147763" y="2931785"/>
            <a:ext cx="54610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kumimoji="0" lang="en-US" altLang="zh-CN" sz="1800">
                <a:solidFill>
                  <a:srgbClr val="000000"/>
                </a:solidFill>
                <a:latin typeface="Times" panose="02020603050405020304" pitchFamily="18" charset="0"/>
              </a:rPr>
              <a:t>WAN</a:t>
            </a:r>
            <a:endParaRPr kumimoji="0" lang="en-US" altLang="zh-CN" sz="1800">
              <a:latin typeface="Times" panose="02020603050405020304" pitchFamily="18" charset="0"/>
            </a:endParaRPr>
          </a:p>
        </p:txBody>
      </p:sp>
      <p:sp>
        <p:nvSpPr>
          <p:cNvPr id="18" name="Rectangle 17"/>
          <p:cNvSpPr>
            <a:spLocks noChangeArrowheads="1"/>
          </p:cNvSpPr>
          <p:nvPr/>
        </p:nvSpPr>
        <p:spPr bwMode="auto">
          <a:xfrm>
            <a:off x="2616200" y="2931785"/>
            <a:ext cx="92075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kumimoji="0" lang="en-US" altLang="zh-CN" sz="1800">
                <a:solidFill>
                  <a:srgbClr val="000000"/>
                </a:solidFill>
                <a:latin typeface="Times" panose="02020603050405020304" pitchFamily="18" charset="0"/>
              </a:rPr>
              <a:t>IP routing</a:t>
            </a:r>
            <a:endParaRPr kumimoji="0" lang="en-US" altLang="zh-CN" sz="1800">
              <a:latin typeface="Times" panose="02020603050405020304" pitchFamily="18" charset="0"/>
            </a:endParaRPr>
          </a:p>
        </p:txBody>
      </p:sp>
      <p:sp>
        <p:nvSpPr>
          <p:cNvPr id="19" name="Rectangle 18"/>
          <p:cNvSpPr>
            <a:spLocks noChangeArrowheads="1"/>
          </p:cNvSpPr>
          <p:nvPr/>
        </p:nvSpPr>
        <p:spPr bwMode="auto">
          <a:xfrm>
            <a:off x="4921250" y="2931785"/>
            <a:ext cx="97790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kumimoji="0" lang="en-US" altLang="zh-CN" sz="1800">
                <a:solidFill>
                  <a:srgbClr val="000000"/>
                </a:solidFill>
                <a:latin typeface="Times" panose="02020603050405020304" pitchFamily="18" charset="0"/>
              </a:rPr>
              <a:t>worldwide</a:t>
            </a:r>
            <a:endParaRPr kumimoji="0" lang="en-US" altLang="zh-CN" sz="1800">
              <a:latin typeface="Times" panose="02020603050405020304" pitchFamily="18" charset="0"/>
            </a:endParaRPr>
          </a:p>
        </p:txBody>
      </p:sp>
      <p:sp>
        <p:nvSpPr>
          <p:cNvPr id="20" name="Rectangle 19"/>
          <p:cNvSpPr>
            <a:spLocks noChangeArrowheads="1"/>
          </p:cNvSpPr>
          <p:nvPr/>
        </p:nvSpPr>
        <p:spPr bwMode="auto">
          <a:xfrm>
            <a:off x="6213475" y="2931785"/>
            <a:ext cx="93345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kumimoji="0" lang="en-US" altLang="zh-CN" sz="1800">
                <a:solidFill>
                  <a:srgbClr val="000000"/>
                </a:solidFill>
                <a:latin typeface="Times" panose="02020603050405020304" pitchFamily="18" charset="0"/>
              </a:rPr>
              <a:t>0.010-600</a:t>
            </a:r>
            <a:endParaRPr kumimoji="0" lang="en-US" altLang="zh-CN" sz="1800">
              <a:latin typeface="Times" panose="02020603050405020304" pitchFamily="18" charset="0"/>
            </a:endParaRPr>
          </a:p>
        </p:txBody>
      </p:sp>
      <p:sp>
        <p:nvSpPr>
          <p:cNvPr id="21" name="Rectangle 20"/>
          <p:cNvSpPr>
            <a:spLocks noChangeArrowheads="1"/>
          </p:cNvSpPr>
          <p:nvPr/>
        </p:nvSpPr>
        <p:spPr bwMode="auto">
          <a:xfrm>
            <a:off x="7326313" y="2931785"/>
            <a:ext cx="76200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kumimoji="0" lang="en-US" altLang="zh-CN" sz="1800">
                <a:solidFill>
                  <a:srgbClr val="000000"/>
                </a:solidFill>
                <a:latin typeface="Times" panose="02020603050405020304" pitchFamily="18" charset="0"/>
              </a:rPr>
              <a:t>100-500</a:t>
            </a:r>
            <a:endParaRPr kumimoji="0" lang="en-US" altLang="zh-CN" sz="1800">
              <a:latin typeface="Times" panose="02020603050405020304" pitchFamily="18" charset="0"/>
            </a:endParaRPr>
          </a:p>
        </p:txBody>
      </p:sp>
      <p:sp>
        <p:nvSpPr>
          <p:cNvPr id="22" name="Rectangle 21"/>
          <p:cNvSpPr>
            <a:spLocks noChangeArrowheads="1"/>
          </p:cNvSpPr>
          <p:nvPr/>
        </p:nvSpPr>
        <p:spPr bwMode="auto">
          <a:xfrm>
            <a:off x="1147763" y="3335010"/>
            <a:ext cx="53340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kumimoji="0" lang="en-US" altLang="zh-CN" sz="1800" dirty="0">
                <a:solidFill>
                  <a:srgbClr val="000000"/>
                </a:solidFill>
                <a:latin typeface="Times" panose="02020603050405020304" pitchFamily="18" charset="0"/>
              </a:rPr>
              <a:t>MAN</a:t>
            </a:r>
            <a:endParaRPr kumimoji="0" lang="en-US" altLang="zh-CN" sz="1800" dirty="0">
              <a:latin typeface="Times" panose="02020603050405020304" pitchFamily="18" charset="0"/>
            </a:endParaRPr>
          </a:p>
        </p:txBody>
      </p:sp>
      <p:sp>
        <p:nvSpPr>
          <p:cNvPr id="23" name="Rectangle 22"/>
          <p:cNvSpPr>
            <a:spLocks noChangeArrowheads="1"/>
          </p:cNvSpPr>
          <p:nvPr/>
        </p:nvSpPr>
        <p:spPr bwMode="auto">
          <a:xfrm>
            <a:off x="2616200" y="3335010"/>
            <a:ext cx="50800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kumimoji="0" lang="en-US" altLang="zh-CN" sz="1800">
                <a:solidFill>
                  <a:srgbClr val="000000"/>
                </a:solidFill>
                <a:latin typeface="Times" panose="02020603050405020304" pitchFamily="18" charset="0"/>
              </a:rPr>
              <a:t>ATM</a:t>
            </a:r>
            <a:endParaRPr kumimoji="0" lang="en-US" altLang="zh-CN" sz="1800">
              <a:latin typeface="Times" panose="02020603050405020304" pitchFamily="18" charset="0"/>
            </a:endParaRPr>
          </a:p>
        </p:txBody>
      </p:sp>
      <p:sp>
        <p:nvSpPr>
          <p:cNvPr id="24" name="Rectangle 23"/>
          <p:cNvSpPr>
            <a:spLocks noChangeArrowheads="1"/>
          </p:cNvSpPr>
          <p:nvPr/>
        </p:nvSpPr>
        <p:spPr bwMode="auto">
          <a:xfrm>
            <a:off x="4921250" y="3335010"/>
            <a:ext cx="78105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kumimoji="0" lang="en-US" altLang="zh-CN" sz="1800">
                <a:solidFill>
                  <a:srgbClr val="000000"/>
                </a:solidFill>
                <a:latin typeface="Times" panose="02020603050405020304" pitchFamily="18" charset="0"/>
              </a:rPr>
              <a:t>250 kms</a:t>
            </a:r>
            <a:endParaRPr kumimoji="0" lang="en-US" altLang="zh-CN" sz="1800">
              <a:latin typeface="Times" panose="02020603050405020304" pitchFamily="18" charset="0"/>
            </a:endParaRPr>
          </a:p>
        </p:txBody>
      </p:sp>
      <p:sp>
        <p:nvSpPr>
          <p:cNvPr id="25" name="Rectangle 24"/>
          <p:cNvSpPr>
            <a:spLocks noChangeArrowheads="1"/>
          </p:cNvSpPr>
          <p:nvPr/>
        </p:nvSpPr>
        <p:spPr bwMode="auto">
          <a:xfrm>
            <a:off x="6213475" y="3335010"/>
            <a:ext cx="53340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kumimoji="0" lang="en-US" altLang="zh-CN" sz="1800">
                <a:solidFill>
                  <a:srgbClr val="000000"/>
                </a:solidFill>
                <a:latin typeface="Times" panose="02020603050405020304" pitchFamily="18" charset="0"/>
              </a:rPr>
              <a:t>1-150</a:t>
            </a:r>
            <a:endParaRPr kumimoji="0" lang="en-US" altLang="zh-CN" sz="1800">
              <a:latin typeface="Times" panose="02020603050405020304" pitchFamily="18" charset="0"/>
            </a:endParaRPr>
          </a:p>
        </p:txBody>
      </p:sp>
      <p:sp>
        <p:nvSpPr>
          <p:cNvPr id="26" name="Rectangle 25"/>
          <p:cNvSpPr>
            <a:spLocks noChangeArrowheads="1"/>
          </p:cNvSpPr>
          <p:nvPr/>
        </p:nvSpPr>
        <p:spPr bwMode="auto">
          <a:xfrm>
            <a:off x="7326313" y="3335010"/>
            <a:ext cx="22860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kumimoji="0" lang="en-US" altLang="zh-CN" sz="1800">
                <a:solidFill>
                  <a:srgbClr val="000000"/>
                </a:solidFill>
                <a:latin typeface="Times" panose="02020603050405020304" pitchFamily="18" charset="0"/>
              </a:rPr>
              <a:t>10</a:t>
            </a:r>
            <a:endParaRPr kumimoji="0" lang="en-US" altLang="zh-CN" sz="1800">
              <a:latin typeface="Times" panose="02020603050405020304" pitchFamily="18" charset="0"/>
            </a:endParaRPr>
          </a:p>
        </p:txBody>
      </p:sp>
      <p:sp>
        <p:nvSpPr>
          <p:cNvPr id="27" name="Rectangle 26"/>
          <p:cNvSpPr>
            <a:spLocks noChangeArrowheads="1"/>
          </p:cNvSpPr>
          <p:nvPr/>
        </p:nvSpPr>
        <p:spPr bwMode="auto">
          <a:xfrm>
            <a:off x="1147763" y="3739822"/>
            <a:ext cx="11811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kumimoji="0" lang="en-US" altLang="zh-CN" sz="1800">
                <a:solidFill>
                  <a:srgbClr val="000000"/>
                </a:solidFill>
                <a:latin typeface="Times" panose="02020603050405020304" pitchFamily="18" charset="0"/>
              </a:rPr>
              <a:t>Internetwork</a:t>
            </a:r>
            <a:endParaRPr kumimoji="0" lang="en-US" altLang="zh-CN" sz="1800">
              <a:latin typeface="Times" panose="02020603050405020304" pitchFamily="18" charset="0"/>
            </a:endParaRPr>
          </a:p>
        </p:txBody>
      </p:sp>
      <p:sp>
        <p:nvSpPr>
          <p:cNvPr id="28" name="Rectangle 27"/>
          <p:cNvSpPr>
            <a:spLocks noChangeArrowheads="1"/>
          </p:cNvSpPr>
          <p:nvPr/>
        </p:nvSpPr>
        <p:spPr bwMode="auto">
          <a:xfrm>
            <a:off x="2616200" y="3739822"/>
            <a:ext cx="7112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kumimoji="0" lang="en-US" altLang="zh-CN" sz="1800">
                <a:solidFill>
                  <a:srgbClr val="000000"/>
                </a:solidFill>
                <a:latin typeface="Times" panose="02020603050405020304" pitchFamily="18" charset="0"/>
              </a:rPr>
              <a:t>Internet</a:t>
            </a:r>
            <a:endParaRPr kumimoji="0" lang="en-US" altLang="zh-CN" sz="1800">
              <a:latin typeface="Times" panose="02020603050405020304" pitchFamily="18" charset="0"/>
            </a:endParaRPr>
          </a:p>
        </p:txBody>
      </p:sp>
      <p:sp>
        <p:nvSpPr>
          <p:cNvPr id="29" name="Rectangle 28"/>
          <p:cNvSpPr>
            <a:spLocks noChangeArrowheads="1"/>
          </p:cNvSpPr>
          <p:nvPr/>
        </p:nvSpPr>
        <p:spPr bwMode="auto">
          <a:xfrm>
            <a:off x="4921250" y="3739822"/>
            <a:ext cx="9779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kumimoji="0" lang="en-US" altLang="zh-CN" sz="1800">
                <a:solidFill>
                  <a:srgbClr val="000000"/>
                </a:solidFill>
                <a:latin typeface="Times" panose="02020603050405020304" pitchFamily="18" charset="0"/>
              </a:rPr>
              <a:t>worldwide</a:t>
            </a:r>
            <a:endParaRPr kumimoji="0" lang="en-US" altLang="zh-CN" sz="1800">
              <a:latin typeface="Times" panose="02020603050405020304" pitchFamily="18" charset="0"/>
            </a:endParaRPr>
          </a:p>
        </p:txBody>
      </p:sp>
      <p:sp>
        <p:nvSpPr>
          <p:cNvPr id="30" name="Rectangle 29"/>
          <p:cNvSpPr>
            <a:spLocks noChangeArrowheads="1"/>
          </p:cNvSpPr>
          <p:nvPr/>
        </p:nvSpPr>
        <p:spPr bwMode="auto">
          <a:xfrm>
            <a:off x="6213475" y="3739822"/>
            <a:ext cx="70485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kumimoji="0" lang="en-US" altLang="zh-CN" sz="1800">
                <a:solidFill>
                  <a:srgbClr val="000000"/>
                </a:solidFill>
                <a:latin typeface="Times" panose="02020603050405020304" pitchFamily="18" charset="0"/>
              </a:rPr>
              <a:t>0.5-600</a:t>
            </a:r>
            <a:endParaRPr kumimoji="0" lang="en-US" altLang="zh-CN" sz="1800">
              <a:latin typeface="Times" panose="02020603050405020304" pitchFamily="18" charset="0"/>
            </a:endParaRPr>
          </a:p>
        </p:txBody>
      </p:sp>
      <p:sp>
        <p:nvSpPr>
          <p:cNvPr id="31" name="Rectangle 30"/>
          <p:cNvSpPr>
            <a:spLocks noChangeArrowheads="1"/>
          </p:cNvSpPr>
          <p:nvPr/>
        </p:nvSpPr>
        <p:spPr bwMode="auto">
          <a:xfrm>
            <a:off x="7326313" y="3739822"/>
            <a:ext cx="7620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kumimoji="0" lang="en-US" altLang="zh-CN" sz="1800">
                <a:solidFill>
                  <a:srgbClr val="000000"/>
                </a:solidFill>
                <a:latin typeface="Times" panose="02020603050405020304" pitchFamily="18" charset="0"/>
              </a:rPr>
              <a:t>100-500</a:t>
            </a:r>
            <a:endParaRPr kumimoji="0" lang="en-US" altLang="zh-CN" sz="1800">
              <a:latin typeface="Times" panose="02020603050405020304" pitchFamily="18" charset="0"/>
            </a:endParaRPr>
          </a:p>
        </p:txBody>
      </p:sp>
      <p:sp>
        <p:nvSpPr>
          <p:cNvPr id="32" name="Rectangle 31"/>
          <p:cNvSpPr>
            <a:spLocks noChangeArrowheads="1"/>
          </p:cNvSpPr>
          <p:nvPr/>
        </p:nvSpPr>
        <p:spPr bwMode="auto">
          <a:xfrm>
            <a:off x="1147763" y="4143047"/>
            <a:ext cx="8636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kumimoji="0" lang="en-US" altLang="zh-CN" sz="1800" i="1">
                <a:solidFill>
                  <a:srgbClr val="000000"/>
                </a:solidFill>
                <a:latin typeface="Times" panose="02020603050405020304" pitchFamily="18" charset="0"/>
              </a:rPr>
              <a:t>Wireless:</a:t>
            </a:r>
            <a:endParaRPr kumimoji="0" lang="en-US" altLang="zh-CN" sz="1800">
              <a:latin typeface="Times" panose="02020603050405020304" pitchFamily="18" charset="0"/>
            </a:endParaRPr>
          </a:p>
        </p:txBody>
      </p:sp>
      <p:sp>
        <p:nvSpPr>
          <p:cNvPr id="33" name="Rectangle 32"/>
          <p:cNvSpPr>
            <a:spLocks noChangeArrowheads="1"/>
          </p:cNvSpPr>
          <p:nvPr/>
        </p:nvSpPr>
        <p:spPr bwMode="auto">
          <a:xfrm>
            <a:off x="1147763" y="4916160"/>
            <a:ext cx="671512"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kumimoji="0" lang="en-US" altLang="zh-CN" sz="1800" dirty="0">
                <a:solidFill>
                  <a:srgbClr val="000000"/>
                </a:solidFill>
                <a:latin typeface="Times" panose="02020603050405020304" pitchFamily="18" charset="0"/>
              </a:rPr>
              <a:t>WPAN</a:t>
            </a:r>
            <a:endParaRPr kumimoji="0" lang="en-US" altLang="zh-CN" sz="1800" dirty="0">
              <a:latin typeface="Times" panose="02020603050405020304" pitchFamily="18" charset="0"/>
            </a:endParaRPr>
          </a:p>
        </p:txBody>
      </p:sp>
      <p:sp>
        <p:nvSpPr>
          <p:cNvPr id="34" name="Rectangle 33"/>
          <p:cNvSpPr>
            <a:spLocks noChangeArrowheads="1"/>
          </p:cNvSpPr>
          <p:nvPr/>
        </p:nvSpPr>
        <p:spPr bwMode="auto">
          <a:xfrm>
            <a:off x="2616200" y="4916160"/>
            <a:ext cx="191135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kumimoji="0" lang="en-US" altLang="zh-CN" sz="1800" dirty="0">
                <a:solidFill>
                  <a:srgbClr val="000000"/>
                </a:solidFill>
                <a:latin typeface="Times" panose="02020603050405020304" pitchFamily="18" charset="0"/>
              </a:rPr>
              <a:t>Bluetooth (802.15.1)</a:t>
            </a:r>
            <a:endParaRPr kumimoji="0" lang="en-US" altLang="zh-CN" sz="1800" dirty="0">
              <a:latin typeface="Times" panose="02020603050405020304" pitchFamily="18" charset="0"/>
            </a:endParaRPr>
          </a:p>
        </p:txBody>
      </p:sp>
      <p:sp>
        <p:nvSpPr>
          <p:cNvPr id="35" name="Rectangle 34"/>
          <p:cNvSpPr>
            <a:spLocks noChangeArrowheads="1"/>
          </p:cNvSpPr>
          <p:nvPr/>
        </p:nvSpPr>
        <p:spPr bwMode="auto">
          <a:xfrm>
            <a:off x="4921250" y="4916160"/>
            <a:ext cx="82550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kumimoji="0" lang="en-US" altLang="zh-CN" sz="1800">
                <a:solidFill>
                  <a:srgbClr val="000000"/>
                </a:solidFill>
                <a:latin typeface="Times" panose="02020603050405020304" pitchFamily="18" charset="0"/>
              </a:rPr>
              <a:t>10 - 30m</a:t>
            </a:r>
            <a:endParaRPr kumimoji="0" lang="en-US" altLang="zh-CN" sz="1800">
              <a:latin typeface="Times" panose="02020603050405020304" pitchFamily="18" charset="0"/>
            </a:endParaRPr>
          </a:p>
        </p:txBody>
      </p:sp>
      <p:sp>
        <p:nvSpPr>
          <p:cNvPr id="36" name="Rectangle 35"/>
          <p:cNvSpPr>
            <a:spLocks noChangeArrowheads="1"/>
          </p:cNvSpPr>
          <p:nvPr/>
        </p:nvSpPr>
        <p:spPr bwMode="auto">
          <a:xfrm>
            <a:off x="6213475" y="4916160"/>
            <a:ext cx="47625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kumimoji="0" lang="en-US" altLang="zh-CN" sz="1800">
                <a:solidFill>
                  <a:srgbClr val="000000"/>
                </a:solidFill>
                <a:latin typeface="Times" panose="02020603050405020304" pitchFamily="18" charset="0"/>
              </a:rPr>
              <a:t>0.5-2</a:t>
            </a:r>
            <a:endParaRPr kumimoji="0" lang="en-US" altLang="zh-CN" sz="1800">
              <a:latin typeface="Times" panose="02020603050405020304" pitchFamily="18" charset="0"/>
            </a:endParaRPr>
          </a:p>
        </p:txBody>
      </p:sp>
      <p:sp>
        <p:nvSpPr>
          <p:cNvPr id="37" name="Rectangle 36"/>
          <p:cNvSpPr>
            <a:spLocks noChangeArrowheads="1"/>
          </p:cNvSpPr>
          <p:nvPr/>
        </p:nvSpPr>
        <p:spPr bwMode="auto">
          <a:xfrm>
            <a:off x="7326313" y="4916160"/>
            <a:ext cx="41910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kumimoji="0" lang="en-US" altLang="zh-CN" sz="1800">
                <a:solidFill>
                  <a:srgbClr val="000000"/>
                </a:solidFill>
                <a:latin typeface="Times" panose="02020603050405020304" pitchFamily="18" charset="0"/>
              </a:rPr>
              <a:t>5-20</a:t>
            </a:r>
            <a:endParaRPr kumimoji="0" lang="en-US" altLang="zh-CN" sz="1800">
              <a:latin typeface="Times" panose="02020603050405020304" pitchFamily="18" charset="0"/>
            </a:endParaRPr>
          </a:p>
        </p:txBody>
      </p:sp>
      <p:sp>
        <p:nvSpPr>
          <p:cNvPr id="38" name="Rectangle 37"/>
          <p:cNvSpPr>
            <a:spLocks noChangeArrowheads="1"/>
          </p:cNvSpPr>
          <p:nvPr/>
        </p:nvSpPr>
        <p:spPr bwMode="auto">
          <a:xfrm>
            <a:off x="1147763" y="5320972"/>
            <a:ext cx="6858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kumimoji="0" lang="en-US" altLang="zh-CN" sz="1800">
                <a:solidFill>
                  <a:srgbClr val="000000"/>
                </a:solidFill>
                <a:latin typeface="Times" panose="02020603050405020304" pitchFamily="18" charset="0"/>
              </a:rPr>
              <a:t>WLAN</a:t>
            </a:r>
            <a:endParaRPr kumimoji="0" lang="en-US" altLang="zh-CN" sz="1800">
              <a:latin typeface="Times" panose="02020603050405020304" pitchFamily="18" charset="0"/>
            </a:endParaRPr>
          </a:p>
        </p:txBody>
      </p:sp>
      <p:sp>
        <p:nvSpPr>
          <p:cNvPr id="39" name="Rectangle 38"/>
          <p:cNvSpPr>
            <a:spLocks noChangeArrowheads="1"/>
          </p:cNvSpPr>
          <p:nvPr/>
        </p:nvSpPr>
        <p:spPr bwMode="auto">
          <a:xfrm>
            <a:off x="2616200" y="5320972"/>
            <a:ext cx="19177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kumimoji="0" lang="en-US" altLang="zh-CN" sz="1800" dirty="0">
                <a:solidFill>
                  <a:srgbClr val="000000"/>
                </a:solidFill>
                <a:latin typeface="Times" panose="02020603050405020304" pitchFamily="18" charset="0"/>
              </a:rPr>
              <a:t> </a:t>
            </a:r>
            <a:r>
              <a:rPr kumimoji="0" lang="en-US" altLang="zh-CN" sz="1800" dirty="0" err="1">
                <a:solidFill>
                  <a:srgbClr val="000000"/>
                </a:solidFill>
                <a:latin typeface="Times" panose="02020603050405020304" pitchFamily="18" charset="0"/>
              </a:rPr>
              <a:t>WiFi</a:t>
            </a:r>
            <a:r>
              <a:rPr kumimoji="0" lang="en-US" altLang="zh-CN" sz="1800" dirty="0">
                <a:solidFill>
                  <a:srgbClr val="000000"/>
                </a:solidFill>
                <a:latin typeface="Times" panose="02020603050405020304" pitchFamily="18" charset="0"/>
              </a:rPr>
              <a:t> (IEEE 802.11)</a:t>
            </a:r>
            <a:endParaRPr kumimoji="0" lang="en-US" altLang="zh-CN" sz="1800" dirty="0">
              <a:latin typeface="Times" panose="02020603050405020304" pitchFamily="18" charset="0"/>
            </a:endParaRPr>
          </a:p>
        </p:txBody>
      </p:sp>
      <p:sp>
        <p:nvSpPr>
          <p:cNvPr id="40" name="Rectangle 39"/>
          <p:cNvSpPr>
            <a:spLocks noChangeArrowheads="1"/>
          </p:cNvSpPr>
          <p:nvPr/>
        </p:nvSpPr>
        <p:spPr bwMode="auto">
          <a:xfrm>
            <a:off x="4921250" y="5320972"/>
            <a:ext cx="111125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kumimoji="0" lang="en-US" altLang="zh-CN" sz="1800">
                <a:solidFill>
                  <a:srgbClr val="000000"/>
                </a:solidFill>
                <a:latin typeface="Times" panose="02020603050405020304" pitchFamily="18" charset="0"/>
              </a:rPr>
              <a:t>0.15-1.5 km</a:t>
            </a:r>
            <a:endParaRPr kumimoji="0" lang="en-US" altLang="zh-CN" sz="1800">
              <a:latin typeface="Times" panose="02020603050405020304" pitchFamily="18" charset="0"/>
            </a:endParaRPr>
          </a:p>
        </p:txBody>
      </p:sp>
      <p:sp>
        <p:nvSpPr>
          <p:cNvPr id="41" name="Rectangle 40"/>
          <p:cNvSpPr>
            <a:spLocks noChangeArrowheads="1"/>
          </p:cNvSpPr>
          <p:nvPr/>
        </p:nvSpPr>
        <p:spPr bwMode="auto">
          <a:xfrm>
            <a:off x="6213475" y="5320972"/>
            <a:ext cx="4191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kumimoji="0" lang="en-US" altLang="zh-CN" sz="1800">
                <a:solidFill>
                  <a:srgbClr val="000000"/>
                </a:solidFill>
                <a:latin typeface="Times" panose="02020603050405020304" pitchFamily="18" charset="0"/>
              </a:rPr>
              <a:t>2-54</a:t>
            </a:r>
            <a:endParaRPr kumimoji="0" lang="en-US" altLang="zh-CN" sz="1800">
              <a:latin typeface="Times" panose="02020603050405020304" pitchFamily="18" charset="0"/>
            </a:endParaRPr>
          </a:p>
        </p:txBody>
      </p:sp>
      <p:sp>
        <p:nvSpPr>
          <p:cNvPr id="42" name="Rectangle 41"/>
          <p:cNvSpPr>
            <a:spLocks noChangeArrowheads="1"/>
          </p:cNvSpPr>
          <p:nvPr/>
        </p:nvSpPr>
        <p:spPr bwMode="auto">
          <a:xfrm>
            <a:off x="7326313" y="5320972"/>
            <a:ext cx="4191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kumimoji="0" lang="en-US" altLang="zh-CN" sz="1800">
                <a:solidFill>
                  <a:srgbClr val="000000"/>
                </a:solidFill>
                <a:latin typeface="Times" panose="02020603050405020304" pitchFamily="18" charset="0"/>
              </a:rPr>
              <a:t>5-20</a:t>
            </a:r>
            <a:endParaRPr kumimoji="0" lang="en-US" altLang="zh-CN" sz="1800">
              <a:latin typeface="Times" panose="02020603050405020304" pitchFamily="18" charset="0"/>
            </a:endParaRPr>
          </a:p>
        </p:txBody>
      </p:sp>
      <p:sp>
        <p:nvSpPr>
          <p:cNvPr id="43" name="Rectangle 42"/>
          <p:cNvSpPr>
            <a:spLocks noChangeArrowheads="1"/>
          </p:cNvSpPr>
          <p:nvPr/>
        </p:nvSpPr>
        <p:spPr bwMode="auto">
          <a:xfrm>
            <a:off x="1147763" y="5724197"/>
            <a:ext cx="7493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kumimoji="0" lang="en-US" altLang="zh-CN" sz="1800">
                <a:solidFill>
                  <a:srgbClr val="000000"/>
                </a:solidFill>
                <a:latin typeface="Times" panose="02020603050405020304" pitchFamily="18" charset="0"/>
              </a:rPr>
              <a:t>WMAN</a:t>
            </a:r>
            <a:endParaRPr kumimoji="0" lang="en-US" altLang="zh-CN" sz="1800">
              <a:latin typeface="Times" panose="02020603050405020304" pitchFamily="18" charset="0"/>
            </a:endParaRPr>
          </a:p>
        </p:txBody>
      </p:sp>
      <p:sp>
        <p:nvSpPr>
          <p:cNvPr id="44" name="Rectangle 43"/>
          <p:cNvSpPr>
            <a:spLocks noChangeArrowheads="1"/>
          </p:cNvSpPr>
          <p:nvPr/>
        </p:nvSpPr>
        <p:spPr bwMode="auto">
          <a:xfrm>
            <a:off x="2616200" y="5724197"/>
            <a:ext cx="170815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kumimoji="0" lang="en-US" altLang="zh-CN" sz="1800">
                <a:solidFill>
                  <a:srgbClr val="000000"/>
                </a:solidFill>
                <a:latin typeface="Times" panose="02020603050405020304" pitchFamily="18" charset="0"/>
              </a:rPr>
              <a:t> WiMAX (802.16)</a:t>
            </a:r>
            <a:endParaRPr kumimoji="0" lang="en-US" altLang="zh-CN" sz="1800">
              <a:latin typeface="Times" panose="02020603050405020304" pitchFamily="18" charset="0"/>
            </a:endParaRPr>
          </a:p>
        </p:txBody>
      </p:sp>
      <p:sp>
        <p:nvSpPr>
          <p:cNvPr id="45" name="Rectangle 44"/>
          <p:cNvSpPr>
            <a:spLocks noChangeArrowheads="1"/>
          </p:cNvSpPr>
          <p:nvPr/>
        </p:nvSpPr>
        <p:spPr bwMode="auto">
          <a:xfrm>
            <a:off x="4921250" y="5724197"/>
            <a:ext cx="69215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kumimoji="0" lang="en-US" altLang="zh-CN" sz="1800" dirty="0">
                <a:solidFill>
                  <a:srgbClr val="000000"/>
                </a:solidFill>
                <a:latin typeface="Times" panose="02020603050405020304" pitchFamily="18" charset="0"/>
              </a:rPr>
              <a:t>550 km</a:t>
            </a:r>
            <a:endParaRPr kumimoji="0" lang="en-US" altLang="zh-CN" sz="1800" dirty="0">
              <a:latin typeface="Times" panose="02020603050405020304" pitchFamily="18" charset="0"/>
            </a:endParaRPr>
          </a:p>
        </p:txBody>
      </p:sp>
      <p:sp>
        <p:nvSpPr>
          <p:cNvPr id="46" name="Rectangle 45"/>
          <p:cNvSpPr>
            <a:spLocks noChangeArrowheads="1"/>
          </p:cNvSpPr>
          <p:nvPr/>
        </p:nvSpPr>
        <p:spPr bwMode="auto">
          <a:xfrm>
            <a:off x="6213475" y="5724197"/>
            <a:ext cx="59055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kumimoji="0" lang="en-US" altLang="zh-CN" sz="1800">
                <a:solidFill>
                  <a:srgbClr val="000000"/>
                </a:solidFill>
                <a:latin typeface="Times" panose="02020603050405020304" pitchFamily="18" charset="0"/>
              </a:rPr>
              <a:t>1.5-20</a:t>
            </a:r>
            <a:endParaRPr kumimoji="0" lang="en-US" altLang="zh-CN" sz="1800">
              <a:latin typeface="Times" panose="02020603050405020304" pitchFamily="18" charset="0"/>
            </a:endParaRPr>
          </a:p>
        </p:txBody>
      </p:sp>
      <p:sp>
        <p:nvSpPr>
          <p:cNvPr id="47" name="Rectangle 46"/>
          <p:cNvSpPr>
            <a:spLocks noChangeArrowheads="1"/>
          </p:cNvSpPr>
          <p:nvPr/>
        </p:nvSpPr>
        <p:spPr bwMode="auto">
          <a:xfrm>
            <a:off x="7326313" y="5724197"/>
            <a:ext cx="4191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kumimoji="0" lang="en-US" altLang="zh-CN" sz="1800">
                <a:solidFill>
                  <a:srgbClr val="000000"/>
                </a:solidFill>
                <a:latin typeface="Times" panose="02020603050405020304" pitchFamily="18" charset="0"/>
              </a:rPr>
              <a:t>5-20</a:t>
            </a:r>
            <a:endParaRPr kumimoji="0" lang="en-US" altLang="zh-CN" sz="1800">
              <a:latin typeface="Times" panose="02020603050405020304" pitchFamily="18" charset="0"/>
            </a:endParaRPr>
          </a:p>
        </p:txBody>
      </p:sp>
      <p:sp>
        <p:nvSpPr>
          <p:cNvPr id="48" name="Rectangle 47"/>
          <p:cNvSpPr>
            <a:spLocks noChangeArrowheads="1"/>
          </p:cNvSpPr>
          <p:nvPr/>
        </p:nvSpPr>
        <p:spPr bwMode="auto">
          <a:xfrm>
            <a:off x="1147763" y="6125835"/>
            <a:ext cx="76200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kumimoji="0" lang="en-US" altLang="zh-CN" sz="1800">
                <a:solidFill>
                  <a:srgbClr val="000000"/>
                </a:solidFill>
                <a:latin typeface="Times" panose="02020603050405020304" pitchFamily="18" charset="0"/>
              </a:rPr>
              <a:t>WWAN</a:t>
            </a:r>
            <a:endParaRPr kumimoji="0" lang="en-US" altLang="zh-CN" sz="1800">
              <a:latin typeface="Times" panose="02020603050405020304" pitchFamily="18" charset="0"/>
            </a:endParaRPr>
          </a:p>
        </p:txBody>
      </p:sp>
      <p:sp>
        <p:nvSpPr>
          <p:cNvPr id="49" name="Rectangle 48"/>
          <p:cNvSpPr>
            <a:spLocks noChangeArrowheads="1"/>
          </p:cNvSpPr>
          <p:nvPr/>
        </p:nvSpPr>
        <p:spPr bwMode="auto">
          <a:xfrm>
            <a:off x="1782763" y="6125835"/>
            <a:ext cx="11430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kumimoji="0" lang="en-US" altLang="zh-CN" sz="1800">
                <a:solidFill>
                  <a:srgbClr val="000000"/>
                </a:solidFill>
                <a:latin typeface="Times" panose="02020603050405020304" pitchFamily="18" charset="0"/>
              </a:rPr>
              <a:t>  </a:t>
            </a:r>
            <a:endParaRPr kumimoji="0" lang="en-US" altLang="zh-CN" sz="1800">
              <a:latin typeface="Times" panose="02020603050405020304" pitchFamily="18" charset="0"/>
            </a:endParaRPr>
          </a:p>
        </p:txBody>
      </p:sp>
      <p:sp>
        <p:nvSpPr>
          <p:cNvPr id="50" name="Rectangle 49"/>
          <p:cNvSpPr>
            <a:spLocks noChangeArrowheads="1"/>
          </p:cNvSpPr>
          <p:nvPr/>
        </p:nvSpPr>
        <p:spPr bwMode="auto">
          <a:xfrm>
            <a:off x="2616200" y="6125835"/>
            <a:ext cx="1931988"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kumimoji="0" lang="en-US" altLang="zh-CN" sz="1800">
                <a:solidFill>
                  <a:srgbClr val="000000"/>
                </a:solidFill>
                <a:latin typeface="Times" panose="02020603050405020304" pitchFamily="18" charset="0"/>
              </a:rPr>
              <a:t>GSM, 3G phone nets</a:t>
            </a:r>
            <a:endParaRPr kumimoji="0" lang="en-US" altLang="zh-CN" sz="1800">
              <a:latin typeface="Times" panose="02020603050405020304" pitchFamily="18" charset="0"/>
            </a:endParaRPr>
          </a:p>
        </p:txBody>
      </p:sp>
      <p:sp>
        <p:nvSpPr>
          <p:cNvPr id="51" name="Rectangle 50"/>
          <p:cNvSpPr>
            <a:spLocks noChangeArrowheads="1"/>
          </p:cNvSpPr>
          <p:nvPr/>
        </p:nvSpPr>
        <p:spPr bwMode="auto">
          <a:xfrm>
            <a:off x="4921250" y="6125835"/>
            <a:ext cx="97790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kumimoji="0" lang="en-US" altLang="zh-CN" sz="1800" dirty="0">
                <a:solidFill>
                  <a:srgbClr val="000000"/>
                </a:solidFill>
                <a:latin typeface="Times" panose="02020603050405020304" pitchFamily="18" charset="0"/>
              </a:rPr>
              <a:t>worldwide</a:t>
            </a:r>
            <a:endParaRPr kumimoji="0" lang="en-US" altLang="zh-CN" sz="1800" dirty="0">
              <a:latin typeface="Times" panose="02020603050405020304" pitchFamily="18" charset="0"/>
            </a:endParaRPr>
          </a:p>
        </p:txBody>
      </p:sp>
      <p:sp>
        <p:nvSpPr>
          <p:cNvPr id="52" name="Rectangle 51"/>
          <p:cNvSpPr>
            <a:spLocks noChangeArrowheads="1"/>
          </p:cNvSpPr>
          <p:nvPr/>
        </p:nvSpPr>
        <p:spPr bwMode="auto">
          <a:xfrm>
            <a:off x="6213475" y="6125835"/>
            <a:ext cx="70485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kumimoji="0" lang="en-US" altLang="zh-CN" sz="1800">
                <a:solidFill>
                  <a:srgbClr val="000000"/>
                </a:solidFill>
                <a:latin typeface="Times" panose="02020603050405020304" pitchFamily="18" charset="0"/>
              </a:rPr>
              <a:t>0.01-02</a:t>
            </a:r>
            <a:endParaRPr kumimoji="0" lang="en-US" altLang="zh-CN" sz="1800">
              <a:latin typeface="Times" panose="02020603050405020304" pitchFamily="18" charset="0"/>
            </a:endParaRPr>
          </a:p>
        </p:txBody>
      </p:sp>
      <p:sp>
        <p:nvSpPr>
          <p:cNvPr id="53" name="Rectangle 52"/>
          <p:cNvSpPr>
            <a:spLocks noChangeArrowheads="1"/>
          </p:cNvSpPr>
          <p:nvPr/>
        </p:nvSpPr>
        <p:spPr bwMode="auto">
          <a:xfrm>
            <a:off x="7326313" y="6125835"/>
            <a:ext cx="76200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kumimoji="0" lang="en-US" altLang="zh-CN" sz="1800">
                <a:solidFill>
                  <a:srgbClr val="000000"/>
                </a:solidFill>
                <a:latin typeface="Times" panose="02020603050405020304" pitchFamily="18" charset="0"/>
              </a:rPr>
              <a:t>100-500</a:t>
            </a:r>
            <a:endParaRPr kumimoji="0" lang="en-US" altLang="zh-CN" sz="1800">
              <a:latin typeface="Times" panose="02020603050405020304" pitchFamily="18" charset="0"/>
            </a:endParaRPr>
          </a:p>
        </p:txBody>
      </p:sp>
      <p:sp>
        <p:nvSpPr>
          <p:cNvPr id="54" name="Line 54"/>
          <p:cNvSpPr>
            <a:spLocks noChangeShapeType="1"/>
          </p:cNvSpPr>
          <p:nvPr/>
        </p:nvSpPr>
        <p:spPr bwMode="auto">
          <a:xfrm>
            <a:off x="1066800" y="1495097"/>
            <a:ext cx="7126288" cy="1588"/>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5" name="Line 55"/>
          <p:cNvSpPr>
            <a:spLocks noChangeShapeType="1"/>
          </p:cNvSpPr>
          <p:nvPr/>
        </p:nvSpPr>
        <p:spPr bwMode="auto">
          <a:xfrm>
            <a:off x="1066800" y="6522710"/>
            <a:ext cx="7126288" cy="1587"/>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6" name="Rectangle 62"/>
          <p:cNvSpPr>
            <a:spLocks noChangeArrowheads="1"/>
          </p:cNvSpPr>
          <p:nvPr/>
        </p:nvSpPr>
        <p:spPr bwMode="auto">
          <a:xfrm>
            <a:off x="1143000" y="4497060"/>
            <a:ext cx="44450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kumimoji="0" lang="en-US" altLang="zh-CN" sz="1800">
                <a:solidFill>
                  <a:srgbClr val="000000"/>
                </a:solidFill>
                <a:latin typeface="Times" panose="02020603050405020304" pitchFamily="18" charset="0"/>
              </a:rPr>
              <a:t>NFC</a:t>
            </a:r>
            <a:endParaRPr kumimoji="0" lang="en-US" altLang="zh-CN" sz="1800">
              <a:latin typeface="Times" panose="02020603050405020304" pitchFamily="18" charset="0"/>
            </a:endParaRPr>
          </a:p>
        </p:txBody>
      </p:sp>
      <p:sp>
        <p:nvSpPr>
          <p:cNvPr id="57" name="Rectangle 63"/>
          <p:cNvSpPr>
            <a:spLocks noChangeArrowheads="1"/>
          </p:cNvSpPr>
          <p:nvPr/>
        </p:nvSpPr>
        <p:spPr bwMode="auto">
          <a:xfrm>
            <a:off x="2611438" y="4497060"/>
            <a:ext cx="142875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kumimoji="0" lang="en-US" altLang="zh-CN" sz="1800">
                <a:solidFill>
                  <a:srgbClr val="000000"/>
                </a:solidFill>
                <a:latin typeface="Times" panose="02020603050405020304" pitchFamily="18" charset="0"/>
              </a:rPr>
              <a:t>ISO/IEC 14443</a:t>
            </a:r>
            <a:endParaRPr kumimoji="0" lang="en-US" altLang="zh-CN" sz="1800">
              <a:latin typeface="Times" panose="02020603050405020304" pitchFamily="18" charset="0"/>
            </a:endParaRPr>
          </a:p>
        </p:txBody>
      </p:sp>
      <p:sp>
        <p:nvSpPr>
          <p:cNvPr id="58" name="Rectangle 64"/>
          <p:cNvSpPr>
            <a:spLocks noChangeArrowheads="1"/>
          </p:cNvSpPr>
          <p:nvPr/>
        </p:nvSpPr>
        <p:spPr bwMode="auto">
          <a:xfrm>
            <a:off x="4916488" y="4497060"/>
            <a:ext cx="97790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kumimoji="0" lang="en-US" altLang="zh-CN" sz="1800" dirty="0">
                <a:solidFill>
                  <a:srgbClr val="000000"/>
                </a:solidFill>
                <a:latin typeface="Times" panose="02020603050405020304" pitchFamily="18" charset="0"/>
              </a:rPr>
              <a:t>0.1 – 0.2m</a:t>
            </a:r>
            <a:endParaRPr kumimoji="0" lang="en-US" altLang="zh-CN" sz="1800" dirty="0">
              <a:latin typeface="Times" panose="02020603050405020304" pitchFamily="18" charset="0"/>
            </a:endParaRPr>
          </a:p>
        </p:txBody>
      </p:sp>
      <p:sp>
        <p:nvSpPr>
          <p:cNvPr id="59" name="Rectangle 65"/>
          <p:cNvSpPr>
            <a:spLocks noChangeArrowheads="1"/>
          </p:cNvSpPr>
          <p:nvPr/>
        </p:nvSpPr>
        <p:spPr bwMode="auto">
          <a:xfrm>
            <a:off x="6208713" y="4497060"/>
            <a:ext cx="80010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kumimoji="0" lang="en-US" altLang="zh-CN" sz="1800" dirty="0">
                <a:solidFill>
                  <a:srgbClr val="000000"/>
                </a:solidFill>
                <a:latin typeface="Times" panose="02020603050405020304" pitchFamily="18" charset="0"/>
              </a:rPr>
              <a:t>0.4 – 0.5</a:t>
            </a:r>
            <a:endParaRPr kumimoji="0" lang="en-US" altLang="zh-CN" sz="1800" dirty="0">
              <a:latin typeface="Times" panose="02020603050405020304" pitchFamily="18" charset="0"/>
            </a:endParaRPr>
          </a:p>
        </p:txBody>
      </p:sp>
      <p:sp>
        <p:nvSpPr>
          <p:cNvPr id="60" name="Rectangle 66"/>
          <p:cNvSpPr>
            <a:spLocks noChangeArrowheads="1"/>
          </p:cNvSpPr>
          <p:nvPr/>
        </p:nvSpPr>
        <p:spPr bwMode="auto">
          <a:xfrm>
            <a:off x="7321550" y="4497060"/>
            <a:ext cx="41910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kumimoji="0" lang="en-US" altLang="zh-CN" sz="1800" dirty="0">
                <a:solidFill>
                  <a:srgbClr val="000000"/>
                </a:solidFill>
                <a:latin typeface="Times" panose="02020603050405020304" pitchFamily="18" charset="0"/>
              </a:rPr>
              <a:t>1-10</a:t>
            </a:r>
            <a:endParaRPr kumimoji="0" lang="en-US" altLang="zh-CN" sz="1800" dirty="0">
              <a:latin typeface="Times" panose="02020603050405020304" pitchFamily="18" charset="0"/>
            </a:endParaRPr>
          </a:p>
        </p:txBody>
      </p:sp>
    </p:spTree>
    <p:extLst>
      <p:ext uri="{BB962C8B-B14F-4D97-AF65-F5344CB8AC3E}">
        <p14:creationId xmlns:p14="http://schemas.microsoft.com/office/powerpoint/2010/main" val="8767449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1"/>
          </p:nvPr>
        </p:nvSpPr>
        <p:spPr/>
        <p:txBody>
          <a:bodyPr/>
          <a:lstStyle/>
          <a:p>
            <a:fld id="{81527B9D-8B53-C542-B4A4-B7AE274C943D}" type="slidenum">
              <a:rPr lang="en-US" altLang="en-US" smtClean="0"/>
              <a:pPr/>
              <a:t>7</a:t>
            </a:fld>
            <a:endParaRPr lang="en-US" altLang="en-US"/>
          </a:p>
        </p:txBody>
      </p:sp>
      <p:sp>
        <p:nvSpPr>
          <p:cNvPr id="4" name="矩形 3"/>
          <p:cNvSpPr/>
          <p:nvPr/>
        </p:nvSpPr>
        <p:spPr>
          <a:xfrm>
            <a:off x="-53220" y="860097"/>
            <a:ext cx="7513595" cy="523220"/>
          </a:xfrm>
          <a:prstGeom prst="rect">
            <a:avLst/>
          </a:prstGeom>
        </p:spPr>
        <p:txBody>
          <a:bodyPr wrap="none">
            <a:spAutoFit/>
          </a:bodyPr>
          <a:lstStyle/>
          <a:p>
            <a:r>
              <a:rPr lang="en-GB" altLang="zh-CN" sz="2800" b="1" i="1" dirty="0">
                <a:solidFill>
                  <a:srgbClr val="000000"/>
                </a:solidFill>
              </a:rPr>
              <a:t>Conceptual Layering of </a:t>
            </a:r>
            <a:r>
              <a:rPr lang="en-GB" altLang="zh-CN" sz="2800" b="1" i="1" dirty="0" smtClean="0">
                <a:solidFill>
                  <a:srgbClr val="000000"/>
                </a:solidFill>
              </a:rPr>
              <a:t>Protocol (</a:t>
            </a:r>
            <a:r>
              <a:rPr lang="zh-CN" altLang="en-US" sz="2800" b="1" i="1" dirty="0" smtClean="0">
                <a:solidFill>
                  <a:srgbClr val="000000"/>
                </a:solidFill>
              </a:rPr>
              <a:t>协议分层</a:t>
            </a:r>
            <a:r>
              <a:rPr lang="en-GB" altLang="zh-CN" sz="2800" b="1" i="1" dirty="0" smtClean="0">
                <a:solidFill>
                  <a:srgbClr val="000000"/>
                </a:solidFill>
              </a:rPr>
              <a:t>)</a:t>
            </a:r>
            <a:endParaRPr lang="zh-CN" altLang="en-US" sz="2800" b="1" i="1" dirty="0">
              <a:solidFill>
                <a:srgbClr val="000000"/>
              </a:solidFill>
            </a:endParaRPr>
          </a:p>
        </p:txBody>
      </p:sp>
      <p:sp>
        <p:nvSpPr>
          <p:cNvPr id="61" name="Rectangle 3"/>
          <p:cNvSpPr>
            <a:spLocks noChangeArrowheads="1"/>
          </p:cNvSpPr>
          <p:nvPr/>
        </p:nvSpPr>
        <p:spPr bwMode="auto">
          <a:xfrm>
            <a:off x="304800" y="2895600"/>
            <a:ext cx="8529638" cy="301625"/>
          </a:xfrm>
          <a:prstGeom prst="rect">
            <a:avLst/>
          </a:prstGeom>
          <a:solidFill>
            <a:srgbClr val="FFDC9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endParaRPr kumimoji="0" lang="en-US" altLang="en-US"/>
          </a:p>
        </p:txBody>
      </p:sp>
      <p:sp>
        <p:nvSpPr>
          <p:cNvPr id="62" name="Rectangle 4"/>
          <p:cNvSpPr>
            <a:spLocks noChangeArrowheads="1"/>
          </p:cNvSpPr>
          <p:nvPr/>
        </p:nvSpPr>
        <p:spPr bwMode="auto">
          <a:xfrm>
            <a:off x="304800" y="2895600"/>
            <a:ext cx="8558213" cy="327025"/>
          </a:xfrm>
          <a:prstGeom prst="rect">
            <a:avLst/>
          </a:prstGeom>
          <a:noFill/>
          <a:ln w="25400">
            <a:solidFill>
              <a:srgbClr val="FFDC99"/>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endParaRPr kumimoji="0" lang="en-US" altLang="en-US"/>
          </a:p>
        </p:txBody>
      </p:sp>
      <p:sp>
        <p:nvSpPr>
          <p:cNvPr id="63" name="Rectangle 5"/>
          <p:cNvSpPr>
            <a:spLocks noChangeArrowheads="1"/>
          </p:cNvSpPr>
          <p:nvPr/>
        </p:nvSpPr>
        <p:spPr bwMode="auto">
          <a:xfrm>
            <a:off x="304800" y="3246438"/>
            <a:ext cx="8529638" cy="327025"/>
          </a:xfrm>
          <a:prstGeom prst="rect">
            <a:avLst/>
          </a:prstGeom>
          <a:solidFill>
            <a:srgbClr val="FFDC9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endParaRPr kumimoji="0" lang="en-US" altLang="en-US"/>
          </a:p>
        </p:txBody>
      </p:sp>
      <p:sp>
        <p:nvSpPr>
          <p:cNvPr id="64" name="Rectangle 6"/>
          <p:cNvSpPr>
            <a:spLocks noChangeArrowheads="1"/>
          </p:cNvSpPr>
          <p:nvPr/>
        </p:nvSpPr>
        <p:spPr bwMode="auto">
          <a:xfrm>
            <a:off x="304800" y="3246438"/>
            <a:ext cx="8558213" cy="352425"/>
          </a:xfrm>
          <a:prstGeom prst="rect">
            <a:avLst/>
          </a:prstGeom>
          <a:noFill/>
          <a:ln w="25400">
            <a:solidFill>
              <a:srgbClr val="FFDC99"/>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endParaRPr kumimoji="0" lang="en-US" altLang="en-US"/>
          </a:p>
        </p:txBody>
      </p:sp>
      <p:sp>
        <p:nvSpPr>
          <p:cNvPr id="65" name="Rectangle 7"/>
          <p:cNvSpPr>
            <a:spLocks noChangeArrowheads="1"/>
          </p:cNvSpPr>
          <p:nvPr/>
        </p:nvSpPr>
        <p:spPr bwMode="auto">
          <a:xfrm>
            <a:off x="304800" y="3649663"/>
            <a:ext cx="8529638" cy="327025"/>
          </a:xfrm>
          <a:prstGeom prst="rect">
            <a:avLst/>
          </a:prstGeom>
          <a:solidFill>
            <a:srgbClr val="FFDC9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endParaRPr kumimoji="0" lang="en-US" altLang="en-US"/>
          </a:p>
        </p:txBody>
      </p:sp>
      <p:sp>
        <p:nvSpPr>
          <p:cNvPr id="66" name="Rectangle 8"/>
          <p:cNvSpPr>
            <a:spLocks noChangeArrowheads="1"/>
          </p:cNvSpPr>
          <p:nvPr/>
        </p:nvSpPr>
        <p:spPr bwMode="auto">
          <a:xfrm>
            <a:off x="304800" y="3649663"/>
            <a:ext cx="8558213" cy="352425"/>
          </a:xfrm>
          <a:prstGeom prst="rect">
            <a:avLst/>
          </a:prstGeom>
          <a:noFill/>
          <a:ln w="25400">
            <a:solidFill>
              <a:srgbClr val="FFDC99"/>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endParaRPr kumimoji="0" lang="en-US" altLang="en-US"/>
          </a:p>
        </p:txBody>
      </p:sp>
      <p:sp>
        <p:nvSpPr>
          <p:cNvPr id="67" name="Rectangle 9"/>
          <p:cNvSpPr>
            <a:spLocks noChangeArrowheads="1"/>
          </p:cNvSpPr>
          <p:nvPr/>
        </p:nvSpPr>
        <p:spPr bwMode="auto">
          <a:xfrm>
            <a:off x="304800" y="4027488"/>
            <a:ext cx="8529638" cy="301625"/>
          </a:xfrm>
          <a:prstGeom prst="rect">
            <a:avLst/>
          </a:prstGeom>
          <a:solidFill>
            <a:srgbClr val="FFDC9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endParaRPr kumimoji="0" lang="en-US" altLang="en-US"/>
          </a:p>
        </p:txBody>
      </p:sp>
      <p:sp>
        <p:nvSpPr>
          <p:cNvPr id="68" name="Rectangle 10"/>
          <p:cNvSpPr>
            <a:spLocks noChangeArrowheads="1"/>
          </p:cNvSpPr>
          <p:nvPr/>
        </p:nvSpPr>
        <p:spPr bwMode="auto">
          <a:xfrm>
            <a:off x="304800" y="4027488"/>
            <a:ext cx="8558213" cy="327025"/>
          </a:xfrm>
          <a:prstGeom prst="rect">
            <a:avLst/>
          </a:prstGeom>
          <a:noFill/>
          <a:ln w="25400">
            <a:solidFill>
              <a:srgbClr val="FFDC99"/>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endParaRPr kumimoji="0" lang="en-US" altLang="en-US"/>
          </a:p>
        </p:txBody>
      </p:sp>
      <p:sp>
        <p:nvSpPr>
          <p:cNvPr id="69" name="Rectangle 11"/>
          <p:cNvSpPr>
            <a:spLocks noChangeArrowheads="1"/>
          </p:cNvSpPr>
          <p:nvPr/>
        </p:nvSpPr>
        <p:spPr bwMode="auto">
          <a:xfrm>
            <a:off x="304800" y="4429125"/>
            <a:ext cx="8529638" cy="301625"/>
          </a:xfrm>
          <a:prstGeom prst="rect">
            <a:avLst/>
          </a:prstGeom>
          <a:solidFill>
            <a:srgbClr val="FFDC9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endParaRPr kumimoji="0" lang="en-US" altLang="en-US"/>
          </a:p>
        </p:txBody>
      </p:sp>
      <p:sp>
        <p:nvSpPr>
          <p:cNvPr id="70" name="Rectangle 12"/>
          <p:cNvSpPr>
            <a:spLocks noChangeArrowheads="1"/>
          </p:cNvSpPr>
          <p:nvPr/>
        </p:nvSpPr>
        <p:spPr bwMode="auto">
          <a:xfrm>
            <a:off x="304800" y="4429125"/>
            <a:ext cx="8558213" cy="327025"/>
          </a:xfrm>
          <a:prstGeom prst="rect">
            <a:avLst/>
          </a:prstGeom>
          <a:noFill/>
          <a:ln w="25400">
            <a:solidFill>
              <a:srgbClr val="FFDC99"/>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endParaRPr kumimoji="0" lang="en-US" altLang="en-US"/>
          </a:p>
        </p:txBody>
      </p:sp>
      <p:sp>
        <p:nvSpPr>
          <p:cNvPr id="71" name="Oval 13"/>
          <p:cNvSpPr>
            <a:spLocks noChangeArrowheads="1"/>
          </p:cNvSpPr>
          <p:nvPr/>
        </p:nvSpPr>
        <p:spPr bwMode="auto">
          <a:xfrm>
            <a:off x="2813050" y="4429125"/>
            <a:ext cx="4878388" cy="301625"/>
          </a:xfrm>
          <a:prstGeom prst="ellipse">
            <a:avLst/>
          </a:prstGeom>
          <a:solidFill>
            <a:srgbClr val="D9AA73"/>
          </a:solidFill>
          <a:ln w="25400">
            <a:solidFill>
              <a:srgbClr val="D9AA73"/>
            </a:solidFill>
            <a:round/>
            <a:headEnd/>
            <a:tailEnd/>
          </a:ln>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endParaRPr kumimoji="0" lang="en-US" altLang="en-US"/>
          </a:p>
        </p:txBody>
      </p:sp>
      <p:sp>
        <p:nvSpPr>
          <p:cNvPr id="72" name="Rectangle 14"/>
          <p:cNvSpPr>
            <a:spLocks noChangeArrowheads="1"/>
          </p:cNvSpPr>
          <p:nvPr/>
        </p:nvSpPr>
        <p:spPr bwMode="auto">
          <a:xfrm>
            <a:off x="2540000" y="4505325"/>
            <a:ext cx="5613400" cy="508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endParaRPr kumimoji="0" lang="en-US" altLang="en-US"/>
          </a:p>
        </p:txBody>
      </p:sp>
      <p:sp>
        <p:nvSpPr>
          <p:cNvPr id="73" name="Freeform 15"/>
          <p:cNvSpPr>
            <a:spLocks/>
          </p:cNvSpPr>
          <p:nvPr/>
        </p:nvSpPr>
        <p:spPr bwMode="auto">
          <a:xfrm>
            <a:off x="5183188" y="4403725"/>
            <a:ext cx="407987" cy="252413"/>
          </a:xfrm>
          <a:custGeom>
            <a:avLst/>
            <a:gdLst>
              <a:gd name="T0" fmla="*/ 2147483647 w 237"/>
              <a:gd name="T1" fmla="*/ 2147483647 h 159"/>
              <a:gd name="T2" fmla="*/ 0 w 237"/>
              <a:gd name="T3" fmla="*/ 2147483647 h 159"/>
              <a:gd name="T4" fmla="*/ 2147483647 w 237"/>
              <a:gd name="T5" fmla="*/ 2147483647 h 159"/>
              <a:gd name="T6" fmla="*/ 0 w 237"/>
              <a:gd name="T7" fmla="*/ 0 h 159"/>
              <a:gd name="T8" fmla="*/ 2147483647 w 237"/>
              <a:gd name="T9" fmla="*/ 2147483647 h 159"/>
              <a:gd name="T10" fmla="*/ 2147483647 w 237"/>
              <a:gd name="T11" fmla="*/ 2147483647 h 15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37" h="159">
                <a:moveTo>
                  <a:pt x="237" y="80"/>
                </a:moveTo>
                <a:lnTo>
                  <a:pt x="0" y="159"/>
                </a:lnTo>
                <a:lnTo>
                  <a:pt x="127" y="80"/>
                </a:lnTo>
                <a:lnTo>
                  <a:pt x="0" y="0"/>
                </a:lnTo>
                <a:lnTo>
                  <a:pt x="222" y="80"/>
                </a:lnTo>
                <a:lnTo>
                  <a:pt x="237" y="80"/>
                </a:lnTo>
                <a:close/>
              </a:path>
            </a:pathLst>
          </a:custGeom>
          <a:solidFill>
            <a:srgbClr val="000000"/>
          </a:solidFill>
          <a:ln w="25400">
            <a:solidFill>
              <a:srgbClr val="000000"/>
            </a:solidFill>
            <a:prstDash val="solid"/>
            <a:round/>
            <a:headEnd/>
            <a:tailEnd/>
          </a:ln>
        </p:spPr>
        <p:txBody>
          <a:bodyPr/>
          <a:lstStyle/>
          <a:p>
            <a:endParaRPr lang="zh-CN" altLang="en-US"/>
          </a:p>
        </p:txBody>
      </p:sp>
      <p:sp>
        <p:nvSpPr>
          <p:cNvPr id="74" name="Line 16"/>
          <p:cNvSpPr>
            <a:spLocks noChangeShapeType="1"/>
          </p:cNvSpPr>
          <p:nvPr/>
        </p:nvSpPr>
        <p:spPr bwMode="auto">
          <a:xfrm>
            <a:off x="2540000" y="4556125"/>
            <a:ext cx="2835275" cy="1588"/>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5" name="Rectangle 17"/>
          <p:cNvSpPr>
            <a:spLocks noChangeArrowheads="1"/>
          </p:cNvSpPr>
          <p:nvPr/>
        </p:nvSpPr>
        <p:spPr bwMode="auto">
          <a:xfrm>
            <a:off x="400050" y="2981325"/>
            <a:ext cx="73342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kumimoji="0" lang="en-GB" altLang="zh-CN" sz="1600">
                <a:solidFill>
                  <a:srgbClr val="000000"/>
                </a:solidFill>
                <a:latin typeface="Arial" panose="020B0604020202020204" pitchFamily="34" charset="0"/>
              </a:rPr>
              <a:t>Layer n</a:t>
            </a:r>
            <a:endParaRPr kumimoji="0" lang="en-GB" altLang="zh-CN">
              <a:latin typeface="Times" panose="02020603050405020304" pitchFamily="18" charset="0"/>
            </a:endParaRPr>
          </a:p>
        </p:txBody>
      </p:sp>
      <p:sp>
        <p:nvSpPr>
          <p:cNvPr id="76" name="Rectangle 18"/>
          <p:cNvSpPr>
            <a:spLocks noChangeArrowheads="1"/>
          </p:cNvSpPr>
          <p:nvPr/>
        </p:nvSpPr>
        <p:spPr bwMode="auto">
          <a:xfrm>
            <a:off x="400050" y="4138613"/>
            <a:ext cx="73342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kumimoji="0" lang="en-GB" altLang="zh-CN" sz="1600">
                <a:solidFill>
                  <a:srgbClr val="000000"/>
                </a:solidFill>
                <a:latin typeface="Arial" panose="020B0604020202020204" pitchFamily="34" charset="0"/>
              </a:rPr>
              <a:t>Layer 2</a:t>
            </a:r>
            <a:endParaRPr kumimoji="0" lang="en-GB" altLang="zh-CN">
              <a:latin typeface="Times" panose="02020603050405020304" pitchFamily="18" charset="0"/>
            </a:endParaRPr>
          </a:p>
        </p:txBody>
      </p:sp>
      <p:sp>
        <p:nvSpPr>
          <p:cNvPr id="77" name="Rectangle 19"/>
          <p:cNvSpPr>
            <a:spLocks noChangeArrowheads="1"/>
          </p:cNvSpPr>
          <p:nvPr/>
        </p:nvSpPr>
        <p:spPr bwMode="auto">
          <a:xfrm>
            <a:off x="400050" y="4516438"/>
            <a:ext cx="73342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kumimoji="0" lang="en-GB" altLang="zh-CN" sz="1600">
                <a:solidFill>
                  <a:srgbClr val="000000"/>
                </a:solidFill>
                <a:latin typeface="Arial" panose="020B0604020202020204" pitchFamily="34" charset="0"/>
              </a:rPr>
              <a:t>Layer 1</a:t>
            </a:r>
            <a:endParaRPr kumimoji="0" lang="en-GB" altLang="zh-CN">
              <a:latin typeface="Times" panose="02020603050405020304" pitchFamily="18" charset="0"/>
            </a:endParaRPr>
          </a:p>
        </p:txBody>
      </p:sp>
      <p:sp>
        <p:nvSpPr>
          <p:cNvPr id="78" name="Rectangle 20"/>
          <p:cNvSpPr>
            <a:spLocks noChangeArrowheads="1"/>
          </p:cNvSpPr>
          <p:nvPr/>
        </p:nvSpPr>
        <p:spPr bwMode="auto">
          <a:xfrm>
            <a:off x="2020888" y="2870200"/>
            <a:ext cx="874712" cy="1936750"/>
          </a:xfrm>
          <a:prstGeom prst="rect">
            <a:avLst/>
          </a:prstGeom>
          <a:noFill/>
          <a:ln w="254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endParaRPr kumimoji="0" lang="en-US" altLang="en-US"/>
          </a:p>
        </p:txBody>
      </p:sp>
      <p:sp>
        <p:nvSpPr>
          <p:cNvPr id="79" name="Rectangle 21"/>
          <p:cNvSpPr>
            <a:spLocks noChangeArrowheads="1"/>
          </p:cNvSpPr>
          <p:nvPr/>
        </p:nvSpPr>
        <p:spPr bwMode="auto">
          <a:xfrm>
            <a:off x="2762250" y="2378075"/>
            <a:ext cx="13716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kumimoji="0" lang="en-GB" altLang="zh-CN" sz="1600">
                <a:solidFill>
                  <a:srgbClr val="000000"/>
                </a:solidFill>
                <a:latin typeface="Arial" panose="020B0604020202020204" pitchFamily="34" charset="0"/>
              </a:rPr>
              <a:t>Message sent</a:t>
            </a:r>
            <a:endParaRPr kumimoji="0" lang="en-GB" altLang="zh-CN">
              <a:latin typeface="Times" panose="02020603050405020304" pitchFamily="18" charset="0"/>
            </a:endParaRPr>
          </a:p>
        </p:txBody>
      </p:sp>
      <p:sp>
        <p:nvSpPr>
          <p:cNvPr id="80" name="Rectangle 22"/>
          <p:cNvSpPr>
            <a:spLocks noChangeArrowheads="1"/>
          </p:cNvSpPr>
          <p:nvPr/>
        </p:nvSpPr>
        <p:spPr bwMode="auto">
          <a:xfrm>
            <a:off x="6103938" y="2352675"/>
            <a:ext cx="178752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kumimoji="0" lang="en-GB" altLang="zh-CN" sz="1600">
                <a:solidFill>
                  <a:srgbClr val="000000"/>
                </a:solidFill>
                <a:latin typeface="Arial" panose="020B0604020202020204" pitchFamily="34" charset="0"/>
              </a:rPr>
              <a:t>Message received</a:t>
            </a:r>
            <a:endParaRPr kumimoji="0" lang="en-GB" altLang="zh-CN">
              <a:latin typeface="Times" panose="02020603050405020304" pitchFamily="18" charset="0"/>
            </a:endParaRPr>
          </a:p>
        </p:txBody>
      </p:sp>
      <p:sp>
        <p:nvSpPr>
          <p:cNvPr id="81" name="Rectangle 23"/>
          <p:cNvSpPr>
            <a:spLocks noChangeArrowheads="1"/>
          </p:cNvSpPr>
          <p:nvPr/>
        </p:nvSpPr>
        <p:spPr bwMode="auto">
          <a:xfrm>
            <a:off x="4541838" y="4843463"/>
            <a:ext cx="1528762"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kumimoji="0" lang="en-GB" altLang="zh-CN" sz="1600">
                <a:solidFill>
                  <a:srgbClr val="000000"/>
                </a:solidFill>
                <a:latin typeface="Arial" panose="020B0604020202020204" pitchFamily="34" charset="0"/>
              </a:rPr>
              <a:t>Communication</a:t>
            </a:r>
            <a:endParaRPr kumimoji="0" lang="en-GB" altLang="zh-CN">
              <a:latin typeface="Times" panose="02020603050405020304" pitchFamily="18" charset="0"/>
            </a:endParaRPr>
          </a:p>
        </p:txBody>
      </p:sp>
      <p:sp>
        <p:nvSpPr>
          <p:cNvPr id="82" name="Rectangle 24"/>
          <p:cNvSpPr>
            <a:spLocks noChangeArrowheads="1"/>
          </p:cNvSpPr>
          <p:nvPr/>
        </p:nvSpPr>
        <p:spPr bwMode="auto">
          <a:xfrm>
            <a:off x="4642576" y="5097224"/>
            <a:ext cx="132728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kumimoji="0" lang="en-GB" altLang="zh-CN" sz="1600" b="1" dirty="0" smtClean="0">
                <a:solidFill>
                  <a:srgbClr val="000000"/>
                </a:solidFill>
                <a:latin typeface="Arial" panose="020B0604020202020204" pitchFamily="34" charset="0"/>
              </a:rPr>
              <a:t>Medium(</a:t>
            </a:r>
            <a:r>
              <a:rPr kumimoji="0" lang="zh-CN" altLang="en-US" sz="1600" b="1" dirty="0" smtClean="0">
                <a:solidFill>
                  <a:srgbClr val="000000"/>
                </a:solidFill>
                <a:latin typeface="Arial" panose="020B0604020202020204" pitchFamily="34" charset="0"/>
              </a:rPr>
              <a:t>介质</a:t>
            </a:r>
            <a:r>
              <a:rPr kumimoji="0" lang="en-GB" altLang="zh-CN" sz="1600" b="1" dirty="0" smtClean="0">
                <a:solidFill>
                  <a:srgbClr val="000000"/>
                </a:solidFill>
                <a:latin typeface="Arial" panose="020B0604020202020204" pitchFamily="34" charset="0"/>
              </a:rPr>
              <a:t>)</a:t>
            </a:r>
            <a:endParaRPr kumimoji="0" lang="en-GB" altLang="zh-CN" b="1" dirty="0">
              <a:latin typeface="Times" panose="02020603050405020304" pitchFamily="18" charset="0"/>
            </a:endParaRPr>
          </a:p>
        </p:txBody>
      </p:sp>
      <p:sp>
        <p:nvSpPr>
          <p:cNvPr id="83" name="Rectangle 25"/>
          <p:cNvSpPr>
            <a:spLocks noChangeArrowheads="1"/>
          </p:cNvSpPr>
          <p:nvPr/>
        </p:nvSpPr>
        <p:spPr bwMode="auto">
          <a:xfrm>
            <a:off x="2062163" y="4894263"/>
            <a:ext cx="7112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kumimoji="0" lang="en-GB" altLang="zh-CN" sz="1600">
                <a:solidFill>
                  <a:srgbClr val="000000"/>
                </a:solidFill>
                <a:latin typeface="Arial" panose="020B0604020202020204" pitchFamily="34" charset="0"/>
              </a:rPr>
              <a:t>Sender</a:t>
            </a:r>
            <a:endParaRPr kumimoji="0" lang="en-GB" altLang="zh-CN">
              <a:latin typeface="Times" panose="02020603050405020304" pitchFamily="18" charset="0"/>
            </a:endParaRPr>
          </a:p>
        </p:txBody>
      </p:sp>
      <p:sp>
        <p:nvSpPr>
          <p:cNvPr id="84" name="Rectangle 26"/>
          <p:cNvSpPr>
            <a:spLocks noChangeArrowheads="1"/>
          </p:cNvSpPr>
          <p:nvPr/>
        </p:nvSpPr>
        <p:spPr bwMode="auto">
          <a:xfrm>
            <a:off x="7623175" y="4894263"/>
            <a:ext cx="91757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kumimoji="0" lang="en-GB" altLang="zh-CN" sz="1600">
                <a:solidFill>
                  <a:srgbClr val="000000"/>
                </a:solidFill>
                <a:latin typeface="Arial" panose="020B0604020202020204" pitchFamily="34" charset="0"/>
              </a:rPr>
              <a:t>Recipient</a:t>
            </a:r>
            <a:endParaRPr kumimoji="0" lang="en-GB" altLang="zh-CN">
              <a:latin typeface="Times" panose="02020603050405020304" pitchFamily="18" charset="0"/>
            </a:endParaRPr>
          </a:p>
        </p:txBody>
      </p:sp>
      <p:sp>
        <p:nvSpPr>
          <p:cNvPr id="85" name="Rectangle 27"/>
          <p:cNvSpPr>
            <a:spLocks noChangeArrowheads="1"/>
          </p:cNvSpPr>
          <p:nvPr/>
        </p:nvSpPr>
        <p:spPr bwMode="auto">
          <a:xfrm>
            <a:off x="7718425" y="2870200"/>
            <a:ext cx="873125" cy="1936750"/>
          </a:xfrm>
          <a:prstGeom prst="rect">
            <a:avLst/>
          </a:prstGeom>
          <a:noFill/>
          <a:ln w="254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endParaRPr kumimoji="0" lang="en-US" altLang="en-US"/>
          </a:p>
        </p:txBody>
      </p:sp>
      <p:sp>
        <p:nvSpPr>
          <p:cNvPr id="86" name="Rectangle 28"/>
          <p:cNvSpPr>
            <a:spLocks noChangeArrowheads="1"/>
          </p:cNvSpPr>
          <p:nvPr/>
        </p:nvSpPr>
        <p:spPr bwMode="auto">
          <a:xfrm>
            <a:off x="8126413" y="3021013"/>
            <a:ext cx="55562" cy="254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endParaRPr kumimoji="0" lang="en-US" altLang="en-US"/>
          </a:p>
        </p:txBody>
      </p:sp>
      <p:sp>
        <p:nvSpPr>
          <p:cNvPr id="87" name="Rectangle 29"/>
          <p:cNvSpPr>
            <a:spLocks noChangeArrowheads="1"/>
          </p:cNvSpPr>
          <p:nvPr/>
        </p:nvSpPr>
        <p:spPr bwMode="auto">
          <a:xfrm>
            <a:off x="8126413" y="4530725"/>
            <a:ext cx="55562" cy="254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endParaRPr kumimoji="0" lang="en-US" altLang="en-US"/>
          </a:p>
        </p:txBody>
      </p:sp>
      <p:sp>
        <p:nvSpPr>
          <p:cNvPr id="88" name="Rectangle 30"/>
          <p:cNvSpPr>
            <a:spLocks noChangeArrowheads="1"/>
          </p:cNvSpPr>
          <p:nvPr/>
        </p:nvSpPr>
        <p:spPr bwMode="auto">
          <a:xfrm>
            <a:off x="8126413" y="3046413"/>
            <a:ext cx="55562" cy="14843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endParaRPr kumimoji="0" lang="en-US" altLang="en-US"/>
          </a:p>
        </p:txBody>
      </p:sp>
      <p:sp>
        <p:nvSpPr>
          <p:cNvPr id="89" name="Oval 31"/>
          <p:cNvSpPr>
            <a:spLocks noChangeArrowheads="1"/>
          </p:cNvSpPr>
          <p:nvPr/>
        </p:nvSpPr>
        <p:spPr bwMode="auto">
          <a:xfrm>
            <a:off x="8072438" y="3725863"/>
            <a:ext cx="163512" cy="125412"/>
          </a:xfrm>
          <a:prstGeom prst="ellipse">
            <a:avLst/>
          </a:prstGeom>
          <a:solidFill>
            <a:srgbClr val="FFFFFF"/>
          </a:solidFill>
          <a:ln w="25400">
            <a:solidFill>
              <a:srgbClr val="000000"/>
            </a:solidFill>
            <a:round/>
            <a:headEnd/>
            <a:tailEnd/>
          </a:ln>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endParaRPr kumimoji="0" lang="en-US" altLang="en-US"/>
          </a:p>
        </p:txBody>
      </p:sp>
      <p:sp>
        <p:nvSpPr>
          <p:cNvPr id="90" name="Oval 32"/>
          <p:cNvSpPr>
            <a:spLocks noChangeArrowheads="1"/>
          </p:cNvSpPr>
          <p:nvPr/>
        </p:nvSpPr>
        <p:spPr bwMode="auto">
          <a:xfrm>
            <a:off x="8072438" y="4479925"/>
            <a:ext cx="163512" cy="125413"/>
          </a:xfrm>
          <a:prstGeom prst="ellipse">
            <a:avLst/>
          </a:prstGeom>
          <a:solidFill>
            <a:srgbClr val="FFFFFF"/>
          </a:solidFill>
          <a:ln w="25400">
            <a:solidFill>
              <a:srgbClr val="000000"/>
            </a:solidFill>
            <a:round/>
            <a:headEnd/>
            <a:tailEnd/>
          </a:ln>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endParaRPr kumimoji="0" lang="en-US" altLang="en-US"/>
          </a:p>
        </p:txBody>
      </p:sp>
      <p:sp>
        <p:nvSpPr>
          <p:cNvPr id="91" name="Oval 33"/>
          <p:cNvSpPr>
            <a:spLocks noChangeArrowheads="1"/>
          </p:cNvSpPr>
          <p:nvPr/>
        </p:nvSpPr>
        <p:spPr bwMode="auto">
          <a:xfrm>
            <a:off x="8072438" y="4102100"/>
            <a:ext cx="163512" cy="127000"/>
          </a:xfrm>
          <a:prstGeom prst="ellipse">
            <a:avLst/>
          </a:prstGeom>
          <a:solidFill>
            <a:srgbClr val="FFFFFF"/>
          </a:solidFill>
          <a:ln w="25400">
            <a:solidFill>
              <a:srgbClr val="000000"/>
            </a:solidFill>
            <a:round/>
            <a:headEnd/>
            <a:tailEnd/>
          </a:ln>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endParaRPr kumimoji="0" lang="en-US" altLang="en-US"/>
          </a:p>
        </p:txBody>
      </p:sp>
      <p:sp>
        <p:nvSpPr>
          <p:cNvPr id="92" name="Oval 34"/>
          <p:cNvSpPr>
            <a:spLocks noChangeArrowheads="1"/>
          </p:cNvSpPr>
          <p:nvPr/>
        </p:nvSpPr>
        <p:spPr bwMode="auto">
          <a:xfrm>
            <a:off x="8072438" y="3322638"/>
            <a:ext cx="163512" cy="125412"/>
          </a:xfrm>
          <a:prstGeom prst="ellipse">
            <a:avLst/>
          </a:prstGeom>
          <a:solidFill>
            <a:srgbClr val="FFFFFF"/>
          </a:solidFill>
          <a:ln w="25400">
            <a:solidFill>
              <a:srgbClr val="000000"/>
            </a:solidFill>
            <a:round/>
            <a:headEnd/>
            <a:tailEnd/>
          </a:ln>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endParaRPr kumimoji="0" lang="en-US" altLang="en-US"/>
          </a:p>
        </p:txBody>
      </p:sp>
      <p:sp>
        <p:nvSpPr>
          <p:cNvPr id="93" name="Oval 35"/>
          <p:cNvSpPr>
            <a:spLocks noChangeArrowheads="1"/>
          </p:cNvSpPr>
          <p:nvPr/>
        </p:nvSpPr>
        <p:spPr bwMode="auto">
          <a:xfrm>
            <a:off x="8072438" y="2944813"/>
            <a:ext cx="163512" cy="125412"/>
          </a:xfrm>
          <a:prstGeom prst="ellipse">
            <a:avLst/>
          </a:prstGeom>
          <a:solidFill>
            <a:srgbClr val="FFFFFF"/>
          </a:solidFill>
          <a:ln w="25400">
            <a:solidFill>
              <a:srgbClr val="000000"/>
            </a:solidFill>
            <a:round/>
            <a:headEnd/>
            <a:tailEnd/>
          </a:ln>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endParaRPr kumimoji="0" lang="en-US" altLang="en-US"/>
          </a:p>
        </p:txBody>
      </p:sp>
      <p:sp>
        <p:nvSpPr>
          <p:cNvPr id="94" name="Freeform 36"/>
          <p:cNvSpPr>
            <a:spLocks/>
          </p:cNvSpPr>
          <p:nvPr/>
        </p:nvSpPr>
        <p:spPr bwMode="auto">
          <a:xfrm>
            <a:off x="7418388" y="2592388"/>
            <a:ext cx="134937" cy="101600"/>
          </a:xfrm>
          <a:custGeom>
            <a:avLst/>
            <a:gdLst>
              <a:gd name="T0" fmla="*/ 2147483647 w 79"/>
              <a:gd name="T1" fmla="*/ 2147483647 h 64"/>
              <a:gd name="T2" fmla="*/ 2147483647 w 79"/>
              <a:gd name="T3" fmla="*/ 2147483647 h 64"/>
              <a:gd name="T4" fmla="*/ 0 w 79"/>
              <a:gd name="T5" fmla="*/ 0 h 64"/>
              <a:gd name="T6" fmla="*/ 2147483647 w 79"/>
              <a:gd name="T7" fmla="*/ 2147483647 h 64"/>
              <a:gd name="T8" fmla="*/ 2147483647 w 79"/>
              <a:gd name="T9" fmla="*/ 2147483647 h 6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9" h="64">
                <a:moveTo>
                  <a:pt x="79" y="32"/>
                </a:moveTo>
                <a:lnTo>
                  <a:pt x="64" y="64"/>
                </a:lnTo>
                <a:lnTo>
                  <a:pt x="0" y="0"/>
                </a:lnTo>
                <a:lnTo>
                  <a:pt x="79" y="16"/>
                </a:lnTo>
                <a:lnTo>
                  <a:pt x="79" y="32"/>
                </a:lnTo>
                <a:close/>
              </a:path>
            </a:pathLst>
          </a:custGeom>
          <a:solidFill>
            <a:srgbClr val="000000"/>
          </a:solidFill>
          <a:ln w="25400">
            <a:solidFill>
              <a:srgbClr val="000000"/>
            </a:solidFill>
            <a:prstDash val="solid"/>
            <a:round/>
            <a:headEnd/>
            <a:tailEnd/>
          </a:ln>
        </p:spPr>
        <p:txBody>
          <a:bodyPr/>
          <a:lstStyle/>
          <a:p>
            <a:endParaRPr lang="zh-CN" altLang="en-US"/>
          </a:p>
        </p:txBody>
      </p:sp>
      <p:sp>
        <p:nvSpPr>
          <p:cNvPr id="95" name="Line 37"/>
          <p:cNvSpPr>
            <a:spLocks noChangeShapeType="1"/>
          </p:cNvSpPr>
          <p:nvPr/>
        </p:nvSpPr>
        <p:spPr bwMode="auto">
          <a:xfrm flipH="1" flipV="1">
            <a:off x="7553325" y="2643188"/>
            <a:ext cx="519113" cy="276225"/>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6" name="Rectangle 38"/>
          <p:cNvSpPr>
            <a:spLocks noChangeArrowheads="1"/>
          </p:cNvSpPr>
          <p:nvPr/>
        </p:nvSpPr>
        <p:spPr bwMode="auto">
          <a:xfrm>
            <a:off x="2430463" y="3021013"/>
            <a:ext cx="55562" cy="254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endParaRPr kumimoji="0" lang="en-US" altLang="en-US"/>
          </a:p>
        </p:txBody>
      </p:sp>
      <p:sp>
        <p:nvSpPr>
          <p:cNvPr id="97" name="Rectangle 39"/>
          <p:cNvSpPr>
            <a:spLocks noChangeArrowheads="1"/>
          </p:cNvSpPr>
          <p:nvPr/>
        </p:nvSpPr>
        <p:spPr bwMode="auto">
          <a:xfrm>
            <a:off x="2430463" y="4530725"/>
            <a:ext cx="55562" cy="254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endParaRPr kumimoji="0" lang="en-US" altLang="en-US"/>
          </a:p>
        </p:txBody>
      </p:sp>
      <p:sp>
        <p:nvSpPr>
          <p:cNvPr id="98" name="Rectangle 40"/>
          <p:cNvSpPr>
            <a:spLocks noChangeArrowheads="1"/>
          </p:cNvSpPr>
          <p:nvPr/>
        </p:nvSpPr>
        <p:spPr bwMode="auto">
          <a:xfrm>
            <a:off x="2430463" y="3046413"/>
            <a:ext cx="55562" cy="14843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endParaRPr kumimoji="0" lang="en-US" altLang="en-US"/>
          </a:p>
        </p:txBody>
      </p:sp>
      <p:sp>
        <p:nvSpPr>
          <p:cNvPr id="99" name="Oval 41"/>
          <p:cNvSpPr>
            <a:spLocks noChangeArrowheads="1"/>
          </p:cNvSpPr>
          <p:nvPr/>
        </p:nvSpPr>
        <p:spPr bwMode="auto">
          <a:xfrm>
            <a:off x="2374900" y="3749675"/>
            <a:ext cx="165100" cy="127000"/>
          </a:xfrm>
          <a:prstGeom prst="ellipse">
            <a:avLst/>
          </a:prstGeom>
          <a:solidFill>
            <a:srgbClr val="FFFFFF"/>
          </a:solidFill>
          <a:ln w="25400">
            <a:solidFill>
              <a:srgbClr val="000000"/>
            </a:solidFill>
            <a:round/>
            <a:headEnd/>
            <a:tailEnd/>
          </a:ln>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endParaRPr kumimoji="0" lang="en-US" altLang="en-US"/>
          </a:p>
        </p:txBody>
      </p:sp>
      <p:sp>
        <p:nvSpPr>
          <p:cNvPr id="100" name="Oval 42"/>
          <p:cNvSpPr>
            <a:spLocks noChangeArrowheads="1"/>
          </p:cNvSpPr>
          <p:nvPr/>
        </p:nvSpPr>
        <p:spPr bwMode="auto">
          <a:xfrm>
            <a:off x="2374900" y="4505325"/>
            <a:ext cx="165100" cy="125413"/>
          </a:xfrm>
          <a:prstGeom prst="ellipse">
            <a:avLst/>
          </a:prstGeom>
          <a:solidFill>
            <a:srgbClr val="FFFFFF"/>
          </a:solidFill>
          <a:ln w="25400">
            <a:solidFill>
              <a:srgbClr val="000000"/>
            </a:solidFill>
            <a:round/>
            <a:headEnd/>
            <a:tailEnd/>
          </a:ln>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endParaRPr kumimoji="0" lang="en-US" altLang="en-US"/>
          </a:p>
        </p:txBody>
      </p:sp>
      <p:sp>
        <p:nvSpPr>
          <p:cNvPr id="101" name="Oval 43"/>
          <p:cNvSpPr>
            <a:spLocks noChangeArrowheads="1"/>
          </p:cNvSpPr>
          <p:nvPr/>
        </p:nvSpPr>
        <p:spPr bwMode="auto">
          <a:xfrm>
            <a:off x="2374900" y="4127500"/>
            <a:ext cx="165100" cy="125413"/>
          </a:xfrm>
          <a:prstGeom prst="ellipse">
            <a:avLst/>
          </a:prstGeom>
          <a:solidFill>
            <a:srgbClr val="FFFFFF"/>
          </a:solidFill>
          <a:ln w="25400">
            <a:solidFill>
              <a:srgbClr val="000000"/>
            </a:solidFill>
            <a:round/>
            <a:headEnd/>
            <a:tailEnd/>
          </a:ln>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endParaRPr kumimoji="0" lang="en-US" altLang="en-US"/>
          </a:p>
        </p:txBody>
      </p:sp>
      <p:sp>
        <p:nvSpPr>
          <p:cNvPr id="102" name="Oval 44"/>
          <p:cNvSpPr>
            <a:spLocks noChangeArrowheads="1"/>
          </p:cNvSpPr>
          <p:nvPr/>
        </p:nvSpPr>
        <p:spPr bwMode="auto">
          <a:xfrm>
            <a:off x="2374900" y="3348038"/>
            <a:ext cx="165100" cy="125412"/>
          </a:xfrm>
          <a:prstGeom prst="ellipse">
            <a:avLst/>
          </a:prstGeom>
          <a:solidFill>
            <a:srgbClr val="FFFFFF"/>
          </a:solidFill>
          <a:ln w="25400">
            <a:solidFill>
              <a:srgbClr val="000000"/>
            </a:solidFill>
            <a:round/>
            <a:headEnd/>
            <a:tailEnd/>
          </a:ln>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endParaRPr kumimoji="0" lang="en-US" altLang="en-US"/>
          </a:p>
        </p:txBody>
      </p:sp>
      <p:sp>
        <p:nvSpPr>
          <p:cNvPr id="103" name="Oval 45"/>
          <p:cNvSpPr>
            <a:spLocks noChangeArrowheads="1"/>
          </p:cNvSpPr>
          <p:nvPr/>
        </p:nvSpPr>
        <p:spPr bwMode="auto">
          <a:xfrm>
            <a:off x="2374900" y="2970213"/>
            <a:ext cx="165100" cy="125412"/>
          </a:xfrm>
          <a:prstGeom prst="ellipse">
            <a:avLst/>
          </a:prstGeom>
          <a:solidFill>
            <a:srgbClr val="FFFFFF"/>
          </a:solidFill>
          <a:ln w="25400">
            <a:solidFill>
              <a:srgbClr val="000000"/>
            </a:solidFill>
            <a:round/>
            <a:headEnd/>
            <a:tailEnd/>
          </a:ln>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endParaRPr kumimoji="0" lang="en-US" altLang="en-US"/>
          </a:p>
        </p:txBody>
      </p:sp>
      <p:sp>
        <p:nvSpPr>
          <p:cNvPr id="104" name="Freeform 46"/>
          <p:cNvSpPr>
            <a:spLocks/>
          </p:cNvSpPr>
          <p:nvPr/>
        </p:nvSpPr>
        <p:spPr bwMode="auto">
          <a:xfrm>
            <a:off x="2540000" y="2819400"/>
            <a:ext cx="136525" cy="100013"/>
          </a:xfrm>
          <a:custGeom>
            <a:avLst/>
            <a:gdLst>
              <a:gd name="T0" fmla="*/ 2147483647 w 79"/>
              <a:gd name="T1" fmla="*/ 2147483647 h 63"/>
              <a:gd name="T2" fmla="*/ 2147483647 w 79"/>
              <a:gd name="T3" fmla="*/ 2147483647 h 63"/>
              <a:gd name="T4" fmla="*/ 0 w 79"/>
              <a:gd name="T5" fmla="*/ 2147483647 h 63"/>
              <a:gd name="T6" fmla="*/ 2147483647 w 79"/>
              <a:gd name="T7" fmla="*/ 0 h 63"/>
              <a:gd name="T8" fmla="*/ 2147483647 w 79"/>
              <a:gd name="T9" fmla="*/ 2147483647 h 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9" h="63">
                <a:moveTo>
                  <a:pt x="63" y="16"/>
                </a:moveTo>
                <a:lnTo>
                  <a:pt x="79" y="32"/>
                </a:lnTo>
                <a:lnTo>
                  <a:pt x="0" y="63"/>
                </a:lnTo>
                <a:lnTo>
                  <a:pt x="47" y="0"/>
                </a:lnTo>
                <a:lnTo>
                  <a:pt x="63" y="16"/>
                </a:lnTo>
                <a:close/>
              </a:path>
            </a:pathLst>
          </a:custGeom>
          <a:solidFill>
            <a:srgbClr val="000000"/>
          </a:solidFill>
          <a:ln w="25400">
            <a:solidFill>
              <a:srgbClr val="000000"/>
            </a:solidFill>
            <a:prstDash val="solid"/>
            <a:round/>
            <a:headEnd/>
            <a:tailEnd/>
          </a:ln>
        </p:spPr>
        <p:txBody>
          <a:bodyPr/>
          <a:lstStyle/>
          <a:p>
            <a:endParaRPr lang="zh-CN" altLang="en-US"/>
          </a:p>
        </p:txBody>
      </p:sp>
      <p:sp>
        <p:nvSpPr>
          <p:cNvPr id="105" name="Line 47"/>
          <p:cNvSpPr>
            <a:spLocks noChangeShapeType="1"/>
          </p:cNvSpPr>
          <p:nvPr/>
        </p:nvSpPr>
        <p:spPr bwMode="auto">
          <a:xfrm flipH="1">
            <a:off x="2676525" y="2617788"/>
            <a:ext cx="381000" cy="227012"/>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6" name="Rectangle 48"/>
          <p:cNvSpPr>
            <a:spLocks noChangeArrowheads="1"/>
          </p:cNvSpPr>
          <p:nvPr/>
        </p:nvSpPr>
        <p:spPr bwMode="auto">
          <a:xfrm>
            <a:off x="717550" y="3400425"/>
            <a:ext cx="82550" cy="76200"/>
          </a:xfrm>
          <a:prstGeom prst="rect">
            <a:avLst/>
          </a:prstGeom>
          <a:solidFill>
            <a:schemeClr val="tx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New Roman" charset="0"/>
              <a:ea typeface="宋体" charset="0"/>
            </a:endParaRPr>
          </a:p>
        </p:txBody>
      </p:sp>
      <p:sp>
        <p:nvSpPr>
          <p:cNvPr id="107" name="Rectangle 49"/>
          <p:cNvSpPr>
            <a:spLocks noChangeArrowheads="1"/>
          </p:cNvSpPr>
          <p:nvPr/>
        </p:nvSpPr>
        <p:spPr bwMode="auto">
          <a:xfrm>
            <a:off x="717550" y="3781425"/>
            <a:ext cx="82550" cy="76200"/>
          </a:xfrm>
          <a:prstGeom prst="rect">
            <a:avLst/>
          </a:prstGeom>
          <a:solidFill>
            <a:schemeClr val="tx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New Roman" charset="0"/>
              <a:ea typeface="宋体" charset="0"/>
            </a:endParaRPr>
          </a:p>
        </p:txBody>
      </p:sp>
      <p:sp>
        <p:nvSpPr>
          <p:cNvPr id="2" name="文本框 1"/>
          <p:cNvSpPr txBox="1"/>
          <p:nvPr/>
        </p:nvSpPr>
        <p:spPr>
          <a:xfrm>
            <a:off x="1449387" y="5663373"/>
            <a:ext cx="7091363" cy="369332"/>
          </a:xfrm>
          <a:prstGeom prst="rect">
            <a:avLst/>
          </a:prstGeom>
          <a:noFill/>
        </p:spPr>
        <p:txBody>
          <a:bodyPr wrap="square" rtlCol="0">
            <a:spAutoFit/>
          </a:bodyPr>
          <a:lstStyle/>
          <a:p>
            <a:r>
              <a:rPr lang="en-US" altLang="zh-CN" dirty="0" smtClean="0">
                <a:solidFill>
                  <a:srgbClr val="FF0000"/>
                </a:solidFill>
              </a:rPr>
              <a:t>The  semantics of the message degrades,  to packets,  to signals!</a:t>
            </a:r>
            <a:endParaRPr lang="zh-CN" altLang="en-US" dirty="0">
              <a:solidFill>
                <a:srgbClr val="FF0000"/>
              </a:solidFill>
            </a:endParaRPr>
          </a:p>
        </p:txBody>
      </p:sp>
    </p:spTree>
    <p:extLst>
      <p:ext uri="{BB962C8B-B14F-4D97-AF65-F5344CB8AC3E}">
        <p14:creationId xmlns:p14="http://schemas.microsoft.com/office/powerpoint/2010/main" val="128966760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1"/>
          </p:nvPr>
        </p:nvSpPr>
        <p:spPr/>
        <p:txBody>
          <a:bodyPr/>
          <a:lstStyle/>
          <a:p>
            <a:fld id="{81527B9D-8B53-C542-B4A4-B7AE274C943D}" type="slidenum">
              <a:rPr lang="en-US" altLang="en-US" smtClean="0"/>
              <a:pPr/>
              <a:t>8</a:t>
            </a:fld>
            <a:endParaRPr lang="en-US" altLang="en-US"/>
          </a:p>
        </p:txBody>
      </p:sp>
      <p:sp>
        <p:nvSpPr>
          <p:cNvPr id="4" name="矩形 3"/>
          <p:cNvSpPr/>
          <p:nvPr/>
        </p:nvSpPr>
        <p:spPr>
          <a:xfrm>
            <a:off x="-53220" y="860097"/>
            <a:ext cx="5194051" cy="523220"/>
          </a:xfrm>
          <a:prstGeom prst="rect">
            <a:avLst/>
          </a:prstGeom>
        </p:spPr>
        <p:txBody>
          <a:bodyPr wrap="none">
            <a:spAutoFit/>
          </a:bodyPr>
          <a:lstStyle/>
          <a:p>
            <a:r>
              <a:rPr lang="en-US" altLang="zh-TW" sz="2800" b="1" i="1" dirty="0">
                <a:solidFill>
                  <a:srgbClr val="000000"/>
                </a:solidFill>
                <a:ea typeface="新細明體" charset="0"/>
                <a:cs typeface="新細明體" charset="0"/>
              </a:rPr>
              <a:t>The ISO/OSI 7-Layer Protocol</a:t>
            </a:r>
            <a:endParaRPr lang="zh-CN" altLang="en-US" sz="2800" b="1" i="1" dirty="0">
              <a:solidFill>
                <a:srgbClr val="000000"/>
              </a:solidFill>
            </a:endParaRPr>
          </a:p>
        </p:txBody>
      </p:sp>
      <p:sp>
        <p:nvSpPr>
          <p:cNvPr id="5" name="矩形 4"/>
          <p:cNvSpPr/>
          <p:nvPr/>
        </p:nvSpPr>
        <p:spPr>
          <a:xfrm>
            <a:off x="1058212" y="1890011"/>
            <a:ext cx="4572000" cy="646331"/>
          </a:xfrm>
          <a:prstGeom prst="rect">
            <a:avLst/>
          </a:prstGeom>
        </p:spPr>
        <p:txBody>
          <a:bodyPr>
            <a:spAutoFit/>
          </a:bodyPr>
          <a:lstStyle/>
          <a:p>
            <a:pPr marL="0" indent="0">
              <a:buFont typeface="Monotype Sorts" charset="0"/>
              <a:buNone/>
              <a:defRPr/>
            </a:pPr>
            <a:r>
              <a:rPr lang="en-US" altLang="zh-TW" dirty="0">
                <a:solidFill>
                  <a:srgbClr val="000000"/>
                </a:solidFill>
                <a:ea typeface="新細明體" charset="0"/>
                <a:cs typeface="新細明體" charset="0"/>
              </a:rPr>
              <a:t>The ISO/OSI </a:t>
            </a:r>
          </a:p>
          <a:p>
            <a:pPr marL="0" indent="0">
              <a:buFont typeface="Monotype Sorts" charset="0"/>
              <a:buNone/>
              <a:defRPr/>
            </a:pPr>
            <a:r>
              <a:rPr lang="en-US" altLang="zh-TW" dirty="0">
                <a:solidFill>
                  <a:srgbClr val="000000"/>
                </a:solidFill>
                <a:ea typeface="新細明體" charset="0"/>
                <a:cs typeface="新細明體" charset="0"/>
              </a:rPr>
              <a:t>Reference Model:</a:t>
            </a:r>
          </a:p>
        </p:txBody>
      </p:sp>
      <p:sp>
        <p:nvSpPr>
          <p:cNvPr id="131" name="Rectangle 3"/>
          <p:cNvSpPr>
            <a:spLocks noChangeArrowheads="1"/>
          </p:cNvSpPr>
          <p:nvPr/>
        </p:nvSpPr>
        <p:spPr bwMode="auto">
          <a:xfrm>
            <a:off x="4591406" y="5562600"/>
            <a:ext cx="3949700" cy="596900"/>
          </a:xfrm>
          <a:prstGeom prst="rect">
            <a:avLst/>
          </a:prstGeom>
          <a:noFill/>
          <a:ln w="12700">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solidFill>
                <a:srgbClr val="000000"/>
              </a:solidFill>
              <a:latin typeface="Times New Roman" charset="0"/>
              <a:ea typeface="宋体" charset="0"/>
            </a:endParaRPr>
          </a:p>
        </p:txBody>
      </p:sp>
      <p:sp>
        <p:nvSpPr>
          <p:cNvPr id="132" name="Rectangle 4"/>
          <p:cNvSpPr>
            <a:spLocks noChangeArrowheads="1"/>
          </p:cNvSpPr>
          <p:nvPr/>
        </p:nvSpPr>
        <p:spPr bwMode="auto">
          <a:xfrm>
            <a:off x="4591406" y="1905000"/>
            <a:ext cx="3949700" cy="596900"/>
          </a:xfrm>
          <a:prstGeom prst="rect">
            <a:avLst/>
          </a:prstGeom>
          <a:noFill/>
          <a:ln w="12700">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solidFill>
                <a:srgbClr val="000000"/>
              </a:solidFill>
              <a:latin typeface="Times New Roman" charset="0"/>
              <a:ea typeface="宋体" charset="0"/>
            </a:endParaRPr>
          </a:p>
        </p:txBody>
      </p:sp>
      <p:sp>
        <p:nvSpPr>
          <p:cNvPr id="133" name="Rectangle 5"/>
          <p:cNvSpPr>
            <a:spLocks noChangeArrowheads="1"/>
          </p:cNvSpPr>
          <p:nvPr/>
        </p:nvSpPr>
        <p:spPr bwMode="auto">
          <a:xfrm>
            <a:off x="4591406" y="2514600"/>
            <a:ext cx="3949700" cy="596900"/>
          </a:xfrm>
          <a:prstGeom prst="rect">
            <a:avLst/>
          </a:prstGeom>
          <a:noFill/>
          <a:ln w="12700">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solidFill>
                <a:srgbClr val="000000"/>
              </a:solidFill>
              <a:latin typeface="Times New Roman" charset="0"/>
              <a:ea typeface="宋体" charset="0"/>
            </a:endParaRPr>
          </a:p>
        </p:txBody>
      </p:sp>
      <p:sp>
        <p:nvSpPr>
          <p:cNvPr id="134" name="Rectangle 6"/>
          <p:cNvSpPr>
            <a:spLocks noChangeArrowheads="1"/>
          </p:cNvSpPr>
          <p:nvPr/>
        </p:nvSpPr>
        <p:spPr bwMode="auto">
          <a:xfrm>
            <a:off x="4591406" y="3124200"/>
            <a:ext cx="3949700" cy="596900"/>
          </a:xfrm>
          <a:prstGeom prst="rect">
            <a:avLst/>
          </a:prstGeom>
          <a:noFill/>
          <a:ln w="12700">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solidFill>
                <a:srgbClr val="000000"/>
              </a:solidFill>
              <a:latin typeface="Times New Roman" charset="0"/>
              <a:ea typeface="宋体" charset="0"/>
            </a:endParaRPr>
          </a:p>
        </p:txBody>
      </p:sp>
      <p:sp>
        <p:nvSpPr>
          <p:cNvPr id="135" name="Rectangle 7"/>
          <p:cNvSpPr>
            <a:spLocks noChangeArrowheads="1"/>
          </p:cNvSpPr>
          <p:nvPr/>
        </p:nvSpPr>
        <p:spPr bwMode="auto">
          <a:xfrm>
            <a:off x="4591406" y="3733800"/>
            <a:ext cx="3949700" cy="596900"/>
          </a:xfrm>
          <a:prstGeom prst="rect">
            <a:avLst/>
          </a:prstGeom>
          <a:noFill/>
          <a:ln w="12700">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solidFill>
                <a:srgbClr val="000000"/>
              </a:solidFill>
              <a:latin typeface="Times New Roman" charset="0"/>
              <a:ea typeface="宋体" charset="0"/>
            </a:endParaRPr>
          </a:p>
        </p:txBody>
      </p:sp>
      <p:sp>
        <p:nvSpPr>
          <p:cNvPr id="136" name="Rectangle 8"/>
          <p:cNvSpPr>
            <a:spLocks noChangeArrowheads="1"/>
          </p:cNvSpPr>
          <p:nvPr/>
        </p:nvSpPr>
        <p:spPr bwMode="auto">
          <a:xfrm>
            <a:off x="4591406" y="4343400"/>
            <a:ext cx="3949700" cy="596900"/>
          </a:xfrm>
          <a:prstGeom prst="rect">
            <a:avLst/>
          </a:prstGeom>
          <a:noFill/>
          <a:ln w="12700">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solidFill>
                <a:srgbClr val="000000"/>
              </a:solidFill>
              <a:latin typeface="Times New Roman" charset="0"/>
              <a:ea typeface="宋体" charset="0"/>
            </a:endParaRPr>
          </a:p>
        </p:txBody>
      </p:sp>
      <p:sp>
        <p:nvSpPr>
          <p:cNvPr id="137" name="Rectangle 9"/>
          <p:cNvSpPr>
            <a:spLocks noChangeArrowheads="1"/>
          </p:cNvSpPr>
          <p:nvPr/>
        </p:nvSpPr>
        <p:spPr bwMode="auto">
          <a:xfrm>
            <a:off x="4591406" y="4953000"/>
            <a:ext cx="3949700" cy="596900"/>
          </a:xfrm>
          <a:prstGeom prst="rect">
            <a:avLst/>
          </a:prstGeom>
          <a:noFill/>
          <a:ln w="12700">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solidFill>
                <a:srgbClr val="000000"/>
              </a:solidFill>
              <a:latin typeface="Times New Roman" charset="0"/>
              <a:ea typeface="宋体" charset="0"/>
            </a:endParaRPr>
          </a:p>
        </p:txBody>
      </p:sp>
      <p:sp>
        <p:nvSpPr>
          <p:cNvPr id="138" name="Rectangle 10"/>
          <p:cNvSpPr>
            <a:spLocks noChangeArrowheads="1"/>
          </p:cNvSpPr>
          <p:nvPr/>
        </p:nvSpPr>
        <p:spPr bwMode="auto">
          <a:xfrm>
            <a:off x="5270856" y="1974850"/>
            <a:ext cx="1439498"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a:defRPr/>
            </a:pPr>
            <a:r>
              <a:rPr lang="en-US" altLang="zh-TW" sz="2000">
                <a:solidFill>
                  <a:srgbClr val="000000"/>
                </a:solidFill>
                <a:latin typeface="Arial" charset="0"/>
                <a:ea typeface="新細明體" charset="0"/>
                <a:cs typeface="新細明體" charset="0"/>
              </a:rPr>
              <a:t>Application</a:t>
            </a:r>
          </a:p>
        </p:txBody>
      </p:sp>
      <p:sp>
        <p:nvSpPr>
          <p:cNvPr id="139" name="Rectangle 11"/>
          <p:cNvSpPr>
            <a:spLocks noChangeArrowheads="1"/>
          </p:cNvSpPr>
          <p:nvPr/>
        </p:nvSpPr>
        <p:spPr bwMode="auto">
          <a:xfrm>
            <a:off x="5118456" y="2584450"/>
            <a:ext cx="1622240"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a:defRPr/>
            </a:pPr>
            <a:r>
              <a:rPr lang="en-US" altLang="zh-TW" sz="2000">
                <a:solidFill>
                  <a:srgbClr val="000000"/>
                </a:solidFill>
                <a:latin typeface="Arial" charset="0"/>
                <a:ea typeface="新細明體" charset="0"/>
                <a:cs typeface="新細明體" charset="0"/>
              </a:rPr>
              <a:t>Presentation</a:t>
            </a:r>
          </a:p>
        </p:txBody>
      </p:sp>
      <p:sp>
        <p:nvSpPr>
          <p:cNvPr id="140" name="Rectangle 12"/>
          <p:cNvSpPr>
            <a:spLocks noChangeArrowheads="1"/>
          </p:cNvSpPr>
          <p:nvPr/>
        </p:nvSpPr>
        <p:spPr bwMode="auto">
          <a:xfrm>
            <a:off x="5270856" y="3727450"/>
            <a:ext cx="1269708"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a:defRPr/>
            </a:pPr>
            <a:r>
              <a:rPr lang="en-US" altLang="zh-TW" sz="2000">
                <a:solidFill>
                  <a:srgbClr val="000000"/>
                </a:solidFill>
                <a:latin typeface="Arial" charset="0"/>
                <a:ea typeface="新細明體" charset="0"/>
                <a:cs typeface="新細明體" charset="0"/>
              </a:rPr>
              <a:t>Transport</a:t>
            </a:r>
          </a:p>
        </p:txBody>
      </p:sp>
      <p:sp>
        <p:nvSpPr>
          <p:cNvPr id="141" name="Rectangle 13"/>
          <p:cNvSpPr>
            <a:spLocks noChangeArrowheads="1"/>
          </p:cNvSpPr>
          <p:nvPr/>
        </p:nvSpPr>
        <p:spPr bwMode="auto">
          <a:xfrm>
            <a:off x="5423256" y="4337050"/>
            <a:ext cx="1123707"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a:defRPr/>
            </a:pPr>
            <a:r>
              <a:rPr lang="en-US" altLang="zh-TW" sz="2000">
                <a:solidFill>
                  <a:srgbClr val="000000"/>
                </a:solidFill>
                <a:latin typeface="Arial" charset="0"/>
                <a:ea typeface="新細明體" charset="0"/>
                <a:cs typeface="新細明體" charset="0"/>
              </a:rPr>
              <a:t>Network</a:t>
            </a:r>
          </a:p>
        </p:txBody>
      </p:sp>
      <p:sp>
        <p:nvSpPr>
          <p:cNvPr id="142" name="Rectangle 14"/>
          <p:cNvSpPr>
            <a:spLocks noChangeArrowheads="1"/>
          </p:cNvSpPr>
          <p:nvPr/>
        </p:nvSpPr>
        <p:spPr bwMode="auto">
          <a:xfrm>
            <a:off x="5347056" y="4946650"/>
            <a:ext cx="1181415"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a:defRPr/>
            </a:pPr>
            <a:r>
              <a:rPr lang="en-US" altLang="zh-TW" sz="2000">
                <a:solidFill>
                  <a:srgbClr val="000000"/>
                </a:solidFill>
                <a:latin typeface="Arial" charset="0"/>
                <a:ea typeface="新細明體" charset="0"/>
                <a:cs typeface="新細明體" charset="0"/>
              </a:rPr>
              <a:t>Data link</a:t>
            </a:r>
          </a:p>
        </p:txBody>
      </p:sp>
      <p:sp>
        <p:nvSpPr>
          <p:cNvPr id="143" name="Rectangle 15"/>
          <p:cNvSpPr>
            <a:spLocks noChangeArrowheads="1"/>
          </p:cNvSpPr>
          <p:nvPr/>
        </p:nvSpPr>
        <p:spPr bwMode="auto">
          <a:xfrm>
            <a:off x="5423256" y="5556250"/>
            <a:ext cx="1139737"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a:defRPr/>
            </a:pPr>
            <a:r>
              <a:rPr lang="en-US" altLang="zh-TW" sz="2000">
                <a:solidFill>
                  <a:srgbClr val="000000"/>
                </a:solidFill>
                <a:latin typeface="Arial" charset="0"/>
                <a:ea typeface="新細明體" charset="0"/>
                <a:cs typeface="新細明體" charset="0"/>
              </a:rPr>
              <a:t>Physical</a:t>
            </a:r>
          </a:p>
        </p:txBody>
      </p:sp>
      <p:sp>
        <p:nvSpPr>
          <p:cNvPr id="144" name="Rectangle 16"/>
          <p:cNvSpPr>
            <a:spLocks noChangeArrowheads="1"/>
          </p:cNvSpPr>
          <p:nvPr/>
        </p:nvSpPr>
        <p:spPr bwMode="auto">
          <a:xfrm>
            <a:off x="5423256" y="3194050"/>
            <a:ext cx="1096455"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a:defRPr/>
            </a:pPr>
            <a:r>
              <a:rPr lang="en-US" altLang="zh-TW" sz="2000" dirty="0">
                <a:solidFill>
                  <a:srgbClr val="000000"/>
                </a:solidFill>
                <a:latin typeface="Arial" charset="0"/>
                <a:ea typeface="新細明體" charset="0"/>
                <a:cs typeface="新細明體" charset="0"/>
              </a:rPr>
              <a:t>Session</a:t>
            </a:r>
          </a:p>
        </p:txBody>
      </p:sp>
      <p:sp>
        <p:nvSpPr>
          <p:cNvPr id="145" name="Text Box 18"/>
          <p:cNvSpPr txBox="1">
            <a:spLocks noChangeArrowheads="1"/>
          </p:cNvSpPr>
          <p:nvPr/>
        </p:nvSpPr>
        <p:spPr bwMode="auto">
          <a:xfrm>
            <a:off x="7326669" y="1912938"/>
            <a:ext cx="1312862" cy="5810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88900" tIns="44450" rIns="88900" bIns="44450">
            <a:spAutoFit/>
          </a:bodyPr>
          <a:lstStyle>
            <a:lvl1pPr>
              <a:defRPr sz="2400">
                <a:solidFill>
                  <a:schemeClr val="tx1"/>
                </a:solidFill>
                <a:latin typeface="Times New Roman" charset="0"/>
                <a:ea typeface="宋体" charset="0"/>
              </a:defRPr>
            </a:lvl1pPr>
            <a:lvl2pPr marL="742950" indent="-285750">
              <a:defRPr sz="2400">
                <a:solidFill>
                  <a:schemeClr val="tx1"/>
                </a:solidFill>
                <a:latin typeface="Times New Roman" charset="0"/>
                <a:ea typeface="宋体" charset="0"/>
              </a:defRPr>
            </a:lvl2pPr>
            <a:lvl3pPr marL="1143000" indent="-228600">
              <a:defRPr sz="2400">
                <a:solidFill>
                  <a:schemeClr val="tx1"/>
                </a:solidFill>
                <a:latin typeface="Times New Roman" charset="0"/>
                <a:ea typeface="宋体" charset="0"/>
              </a:defRPr>
            </a:lvl3pPr>
            <a:lvl4pPr marL="1600200" indent="-228600">
              <a:defRPr sz="2400">
                <a:solidFill>
                  <a:schemeClr val="tx1"/>
                </a:solidFill>
                <a:latin typeface="Times New Roman" charset="0"/>
                <a:ea typeface="宋体" charset="0"/>
              </a:defRPr>
            </a:lvl4pPr>
            <a:lvl5pPr marL="2057400" indent="-228600">
              <a:defRPr sz="2400">
                <a:solidFill>
                  <a:schemeClr val="tx1"/>
                </a:solidFill>
                <a:latin typeface="Times New Roman" charset="0"/>
                <a:ea typeface="宋体" charset="0"/>
              </a:defRPr>
            </a:lvl5pPr>
            <a:lvl6pPr marL="2514600" indent="-228600" eaLnBrk="0" fontAlgn="base" hangingPunct="0">
              <a:spcBef>
                <a:spcPct val="0"/>
              </a:spcBef>
              <a:spcAft>
                <a:spcPct val="0"/>
              </a:spcAft>
              <a:defRPr sz="2400">
                <a:solidFill>
                  <a:schemeClr val="tx1"/>
                </a:solidFill>
                <a:latin typeface="Times New Roman" charset="0"/>
                <a:ea typeface="宋体" charset="0"/>
              </a:defRPr>
            </a:lvl6pPr>
            <a:lvl7pPr marL="2971800" indent="-228600" eaLnBrk="0" fontAlgn="base" hangingPunct="0">
              <a:spcBef>
                <a:spcPct val="0"/>
              </a:spcBef>
              <a:spcAft>
                <a:spcPct val="0"/>
              </a:spcAft>
              <a:defRPr sz="2400">
                <a:solidFill>
                  <a:schemeClr val="tx1"/>
                </a:solidFill>
                <a:latin typeface="Times New Roman" charset="0"/>
                <a:ea typeface="宋体" charset="0"/>
              </a:defRPr>
            </a:lvl7pPr>
            <a:lvl8pPr marL="3429000" indent="-228600" eaLnBrk="0" fontAlgn="base" hangingPunct="0">
              <a:spcBef>
                <a:spcPct val="0"/>
              </a:spcBef>
              <a:spcAft>
                <a:spcPct val="0"/>
              </a:spcAft>
              <a:defRPr sz="2400">
                <a:solidFill>
                  <a:schemeClr val="tx1"/>
                </a:solidFill>
                <a:latin typeface="Times New Roman" charset="0"/>
                <a:ea typeface="宋体" charset="0"/>
              </a:defRPr>
            </a:lvl8pPr>
            <a:lvl9pPr marL="3886200" indent="-228600" eaLnBrk="0" fontAlgn="base" hangingPunct="0">
              <a:spcBef>
                <a:spcPct val="0"/>
              </a:spcBef>
              <a:spcAft>
                <a:spcPct val="0"/>
              </a:spcAft>
              <a:defRPr sz="2400">
                <a:solidFill>
                  <a:schemeClr val="tx1"/>
                </a:solidFill>
                <a:latin typeface="Times New Roman" charset="0"/>
                <a:ea typeface="宋体" charset="0"/>
              </a:defRPr>
            </a:lvl9pPr>
          </a:lstStyle>
          <a:p>
            <a:pPr>
              <a:spcBef>
                <a:spcPct val="20000"/>
              </a:spcBef>
              <a:buClr>
                <a:schemeClr val="tx1"/>
              </a:buClr>
              <a:buFont typeface="Symbol" charset="0"/>
              <a:buNone/>
              <a:defRPr/>
            </a:pPr>
            <a:r>
              <a:rPr lang="en-US" altLang="zh-TW" sz="1600" smtClean="0">
                <a:solidFill>
                  <a:srgbClr val="000000"/>
                </a:solidFill>
                <a:latin typeface="Arial" charset="0"/>
                <a:ea typeface="新細明體" charset="0"/>
                <a:cs typeface="新細明體" charset="0"/>
              </a:rPr>
              <a:t>HTTP, FTP, Telnet</a:t>
            </a:r>
          </a:p>
        </p:txBody>
      </p:sp>
      <p:sp>
        <p:nvSpPr>
          <p:cNvPr id="146" name="Text Box 19"/>
          <p:cNvSpPr txBox="1">
            <a:spLocks noChangeArrowheads="1"/>
          </p:cNvSpPr>
          <p:nvPr/>
        </p:nvSpPr>
        <p:spPr bwMode="auto">
          <a:xfrm>
            <a:off x="7336194" y="2508250"/>
            <a:ext cx="1674812" cy="6318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88900" tIns="44450" rIns="88900" bIns="44450">
            <a:spAutoFit/>
          </a:bodyPr>
          <a:lstStyle>
            <a:lvl1pPr>
              <a:defRPr sz="2400">
                <a:solidFill>
                  <a:schemeClr val="tx1"/>
                </a:solidFill>
                <a:latin typeface="Times New Roman" charset="0"/>
                <a:ea typeface="宋体" charset="0"/>
              </a:defRPr>
            </a:lvl1pPr>
            <a:lvl2pPr marL="742950" indent="-285750">
              <a:defRPr sz="2400">
                <a:solidFill>
                  <a:schemeClr val="tx1"/>
                </a:solidFill>
                <a:latin typeface="Times New Roman" charset="0"/>
                <a:ea typeface="宋体" charset="0"/>
              </a:defRPr>
            </a:lvl2pPr>
            <a:lvl3pPr marL="1143000" indent="-228600">
              <a:defRPr sz="2400">
                <a:solidFill>
                  <a:schemeClr val="tx1"/>
                </a:solidFill>
                <a:latin typeface="Times New Roman" charset="0"/>
                <a:ea typeface="宋体" charset="0"/>
              </a:defRPr>
            </a:lvl3pPr>
            <a:lvl4pPr marL="1600200" indent="-228600">
              <a:defRPr sz="2400">
                <a:solidFill>
                  <a:schemeClr val="tx1"/>
                </a:solidFill>
                <a:latin typeface="Times New Roman" charset="0"/>
                <a:ea typeface="宋体" charset="0"/>
              </a:defRPr>
            </a:lvl4pPr>
            <a:lvl5pPr marL="2057400" indent="-228600">
              <a:defRPr sz="2400">
                <a:solidFill>
                  <a:schemeClr val="tx1"/>
                </a:solidFill>
                <a:latin typeface="Times New Roman" charset="0"/>
                <a:ea typeface="宋体" charset="0"/>
              </a:defRPr>
            </a:lvl5pPr>
            <a:lvl6pPr marL="2514600" indent="-228600" eaLnBrk="0" fontAlgn="base" hangingPunct="0">
              <a:spcBef>
                <a:spcPct val="0"/>
              </a:spcBef>
              <a:spcAft>
                <a:spcPct val="0"/>
              </a:spcAft>
              <a:defRPr sz="2400">
                <a:solidFill>
                  <a:schemeClr val="tx1"/>
                </a:solidFill>
                <a:latin typeface="Times New Roman" charset="0"/>
                <a:ea typeface="宋体" charset="0"/>
              </a:defRPr>
            </a:lvl6pPr>
            <a:lvl7pPr marL="2971800" indent="-228600" eaLnBrk="0" fontAlgn="base" hangingPunct="0">
              <a:spcBef>
                <a:spcPct val="0"/>
              </a:spcBef>
              <a:spcAft>
                <a:spcPct val="0"/>
              </a:spcAft>
              <a:defRPr sz="2400">
                <a:solidFill>
                  <a:schemeClr val="tx1"/>
                </a:solidFill>
                <a:latin typeface="Times New Roman" charset="0"/>
                <a:ea typeface="宋体" charset="0"/>
              </a:defRPr>
            </a:lvl7pPr>
            <a:lvl8pPr marL="3429000" indent="-228600" eaLnBrk="0" fontAlgn="base" hangingPunct="0">
              <a:spcBef>
                <a:spcPct val="0"/>
              </a:spcBef>
              <a:spcAft>
                <a:spcPct val="0"/>
              </a:spcAft>
              <a:defRPr sz="2400">
                <a:solidFill>
                  <a:schemeClr val="tx1"/>
                </a:solidFill>
                <a:latin typeface="Times New Roman" charset="0"/>
                <a:ea typeface="宋体" charset="0"/>
              </a:defRPr>
            </a:lvl8pPr>
            <a:lvl9pPr marL="3886200" indent="-228600" eaLnBrk="0" fontAlgn="base" hangingPunct="0">
              <a:spcBef>
                <a:spcPct val="0"/>
              </a:spcBef>
              <a:spcAft>
                <a:spcPct val="0"/>
              </a:spcAft>
              <a:defRPr sz="2400">
                <a:solidFill>
                  <a:schemeClr val="tx1"/>
                </a:solidFill>
                <a:latin typeface="Times New Roman" charset="0"/>
                <a:ea typeface="宋体" charset="0"/>
              </a:defRPr>
            </a:lvl9pPr>
          </a:lstStyle>
          <a:p>
            <a:pPr>
              <a:spcBef>
                <a:spcPct val="20000"/>
              </a:spcBef>
              <a:buClr>
                <a:schemeClr val="tx1"/>
              </a:buClr>
              <a:buFont typeface="Symbol" charset="0"/>
              <a:buNone/>
              <a:defRPr/>
            </a:pPr>
            <a:r>
              <a:rPr lang="en-US" altLang="zh-TW" sz="1600" smtClean="0">
                <a:solidFill>
                  <a:srgbClr val="000000"/>
                </a:solidFill>
                <a:latin typeface="Arial" charset="0"/>
                <a:ea typeface="新細明體" charset="0"/>
                <a:cs typeface="新細明體" charset="0"/>
              </a:rPr>
              <a:t>XDR, CDR</a:t>
            </a:r>
          </a:p>
          <a:p>
            <a:pPr>
              <a:spcBef>
                <a:spcPct val="20000"/>
              </a:spcBef>
              <a:buClr>
                <a:schemeClr val="tx1"/>
              </a:buClr>
              <a:buFont typeface="Symbol" charset="0"/>
              <a:buNone/>
              <a:defRPr/>
            </a:pPr>
            <a:r>
              <a:rPr lang="en-US" altLang="zh-TW" sz="1600" smtClean="0">
                <a:solidFill>
                  <a:srgbClr val="000000"/>
                </a:solidFill>
                <a:latin typeface="Arial" charset="0"/>
                <a:ea typeface="新細明體" charset="0"/>
                <a:cs typeface="新細明體" charset="0"/>
              </a:rPr>
              <a:t>Secure Sockets</a:t>
            </a:r>
          </a:p>
        </p:txBody>
      </p:sp>
      <p:sp>
        <p:nvSpPr>
          <p:cNvPr id="147" name="Text Box 20"/>
          <p:cNvSpPr txBox="1">
            <a:spLocks noChangeArrowheads="1"/>
          </p:cNvSpPr>
          <p:nvPr/>
        </p:nvSpPr>
        <p:spPr bwMode="auto">
          <a:xfrm>
            <a:off x="7328256" y="3119438"/>
            <a:ext cx="1579563" cy="62706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88900" tIns="44450" rIns="88900" bIns="44450">
            <a:spAutoFit/>
          </a:bodyPr>
          <a:lstStyle>
            <a:lvl1pPr>
              <a:defRPr sz="2400">
                <a:solidFill>
                  <a:schemeClr val="tx1"/>
                </a:solidFill>
                <a:latin typeface="Times New Roman" charset="0"/>
                <a:ea typeface="宋体" charset="0"/>
              </a:defRPr>
            </a:lvl1pPr>
            <a:lvl2pPr marL="742950" indent="-285750">
              <a:defRPr sz="2400">
                <a:solidFill>
                  <a:schemeClr val="tx1"/>
                </a:solidFill>
                <a:latin typeface="Times New Roman" charset="0"/>
                <a:ea typeface="宋体" charset="0"/>
              </a:defRPr>
            </a:lvl2pPr>
            <a:lvl3pPr marL="1143000" indent="-228600">
              <a:defRPr sz="2400">
                <a:solidFill>
                  <a:schemeClr val="tx1"/>
                </a:solidFill>
                <a:latin typeface="Times New Roman" charset="0"/>
                <a:ea typeface="宋体" charset="0"/>
              </a:defRPr>
            </a:lvl3pPr>
            <a:lvl4pPr marL="1600200" indent="-228600">
              <a:defRPr sz="2400">
                <a:solidFill>
                  <a:schemeClr val="tx1"/>
                </a:solidFill>
                <a:latin typeface="Times New Roman" charset="0"/>
                <a:ea typeface="宋体" charset="0"/>
              </a:defRPr>
            </a:lvl4pPr>
            <a:lvl5pPr marL="2057400" indent="-228600">
              <a:defRPr sz="2400">
                <a:solidFill>
                  <a:schemeClr val="tx1"/>
                </a:solidFill>
                <a:latin typeface="Times New Roman" charset="0"/>
                <a:ea typeface="宋体" charset="0"/>
              </a:defRPr>
            </a:lvl5pPr>
            <a:lvl6pPr marL="2514600" indent="-228600" eaLnBrk="0" fontAlgn="base" hangingPunct="0">
              <a:spcBef>
                <a:spcPct val="0"/>
              </a:spcBef>
              <a:spcAft>
                <a:spcPct val="0"/>
              </a:spcAft>
              <a:defRPr sz="2400">
                <a:solidFill>
                  <a:schemeClr val="tx1"/>
                </a:solidFill>
                <a:latin typeface="Times New Roman" charset="0"/>
                <a:ea typeface="宋体" charset="0"/>
              </a:defRPr>
            </a:lvl6pPr>
            <a:lvl7pPr marL="2971800" indent="-228600" eaLnBrk="0" fontAlgn="base" hangingPunct="0">
              <a:spcBef>
                <a:spcPct val="0"/>
              </a:spcBef>
              <a:spcAft>
                <a:spcPct val="0"/>
              </a:spcAft>
              <a:defRPr sz="2400">
                <a:solidFill>
                  <a:schemeClr val="tx1"/>
                </a:solidFill>
                <a:latin typeface="Times New Roman" charset="0"/>
                <a:ea typeface="宋体" charset="0"/>
              </a:defRPr>
            </a:lvl7pPr>
            <a:lvl8pPr marL="3429000" indent="-228600" eaLnBrk="0" fontAlgn="base" hangingPunct="0">
              <a:spcBef>
                <a:spcPct val="0"/>
              </a:spcBef>
              <a:spcAft>
                <a:spcPct val="0"/>
              </a:spcAft>
              <a:defRPr sz="2400">
                <a:solidFill>
                  <a:schemeClr val="tx1"/>
                </a:solidFill>
                <a:latin typeface="Times New Roman" charset="0"/>
                <a:ea typeface="宋体" charset="0"/>
              </a:defRPr>
            </a:lvl8pPr>
            <a:lvl9pPr marL="3886200" indent="-228600" eaLnBrk="0" fontAlgn="base" hangingPunct="0">
              <a:spcBef>
                <a:spcPct val="0"/>
              </a:spcBef>
              <a:spcAft>
                <a:spcPct val="0"/>
              </a:spcAft>
              <a:defRPr sz="2400">
                <a:solidFill>
                  <a:schemeClr val="tx1"/>
                </a:solidFill>
                <a:latin typeface="Times New Roman" charset="0"/>
                <a:ea typeface="宋体" charset="0"/>
              </a:defRPr>
            </a:lvl9pPr>
          </a:lstStyle>
          <a:p>
            <a:pPr>
              <a:spcBef>
                <a:spcPct val="20000"/>
              </a:spcBef>
              <a:buClr>
                <a:schemeClr val="tx1"/>
              </a:buClr>
              <a:buFont typeface="Symbol" charset="0"/>
              <a:buNone/>
              <a:defRPr/>
            </a:pPr>
            <a:r>
              <a:rPr lang="en-US" altLang="zh-TW" sz="1600" smtClean="0">
                <a:solidFill>
                  <a:srgbClr val="000000"/>
                </a:solidFill>
                <a:latin typeface="Arial" charset="0"/>
                <a:ea typeface="新細明體" charset="0"/>
                <a:cs typeface="新細明體" charset="0"/>
              </a:rPr>
              <a:t>for connection-</a:t>
            </a:r>
          </a:p>
          <a:p>
            <a:pPr>
              <a:spcBef>
                <a:spcPct val="20000"/>
              </a:spcBef>
              <a:buClr>
                <a:schemeClr val="tx1"/>
              </a:buClr>
              <a:buFont typeface="Symbol" charset="0"/>
              <a:buNone/>
              <a:defRPr/>
            </a:pPr>
            <a:r>
              <a:rPr lang="en-US" altLang="zh-TW" sz="1600" smtClean="0">
                <a:solidFill>
                  <a:srgbClr val="000000"/>
                </a:solidFill>
                <a:latin typeface="Arial" charset="0"/>
                <a:ea typeface="新細明體" charset="0"/>
                <a:cs typeface="新細明體" charset="0"/>
              </a:rPr>
              <a:t>oriented comm.</a:t>
            </a:r>
          </a:p>
        </p:txBody>
      </p:sp>
      <p:sp>
        <p:nvSpPr>
          <p:cNvPr id="148" name="Text Box 21"/>
          <p:cNvSpPr txBox="1">
            <a:spLocks noChangeArrowheads="1"/>
          </p:cNvSpPr>
          <p:nvPr/>
        </p:nvSpPr>
        <p:spPr bwMode="auto">
          <a:xfrm>
            <a:off x="7328256" y="3754438"/>
            <a:ext cx="1123950" cy="62706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88900" tIns="44450" rIns="88900" bIns="44450">
            <a:spAutoFit/>
          </a:bodyPr>
          <a:lstStyle>
            <a:lvl1pPr>
              <a:defRPr sz="2400">
                <a:solidFill>
                  <a:schemeClr val="tx1"/>
                </a:solidFill>
                <a:latin typeface="Times New Roman" charset="0"/>
                <a:ea typeface="宋体" charset="0"/>
              </a:defRPr>
            </a:lvl1pPr>
            <a:lvl2pPr marL="742950" indent="-285750">
              <a:defRPr sz="2400">
                <a:solidFill>
                  <a:schemeClr val="tx1"/>
                </a:solidFill>
                <a:latin typeface="Times New Roman" charset="0"/>
                <a:ea typeface="宋体" charset="0"/>
              </a:defRPr>
            </a:lvl2pPr>
            <a:lvl3pPr marL="1143000" indent="-228600">
              <a:defRPr sz="2400">
                <a:solidFill>
                  <a:schemeClr val="tx1"/>
                </a:solidFill>
                <a:latin typeface="Times New Roman" charset="0"/>
                <a:ea typeface="宋体" charset="0"/>
              </a:defRPr>
            </a:lvl3pPr>
            <a:lvl4pPr marL="1600200" indent="-228600">
              <a:defRPr sz="2400">
                <a:solidFill>
                  <a:schemeClr val="tx1"/>
                </a:solidFill>
                <a:latin typeface="Times New Roman" charset="0"/>
                <a:ea typeface="宋体" charset="0"/>
              </a:defRPr>
            </a:lvl4pPr>
            <a:lvl5pPr marL="2057400" indent="-228600">
              <a:defRPr sz="2400">
                <a:solidFill>
                  <a:schemeClr val="tx1"/>
                </a:solidFill>
                <a:latin typeface="Times New Roman" charset="0"/>
                <a:ea typeface="宋体" charset="0"/>
              </a:defRPr>
            </a:lvl5pPr>
            <a:lvl6pPr marL="2514600" indent="-228600" eaLnBrk="0" fontAlgn="base" hangingPunct="0">
              <a:spcBef>
                <a:spcPct val="0"/>
              </a:spcBef>
              <a:spcAft>
                <a:spcPct val="0"/>
              </a:spcAft>
              <a:defRPr sz="2400">
                <a:solidFill>
                  <a:schemeClr val="tx1"/>
                </a:solidFill>
                <a:latin typeface="Times New Roman" charset="0"/>
                <a:ea typeface="宋体" charset="0"/>
              </a:defRPr>
            </a:lvl6pPr>
            <a:lvl7pPr marL="2971800" indent="-228600" eaLnBrk="0" fontAlgn="base" hangingPunct="0">
              <a:spcBef>
                <a:spcPct val="0"/>
              </a:spcBef>
              <a:spcAft>
                <a:spcPct val="0"/>
              </a:spcAft>
              <a:defRPr sz="2400">
                <a:solidFill>
                  <a:schemeClr val="tx1"/>
                </a:solidFill>
                <a:latin typeface="Times New Roman" charset="0"/>
                <a:ea typeface="宋体" charset="0"/>
              </a:defRPr>
            </a:lvl7pPr>
            <a:lvl8pPr marL="3429000" indent="-228600" eaLnBrk="0" fontAlgn="base" hangingPunct="0">
              <a:spcBef>
                <a:spcPct val="0"/>
              </a:spcBef>
              <a:spcAft>
                <a:spcPct val="0"/>
              </a:spcAft>
              <a:defRPr sz="2400">
                <a:solidFill>
                  <a:schemeClr val="tx1"/>
                </a:solidFill>
                <a:latin typeface="Times New Roman" charset="0"/>
                <a:ea typeface="宋体" charset="0"/>
              </a:defRPr>
            </a:lvl8pPr>
            <a:lvl9pPr marL="3886200" indent="-228600" eaLnBrk="0" fontAlgn="base" hangingPunct="0">
              <a:spcBef>
                <a:spcPct val="0"/>
              </a:spcBef>
              <a:spcAft>
                <a:spcPct val="0"/>
              </a:spcAft>
              <a:defRPr sz="2400">
                <a:solidFill>
                  <a:schemeClr val="tx1"/>
                </a:solidFill>
                <a:latin typeface="Times New Roman" charset="0"/>
                <a:ea typeface="宋体" charset="0"/>
              </a:defRPr>
            </a:lvl9pPr>
          </a:lstStyle>
          <a:p>
            <a:pPr>
              <a:spcBef>
                <a:spcPct val="20000"/>
              </a:spcBef>
              <a:buClr>
                <a:schemeClr val="tx1"/>
              </a:buClr>
              <a:buFont typeface="Symbol" charset="0"/>
              <a:buNone/>
              <a:defRPr/>
            </a:pPr>
            <a:r>
              <a:rPr lang="en-US" altLang="zh-TW" sz="1600" smtClean="0">
                <a:solidFill>
                  <a:srgbClr val="000000"/>
                </a:solidFill>
                <a:latin typeface="Arial" charset="0"/>
                <a:ea typeface="新細明體" charset="0"/>
                <a:cs typeface="新細明體" charset="0"/>
              </a:rPr>
              <a:t>message;</a:t>
            </a:r>
          </a:p>
          <a:p>
            <a:pPr>
              <a:spcBef>
                <a:spcPct val="20000"/>
              </a:spcBef>
              <a:buClr>
                <a:schemeClr val="tx1"/>
              </a:buClr>
              <a:buFont typeface="Symbol" charset="0"/>
              <a:buNone/>
              <a:defRPr/>
            </a:pPr>
            <a:r>
              <a:rPr lang="en-US" altLang="zh-TW" sz="1600" smtClean="0">
                <a:solidFill>
                  <a:srgbClr val="000000"/>
                </a:solidFill>
                <a:latin typeface="Arial" charset="0"/>
                <a:ea typeface="新細明體" charset="0"/>
                <a:cs typeface="新細明體" charset="0"/>
              </a:rPr>
              <a:t>TCP, UDP</a:t>
            </a:r>
          </a:p>
        </p:txBody>
      </p:sp>
      <p:sp>
        <p:nvSpPr>
          <p:cNvPr id="149" name="Text Box 22"/>
          <p:cNvSpPr txBox="1">
            <a:spLocks noChangeArrowheads="1"/>
          </p:cNvSpPr>
          <p:nvPr/>
        </p:nvSpPr>
        <p:spPr bwMode="auto">
          <a:xfrm>
            <a:off x="7342544" y="4325938"/>
            <a:ext cx="1082675" cy="62706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88900" tIns="44450" rIns="88900" bIns="44450">
            <a:spAutoFit/>
          </a:bodyPr>
          <a:lstStyle>
            <a:lvl1pPr>
              <a:defRPr sz="2400">
                <a:solidFill>
                  <a:schemeClr val="tx1"/>
                </a:solidFill>
                <a:latin typeface="Times New Roman" charset="0"/>
                <a:ea typeface="宋体" charset="0"/>
              </a:defRPr>
            </a:lvl1pPr>
            <a:lvl2pPr marL="742950" indent="-285750">
              <a:defRPr sz="2400">
                <a:solidFill>
                  <a:schemeClr val="tx1"/>
                </a:solidFill>
                <a:latin typeface="Times New Roman" charset="0"/>
                <a:ea typeface="宋体" charset="0"/>
              </a:defRPr>
            </a:lvl2pPr>
            <a:lvl3pPr marL="1143000" indent="-228600">
              <a:defRPr sz="2400">
                <a:solidFill>
                  <a:schemeClr val="tx1"/>
                </a:solidFill>
                <a:latin typeface="Times New Roman" charset="0"/>
                <a:ea typeface="宋体" charset="0"/>
              </a:defRPr>
            </a:lvl3pPr>
            <a:lvl4pPr marL="1600200" indent="-228600">
              <a:defRPr sz="2400">
                <a:solidFill>
                  <a:schemeClr val="tx1"/>
                </a:solidFill>
                <a:latin typeface="Times New Roman" charset="0"/>
                <a:ea typeface="宋体" charset="0"/>
              </a:defRPr>
            </a:lvl4pPr>
            <a:lvl5pPr marL="2057400" indent="-228600">
              <a:defRPr sz="2400">
                <a:solidFill>
                  <a:schemeClr val="tx1"/>
                </a:solidFill>
                <a:latin typeface="Times New Roman" charset="0"/>
                <a:ea typeface="宋体" charset="0"/>
              </a:defRPr>
            </a:lvl5pPr>
            <a:lvl6pPr marL="2514600" indent="-228600" eaLnBrk="0" fontAlgn="base" hangingPunct="0">
              <a:spcBef>
                <a:spcPct val="0"/>
              </a:spcBef>
              <a:spcAft>
                <a:spcPct val="0"/>
              </a:spcAft>
              <a:defRPr sz="2400">
                <a:solidFill>
                  <a:schemeClr val="tx1"/>
                </a:solidFill>
                <a:latin typeface="Times New Roman" charset="0"/>
                <a:ea typeface="宋体" charset="0"/>
              </a:defRPr>
            </a:lvl6pPr>
            <a:lvl7pPr marL="2971800" indent="-228600" eaLnBrk="0" fontAlgn="base" hangingPunct="0">
              <a:spcBef>
                <a:spcPct val="0"/>
              </a:spcBef>
              <a:spcAft>
                <a:spcPct val="0"/>
              </a:spcAft>
              <a:defRPr sz="2400">
                <a:solidFill>
                  <a:schemeClr val="tx1"/>
                </a:solidFill>
                <a:latin typeface="Times New Roman" charset="0"/>
                <a:ea typeface="宋体" charset="0"/>
              </a:defRPr>
            </a:lvl7pPr>
            <a:lvl8pPr marL="3429000" indent="-228600" eaLnBrk="0" fontAlgn="base" hangingPunct="0">
              <a:spcBef>
                <a:spcPct val="0"/>
              </a:spcBef>
              <a:spcAft>
                <a:spcPct val="0"/>
              </a:spcAft>
              <a:defRPr sz="2400">
                <a:solidFill>
                  <a:schemeClr val="tx1"/>
                </a:solidFill>
                <a:latin typeface="Times New Roman" charset="0"/>
                <a:ea typeface="宋体" charset="0"/>
              </a:defRPr>
            </a:lvl8pPr>
            <a:lvl9pPr marL="3886200" indent="-228600" eaLnBrk="0" fontAlgn="base" hangingPunct="0">
              <a:spcBef>
                <a:spcPct val="0"/>
              </a:spcBef>
              <a:spcAft>
                <a:spcPct val="0"/>
              </a:spcAft>
              <a:defRPr sz="2400">
                <a:solidFill>
                  <a:schemeClr val="tx1"/>
                </a:solidFill>
                <a:latin typeface="Times New Roman" charset="0"/>
                <a:ea typeface="宋体" charset="0"/>
              </a:defRPr>
            </a:lvl9pPr>
          </a:lstStyle>
          <a:p>
            <a:pPr>
              <a:spcBef>
                <a:spcPct val="20000"/>
              </a:spcBef>
              <a:buClr>
                <a:schemeClr val="tx1"/>
              </a:buClr>
              <a:buFont typeface="Symbol" charset="0"/>
              <a:buNone/>
              <a:defRPr/>
            </a:pPr>
            <a:r>
              <a:rPr lang="en-US" altLang="zh-TW" sz="1600" smtClean="0">
                <a:solidFill>
                  <a:srgbClr val="000000"/>
                </a:solidFill>
                <a:latin typeface="Arial" charset="0"/>
                <a:ea typeface="新細明體" charset="0"/>
                <a:cs typeface="新細明體" charset="0"/>
              </a:rPr>
              <a:t>packet;IP;</a:t>
            </a:r>
          </a:p>
          <a:p>
            <a:pPr>
              <a:spcBef>
                <a:spcPct val="20000"/>
              </a:spcBef>
              <a:buClr>
                <a:schemeClr val="tx1"/>
              </a:buClr>
              <a:buFont typeface="Symbol" charset="0"/>
              <a:buNone/>
              <a:defRPr/>
            </a:pPr>
            <a:r>
              <a:rPr lang="en-US" altLang="zh-TW" sz="1600" smtClean="0">
                <a:solidFill>
                  <a:srgbClr val="000000"/>
                </a:solidFill>
                <a:latin typeface="Arial" charset="0"/>
                <a:ea typeface="新細明體" charset="0"/>
                <a:cs typeface="新細明體" charset="0"/>
              </a:rPr>
              <a:t>ATM VC</a:t>
            </a:r>
          </a:p>
        </p:txBody>
      </p:sp>
      <p:sp>
        <p:nvSpPr>
          <p:cNvPr id="150" name="Text Box 23"/>
          <p:cNvSpPr txBox="1">
            <a:spLocks noChangeArrowheads="1"/>
          </p:cNvSpPr>
          <p:nvPr/>
        </p:nvSpPr>
        <p:spPr bwMode="auto">
          <a:xfrm>
            <a:off x="7328256" y="5083175"/>
            <a:ext cx="1609725" cy="3365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88900" tIns="44450" rIns="88900" bIns="44450">
            <a:spAutoFit/>
          </a:bodyPr>
          <a:lstStyle>
            <a:lvl1pPr>
              <a:defRPr sz="2400">
                <a:solidFill>
                  <a:schemeClr val="tx1"/>
                </a:solidFill>
                <a:latin typeface="Times New Roman" charset="0"/>
                <a:ea typeface="宋体" charset="0"/>
              </a:defRPr>
            </a:lvl1pPr>
            <a:lvl2pPr marL="742950" indent="-285750">
              <a:defRPr sz="2400">
                <a:solidFill>
                  <a:schemeClr val="tx1"/>
                </a:solidFill>
                <a:latin typeface="Times New Roman" charset="0"/>
                <a:ea typeface="宋体" charset="0"/>
              </a:defRPr>
            </a:lvl2pPr>
            <a:lvl3pPr marL="1143000" indent="-228600">
              <a:defRPr sz="2400">
                <a:solidFill>
                  <a:schemeClr val="tx1"/>
                </a:solidFill>
                <a:latin typeface="Times New Roman" charset="0"/>
                <a:ea typeface="宋体" charset="0"/>
              </a:defRPr>
            </a:lvl3pPr>
            <a:lvl4pPr marL="1600200" indent="-228600">
              <a:defRPr sz="2400">
                <a:solidFill>
                  <a:schemeClr val="tx1"/>
                </a:solidFill>
                <a:latin typeface="Times New Roman" charset="0"/>
                <a:ea typeface="宋体" charset="0"/>
              </a:defRPr>
            </a:lvl4pPr>
            <a:lvl5pPr marL="2057400" indent="-228600">
              <a:defRPr sz="2400">
                <a:solidFill>
                  <a:schemeClr val="tx1"/>
                </a:solidFill>
                <a:latin typeface="Times New Roman" charset="0"/>
                <a:ea typeface="宋体" charset="0"/>
              </a:defRPr>
            </a:lvl5pPr>
            <a:lvl6pPr marL="2514600" indent="-228600" eaLnBrk="0" fontAlgn="base" hangingPunct="0">
              <a:spcBef>
                <a:spcPct val="0"/>
              </a:spcBef>
              <a:spcAft>
                <a:spcPct val="0"/>
              </a:spcAft>
              <a:defRPr sz="2400">
                <a:solidFill>
                  <a:schemeClr val="tx1"/>
                </a:solidFill>
                <a:latin typeface="Times New Roman" charset="0"/>
                <a:ea typeface="宋体" charset="0"/>
              </a:defRPr>
            </a:lvl6pPr>
            <a:lvl7pPr marL="2971800" indent="-228600" eaLnBrk="0" fontAlgn="base" hangingPunct="0">
              <a:spcBef>
                <a:spcPct val="0"/>
              </a:spcBef>
              <a:spcAft>
                <a:spcPct val="0"/>
              </a:spcAft>
              <a:defRPr sz="2400">
                <a:solidFill>
                  <a:schemeClr val="tx1"/>
                </a:solidFill>
                <a:latin typeface="Times New Roman" charset="0"/>
                <a:ea typeface="宋体" charset="0"/>
              </a:defRPr>
            </a:lvl7pPr>
            <a:lvl8pPr marL="3429000" indent="-228600" eaLnBrk="0" fontAlgn="base" hangingPunct="0">
              <a:spcBef>
                <a:spcPct val="0"/>
              </a:spcBef>
              <a:spcAft>
                <a:spcPct val="0"/>
              </a:spcAft>
              <a:defRPr sz="2400">
                <a:solidFill>
                  <a:schemeClr val="tx1"/>
                </a:solidFill>
                <a:latin typeface="Times New Roman" charset="0"/>
                <a:ea typeface="宋体" charset="0"/>
              </a:defRPr>
            </a:lvl8pPr>
            <a:lvl9pPr marL="3886200" indent="-228600" eaLnBrk="0" fontAlgn="base" hangingPunct="0">
              <a:spcBef>
                <a:spcPct val="0"/>
              </a:spcBef>
              <a:spcAft>
                <a:spcPct val="0"/>
              </a:spcAft>
              <a:defRPr sz="2400">
                <a:solidFill>
                  <a:schemeClr val="tx1"/>
                </a:solidFill>
                <a:latin typeface="Times New Roman" charset="0"/>
                <a:ea typeface="宋体" charset="0"/>
              </a:defRPr>
            </a:lvl9pPr>
          </a:lstStyle>
          <a:p>
            <a:pPr>
              <a:spcBef>
                <a:spcPct val="20000"/>
              </a:spcBef>
              <a:buClr>
                <a:schemeClr val="tx1"/>
              </a:buClr>
              <a:buFont typeface="Symbol" charset="0"/>
              <a:buNone/>
              <a:defRPr/>
            </a:pPr>
            <a:r>
              <a:rPr lang="en-US" altLang="zh-TW" sz="1600" smtClean="0">
                <a:solidFill>
                  <a:srgbClr val="000000"/>
                </a:solidFill>
                <a:latin typeface="Arial" charset="0"/>
                <a:ea typeface="新細明體" charset="0"/>
                <a:cs typeface="新細明體" charset="0"/>
              </a:rPr>
              <a:t>error-free trans.</a:t>
            </a:r>
          </a:p>
        </p:txBody>
      </p:sp>
      <p:sp>
        <p:nvSpPr>
          <p:cNvPr id="151" name="Text Box 24"/>
          <p:cNvSpPr txBox="1">
            <a:spLocks noChangeArrowheads="1"/>
          </p:cNvSpPr>
          <p:nvPr/>
        </p:nvSpPr>
        <p:spPr bwMode="auto">
          <a:xfrm>
            <a:off x="7328256" y="5556250"/>
            <a:ext cx="1666875" cy="62706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88900" tIns="44450" rIns="88900" bIns="44450">
            <a:spAutoFit/>
          </a:bodyPr>
          <a:lstStyle>
            <a:lvl1pPr>
              <a:defRPr sz="2400">
                <a:solidFill>
                  <a:schemeClr val="tx1"/>
                </a:solidFill>
                <a:latin typeface="Times New Roman" charset="0"/>
                <a:ea typeface="宋体" charset="0"/>
              </a:defRPr>
            </a:lvl1pPr>
            <a:lvl2pPr marL="742950" indent="-285750">
              <a:defRPr sz="2400">
                <a:solidFill>
                  <a:schemeClr val="tx1"/>
                </a:solidFill>
                <a:latin typeface="Times New Roman" charset="0"/>
                <a:ea typeface="宋体" charset="0"/>
              </a:defRPr>
            </a:lvl2pPr>
            <a:lvl3pPr marL="1143000" indent="-228600">
              <a:defRPr sz="2400">
                <a:solidFill>
                  <a:schemeClr val="tx1"/>
                </a:solidFill>
                <a:latin typeface="Times New Roman" charset="0"/>
                <a:ea typeface="宋体" charset="0"/>
              </a:defRPr>
            </a:lvl3pPr>
            <a:lvl4pPr marL="1600200" indent="-228600">
              <a:defRPr sz="2400">
                <a:solidFill>
                  <a:schemeClr val="tx1"/>
                </a:solidFill>
                <a:latin typeface="Times New Roman" charset="0"/>
                <a:ea typeface="宋体" charset="0"/>
              </a:defRPr>
            </a:lvl4pPr>
            <a:lvl5pPr marL="2057400" indent="-228600">
              <a:defRPr sz="2400">
                <a:solidFill>
                  <a:schemeClr val="tx1"/>
                </a:solidFill>
                <a:latin typeface="Times New Roman" charset="0"/>
                <a:ea typeface="宋体" charset="0"/>
              </a:defRPr>
            </a:lvl5pPr>
            <a:lvl6pPr marL="2514600" indent="-228600" eaLnBrk="0" fontAlgn="base" hangingPunct="0">
              <a:spcBef>
                <a:spcPct val="0"/>
              </a:spcBef>
              <a:spcAft>
                <a:spcPct val="0"/>
              </a:spcAft>
              <a:defRPr sz="2400">
                <a:solidFill>
                  <a:schemeClr val="tx1"/>
                </a:solidFill>
                <a:latin typeface="Times New Roman" charset="0"/>
                <a:ea typeface="宋体" charset="0"/>
              </a:defRPr>
            </a:lvl6pPr>
            <a:lvl7pPr marL="2971800" indent="-228600" eaLnBrk="0" fontAlgn="base" hangingPunct="0">
              <a:spcBef>
                <a:spcPct val="0"/>
              </a:spcBef>
              <a:spcAft>
                <a:spcPct val="0"/>
              </a:spcAft>
              <a:defRPr sz="2400">
                <a:solidFill>
                  <a:schemeClr val="tx1"/>
                </a:solidFill>
                <a:latin typeface="Times New Roman" charset="0"/>
                <a:ea typeface="宋体" charset="0"/>
              </a:defRPr>
            </a:lvl7pPr>
            <a:lvl8pPr marL="3429000" indent="-228600" eaLnBrk="0" fontAlgn="base" hangingPunct="0">
              <a:spcBef>
                <a:spcPct val="0"/>
              </a:spcBef>
              <a:spcAft>
                <a:spcPct val="0"/>
              </a:spcAft>
              <a:defRPr sz="2400">
                <a:solidFill>
                  <a:schemeClr val="tx1"/>
                </a:solidFill>
                <a:latin typeface="Times New Roman" charset="0"/>
                <a:ea typeface="宋体" charset="0"/>
              </a:defRPr>
            </a:lvl8pPr>
            <a:lvl9pPr marL="3886200" indent="-228600" eaLnBrk="0" fontAlgn="base" hangingPunct="0">
              <a:spcBef>
                <a:spcPct val="0"/>
              </a:spcBef>
              <a:spcAft>
                <a:spcPct val="0"/>
              </a:spcAft>
              <a:defRPr sz="2400">
                <a:solidFill>
                  <a:schemeClr val="tx1"/>
                </a:solidFill>
                <a:latin typeface="Times New Roman" charset="0"/>
                <a:ea typeface="宋体" charset="0"/>
              </a:defRPr>
            </a:lvl9pPr>
          </a:lstStyle>
          <a:p>
            <a:pPr>
              <a:spcBef>
                <a:spcPct val="20000"/>
              </a:spcBef>
              <a:buClr>
                <a:schemeClr val="tx1"/>
              </a:buClr>
              <a:buFont typeface="Symbol" charset="0"/>
              <a:buNone/>
              <a:defRPr/>
            </a:pPr>
            <a:r>
              <a:rPr lang="en-US" altLang="zh-TW" sz="1600" smtClean="0">
                <a:solidFill>
                  <a:srgbClr val="000000"/>
                </a:solidFill>
                <a:latin typeface="Arial" charset="0"/>
                <a:ea typeface="新細明體" charset="0"/>
                <a:cs typeface="新細明體" charset="0"/>
              </a:rPr>
              <a:t>ISDN, baseband</a:t>
            </a:r>
          </a:p>
          <a:p>
            <a:pPr>
              <a:spcBef>
                <a:spcPct val="20000"/>
              </a:spcBef>
              <a:buClr>
                <a:schemeClr val="tx1"/>
              </a:buClr>
              <a:buFont typeface="Symbol" charset="0"/>
              <a:buNone/>
              <a:defRPr/>
            </a:pPr>
            <a:r>
              <a:rPr lang="en-US" altLang="zh-TW" sz="1600" smtClean="0">
                <a:solidFill>
                  <a:srgbClr val="000000"/>
                </a:solidFill>
                <a:latin typeface="Arial" charset="0"/>
                <a:ea typeface="新細明體" charset="0"/>
                <a:cs typeface="新細明體" charset="0"/>
              </a:rPr>
              <a:t>signaling</a:t>
            </a:r>
          </a:p>
        </p:txBody>
      </p:sp>
      <p:sp>
        <p:nvSpPr>
          <p:cNvPr id="2" name="左大括号 1"/>
          <p:cNvSpPr/>
          <p:nvPr/>
        </p:nvSpPr>
        <p:spPr>
          <a:xfrm>
            <a:off x="4419600" y="4366511"/>
            <a:ext cx="154836" cy="1196089"/>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 name="文本框 5"/>
          <p:cNvSpPr txBox="1"/>
          <p:nvPr/>
        </p:nvSpPr>
        <p:spPr>
          <a:xfrm>
            <a:off x="3276600" y="4745593"/>
            <a:ext cx="1219200" cy="369332"/>
          </a:xfrm>
          <a:prstGeom prst="rect">
            <a:avLst/>
          </a:prstGeom>
          <a:noFill/>
        </p:spPr>
        <p:txBody>
          <a:bodyPr wrap="square" rtlCol="0">
            <a:spAutoFit/>
          </a:bodyPr>
          <a:lstStyle/>
          <a:p>
            <a:r>
              <a:rPr lang="en-US" altLang="zh-CN" dirty="0" smtClean="0"/>
              <a:t>Packets</a:t>
            </a:r>
            <a:endParaRPr lang="zh-CN" altLang="en-US" dirty="0"/>
          </a:p>
        </p:txBody>
      </p:sp>
      <p:sp>
        <p:nvSpPr>
          <p:cNvPr id="43" name="文本框 42"/>
          <p:cNvSpPr txBox="1"/>
          <p:nvPr/>
        </p:nvSpPr>
        <p:spPr>
          <a:xfrm>
            <a:off x="3200400" y="3048000"/>
            <a:ext cx="1219200" cy="369332"/>
          </a:xfrm>
          <a:prstGeom prst="rect">
            <a:avLst/>
          </a:prstGeom>
          <a:noFill/>
        </p:spPr>
        <p:txBody>
          <a:bodyPr wrap="square" rtlCol="0">
            <a:spAutoFit/>
          </a:bodyPr>
          <a:lstStyle/>
          <a:p>
            <a:r>
              <a:rPr lang="en-US" altLang="zh-CN" dirty="0" smtClean="0"/>
              <a:t>Message</a:t>
            </a:r>
            <a:endParaRPr lang="zh-CN" altLang="en-US" dirty="0"/>
          </a:p>
        </p:txBody>
      </p:sp>
      <p:sp>
        <p:nvSpPr>
          <p:cNvPr id="44" name="左大括号 43"/>
          <p:cNvSpPr/>
          <p:nvPr/>
        </p:nvSpPr>
        <p:spPr>
          <a:xfrm>
            <a:off x="4410140" y="1860550"/>
            <a:ext cx="171806" cy="247650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5" name="左大括号 44"/>
          <p:cNvSpPr/>
          <p:nvPr/>
        </p:nvSpPr>
        <p:spPr>
          <a:xfrm>
            <a:off x="4410140" y="5562601"/>
            <a:ext cx="171806" cy="59690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6" name="文本框 45"/>
          <p:cNvSpPr txBox="1"/>
          <p:nvPr/>
        </p:nvSpPr>
        <p:spPr>
          <a:xfrm>
            <a:off x="3375737" y="5617409"/>
            <a:ext cx="1219200" cy="369332"/>
          </a:xfrm>
          <a:prstGeom prst="rect">
            <a:avLst/>
          </a:prstGeom>
          <a:noFill/>
        </p:spPr>
        <p:txBody>
          <a:bodyPr wrap="square" rtlCol="0">
            <a:spAutoFit/>
          </a:bodyPr>
          <a:lstStyle/>
          <a:p>
            <a:r>
              <a:rPr lang="en-US" altLang="zh-CN" dirty="0" smtClean="0"/>
              <a:t>Signal</a:t>
            </a:r>
            <a:endParaRPr lang="zh-CN" altLang="en-US" dirty="0"/>
          </a:p>
        </p:txBody>
      </p:sp>
    </p:spTree>
    <p:extLst>
      <p:ext uri="{BB962C8B-B14F-4D97-AF65-F5344CB8AC3E}">
        <p14:creationId xmlns:p14="http://schemas.microsoft.com/office/powerpoint/2010/main" val="29380608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4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5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5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3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3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3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3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3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36"/>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3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6"/>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43"/>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 grpId="0" animBg="1"/>
      <p:bldP spid="132" grpId="0" animBg="1"/>
      <p:bldP spid="133" grpId="0" animBg="1"/>
      <p:bldP spid="134" grpId="0" animBg="1"/>
      <p:bldP spid="135" grpId="0" animBg="1"/>
      <p:bldP spid="136" grpId="0" animBg="1"/>
      <p:bldP spid="137" grpId="0" animBg="1"/>
      <p:bldP spid="138" grpId="0"/>
      <p:bldP spid="139" grpId="0"/>
      <p:bldP spid="140" grpId="0"/>
      <p:bldP spid="141" grpId="0"/>
      <p:bldP spid="142" grpId="0"/>
      <p:bldP spid="143" grpId="0"/>
      <p:bldP spid="144" grpId="0"/>
      <p:bldP spid="145" grpId="0"/>
      <p:bldP spid="146" grpId="0"/>
      <p:bldP spid="147" grpId="0"/>
      <p:bldP spid="148" grpId="0"/>
      <p:bldP spid="149" grpId="0"/>
      <p:bldP spid="150" grpId="0"/>
      <p:bldP spid="151" grpId="0"/>
      <p:bldP spid="6" grpId="0"/>
      <p:bldP spid="43" grpId="0"/>
      <p:bldP spid="4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1"/>
          </p:nvPr>
        </p:nvSpPr>
        <p:spPr/>
        <p:txBody>
          <a:bodyPr/>
          <a:lstStyle/>
          <a:p>
            <a:fld id="{81527B9D-8B53-C542-B4A4-B7AE274C943D}" type="slidenum">
              <a:rPr lang="en-US" altLang="en-US" smtClean="0"/>
              <a:pPr/>
              <a:t>9</a:t>
            </a:fld>
            <a:endParaRPr lang="en-US" altLang="en-US"/>
          </a:p>
        </p:txBody>
      </p:sp>
      <p:sp>
        <p:nvSpPr>
          <p:cNvPr id="4" name="矩形 3"/>
          <p:cNvSpPr/>
          <p:nvPr/>
        </p:nvSpPr>
        <p:spPr>
          <a:xfrm>
            <a:off x="-53220" y="860097"/>
            <a:ext cx="4335867" cy="523220"/>
          </a:xfrm>
          <a:prstGeom prst="rect">
            <a:avLst/>
          </a:prstGeom>
        </p:spPr>
        <p:txBody>
          <a:bodyPr wrap="none">
            <a:spAutoFit/>
          </a:bodyPr>
          <a:lstStyle/>
          <a:p>
            <a:r>
              <a:rPr lang="en-US" altLang="zh-TW" sz="2800" b="1" i="1" dirty="0">
                <a:solidFill>
                  <a:srgbClr val="000000"/>
                </a:solidFill>
                <a:ea typeface="新細明體" charset="0"/>
                <a:cs typeface="新細明體" charset="0"/>
              </a:rPr>
              <a:t>ISO/OSI Transport Layer</a:t>
            </a:r>
            <a:endParaRPr lang="zh-CN" altLang="en-US" sz="2800" b="1" i="1" dirty="0">
              <a:solidFill>
                <a:srgbClr val="000000"/>
              </a:solidFill>
            </a:endParaRPr>
          </a:p>
        </p:txBody>
      </p:sp>
      <p:sp>
        <p:nvSpPr>
          <p:cNvPr id="2" name="矩形 1"/>
          <p:cNvSpPr/>
          <p:nvPr/>
        </p:nvSpPr>
        <p:spPr>
          <a:xfrm>
            <a:off x="393700" y="1504436"/>
            <a:ext cx="4572000" cy="3416320"/>
          </a:xfrm>
          <a:prstGeom prst="rect">
            <a:avLst/>
          </a:prstGeom>
        </p:spPr>
        <p:txBody>
          <a:bodyPr>
            <a:spAutoFit/>
          </a:bodyPr>
          <a:lstStyle/>
          <a:p>
            <a:pPr marL="285750" indent="-285750">
              <a:lnSpc>
                <a:spcPct val="200000"/>
              </a:lnSpc>
              <a:buFont typeface="Wingdings" panose="05000000000000000000" pitchFamily="2" charset="2"/>
              <a:buChar char="Ø"/>
              <a:defRPr/>
            </a:pPr>
            <a:r>
              <a:rPr lang="en-US" altLang="zh-TW" dirty="0">
                <a:solidFill>
                  <a:srgbClr val="000000"/>
                </a:solidFill>
                <a:ea typeface="新細明體" charset="0"/>
                <a:cs typeface="新細明體" charset="0"/>
              </a:rPr>
              <a:t>Level 4 of ISO/OSI reference model.</a:t>
            </a:r>
          </a:p>
          <a:p>
            <a:pPr marL="285750" indent="-285750">
              <a:lnSpc>
                <a:spcPct val="200000"/>
              </a:lnSpc>
              <a:buFont typeface="Wingdings" panose="05000000000000000000" pitchFamily="2" charset="2"/>
              <a:buChar char="Ø"/>
              <a:defRPr/>
            </a:pPr>
            <a:r>
              <a:rPr lang="en-US" altLang="zh-TW" dirty="0">
                <a:solidFill>
                  <a:srgbClr val="000000"/>
                </a:solidFill>
                <a:ea typeface="新細明體" charset="0"/>
                <a:cs typeface="新細明體" charset="0"/>
              </a:rPr>
              <a:t>Concerned with the transport of information through a network.</a:t>
            </a:r>
          </a:p>
          <a:p>
            <a:pPr marL="285750" indent="-285750">
              <a:lnSpc>
                <a:spcPct val="200000"/>
              </a:lnSpc>
              <a:buFont typeface="Wingdings" panose="05000000000000000000" pitchFamily="2" charset="2"/>
              <a:buChar char="Ø"/>
              <a:defRPr/>
            </a:pPr>
            <a:r>
              <a:rPr lang="en-US" altLang="zh-TW" dirty="0">
                <a:solidFill>
                  <a:srgbClr val="000000"/>
                </a:solidFill>
                <a:ea typeface="新細明體" charset="0"/>
                <a:cs typeface="新細明體" charset="0"/>
              </a:rPr>
              <a:t>Two facets in UNIX networks: </a:t>
            </a:r>
          </a:p>
          <a:p>
            <a:pPr lvl="1">
              <a:lnSpc>
                <a:spcPct val="200000"/>
              </a:lnSpc>
              <a:defRPr/>
            </a:pPr>
            <a:r>
              <a:rPr lang="en-US" altLang="zh-TW" dirty="0">
                <a:solidFill>
                  <a:srgbClr val="000000"/>
                </a:solidFill>
                <a:ea typeface="新細明體" charset="0"/>
                <a:cs typeface="新細明體" charset="0"/>
              </a:rPr>
              <a:t>TCP</a:t>
            </a:r>
          </a:p>
          <a:p>
            <a:pPr lvl="1">
              <a:lnSpc>
                <a:spcPct val="200000"/>
              </a:lnSpc>
              <a:defRPr/>
            </a:pPr>
            <a:r>
              <a:rPr lang="en-US" altLang="zh-TW" dirty="0">
                <a:solidFill>
                  <a:srgbClr val="000000"/>
                </a:solidFill>
                <a:ea typeface="新細明體" charset="0"/>
                <a:cs typeface="新細明體" charset="0"/>
              </a:rPr>
              <a:t>UDP</a:t>
            </a:r>
          </a:p>
        </p:txBody>
      </p:sp>
      <p:sp>
        <p:nvSpPr>
          <p:cNvPr id="6" name="矩形 5"/>
          <p:cNvSpPr/>
          <p:nvPr/>
        </p:nvSpPr>
        <p:spPr>
          <a:xfrm>
            <a:off x="2421190" y="3733800"/>
            <a:ext cx="2651553" cy="1397306"/>
          </a:xfrm>
          <a:prstGeom prst="rect">
            <a:avLst/>
          </a:prstGeom>
        </p:spPr>
        <p:txBody>
          <a:bodyPr wrap="square">
            <a:spAutoFit/>
          </a:bodyPr>
          <a:lstStyle/>
          <a:p>
            <a:pPr>
              <a:spcBef>
                <a:spcPct val="20000"/>
              </a:spcBef>
              <a:buClr>
                <a:schemeClr val="tx1"/>
              </a:buClr>
              <a:buFont typeface="Symbol" charset="0"/>
              <a:buChar char="-"/>
              <a:defRPr/>
            </a:pPr>
            <a:r>
              <a:rPr lang="zh-TW" altLang="en-US" dirty="0">
                <a:solidFill>
                  <a:srgbClr val="000000"/>
                </a:solidFill>
                <a:ea typeface="新細明體" charset="0"/>
                <a:cs typeface="新細明體" charset="0"/>
              </a:rPr>
              <a:t> </a:t>
            </a:r>
            <a:r>
              <a:rPr lang="en-US" altLang="zh-TW" dirty="0">
                <a:solidFill>
                  <a:srgbClr val="000000"/>
                </a:solidFill>
                <a:ea typeface="新細明體" charset="0"/>
                <a:cs typeface="新細明體" charset="0"/>
              </a:rPr>
              <a:t>connection oriented</a:t>
            </a:r>
          </a:p>
          <a:p>
            <a:pPr>
              <a:spcBef>
                <a:spcPct val="20000"/>
              </a:spcBef>
              <a:buClr>
                <a:schemeClr val="tx1"/>
              </a:buClr>
              <a:buFont typeface="Symbol" charset="0"/>
              <a:buChar char="-"/>
              <a:defRPr/>
            </a:pPr>
            <a:r>
              <a:rPr lang="en-US" altLang="zh-TW" dirty="0">
                <a:solidFill>
                  <a:srgbClr val="000000"/>
                </a:solidFill>
                <a:ea typeface="新細明體" charset="0"/>
                <a:cs typeface="新細明體" charset="0"/>
              </a:rPr>
              <a:t> virtual connection</a:t>
            </a:r>
          </a:p>
          <a:p>
            <a:pPr>
              <a:spcBef>
                <a:spcPct val="20000"/>
              </a:spcBef>
              <a:buClr>
                <a:schemeClr val="tx1"/>
              </a:buClr>
              <a:buFont typeface="Symbol" charset="0"/>
              <a:buChar char="-"/>
              <a:defRPr/>
            </a:pPr>
            <a:r>
              <a:rPr lang="en-US" altLang="zh-TW" dirty="0">
                <a:solidFill>
                  <a:srgbClr val="000000"/>
                </a:solidFill>
                <a:ea typeface="新細明體" charset="0"/>
                <a:cs typeface="新細明體" charset="0"/>
              </a:rPr>
              <a:t> </a:t>
            </a:r>
            <a:r>
              <a:rPr lang="en-US" altLang="zh-TW" dirty="0" smtClean="0">
                <a:solidFill>
                  <a:srgbClr val="000000"/>
                </a:solidFill>
                <a:ea typeface="新細明體" charset="0"/>
                <a:cs typeface="新細明體" charset="0"/>
              </a:rPr>
              <a:t>sequencing </a:t>
            </a:r>
            <a:r>
              <a:rPr lang="en-US" altLang="zh-TW" dirty="0">
                <a:solidFill>
                  <a:srgbClr val="000000"/>
                </a:solidFill>
                <a:ea typeface="新細明體" charset="0"/>
                <a:cs typeface="新細明體" charset="0"/>
              </a:rPr>
              <a:t>&amp; </a:t>
            </a:r>
          </a:p>
          <a:p>
            <a:pPr>
              <a:spcBef>
                <a:spcPct val="20000"/>
              </a:spcBef>
              <a:buClr>
                <a:schemeClr val="tx1"/>
              </a:buClr>
              <a:buFont typeface="Symbol" charset="0"/>
              <a:buNone/>
              <a:defRPr/>
            </a:pPr>
            <a:r>
              <a:rPr lang="en-US" altLang="zh-TW" dirty="0">
                <a:solidFill>
                  <a:srgbClr val="000000"/>
                </a:solidFill>
                <a:ea typeface="新細明體" charset="0"/>
                <a:cs typeface="新細明體" charset="0"/>
              </a:rPr>
              <a:t>   acknowledgement </a:t>
            </a:r>
          </a:p>
        </p:txBody>
      </p:sp>
      <p:sp>
        <p:nvSpPr>
          <p:cNvPr id="7" name="矩形 6"/>
          <p:cNvSpPr/>
          <p:nvPr/>
        </p:nvSpPr>
        <p:spPr>
          <a:xfrm>
            <a:off x="393700" y="4859884"/>
            <a:ext cx="4572000" cy="1034129"/>
          </a:xfrm>
          <a:prstGeom prst="rect">
            <a:avLst/>
          </a:prstGeom>
        </p:spPr>
        <p:txBody>
          <a:bodyPr>
            <a:spAutoFit/>
          </a:bodyPr>
          <a:lstStyle/>
          <a:p>
            <a:pPr>
              <a:spcBef>
                <a:spcPct val="20000"/>
              </a:spcBef>
              <a:buClr>
                <a:schemeClr val="tx1"/>
              </a:buClr>
              <a:buFontTx/>
              <a:buChar char="-"/>
              <a:defRPr/>
            </a:pPr>
            <a:r>
              <a:rPr lang="zh-TW" altLang="en-US" dirty="0">
                <a:solidFill>
                  <a:srgbClr val="000000"/>
                </a:solidFill>
                <a:ea typeface="新細明體" charset="0"/>
                <a:cs typeface="新細明體" charset="0"/>
              </a:rPr>
              <a:t> </a:t>
            </a:r>
            <a:r>
              <a:rPr lang="en-US" altLang="zh-TW" dirty="0">
                <a:solidFill>
                  <a:srgbClr val="000000"/>
                </a:solidFill>
                <a:ea typeface="新細明體" charset="0"/>
                <a:cs typeface="新細明體" charset="0"/>
              </a:rPr>
              <a:t>connectionless</a:t>
            </a:r>
          </a:p>
          <a:p>
            <a:pPr>
              <a:spcBef>
                <a:spcPct val="20000"/>
              </a:spcBef>
              <a:buClr>
                <a:schemeClr val="tx1"/>
              </a:buClr>
              <a:buFontTx/>
              <a:buChar char="-"/>
              <a:defRPr/>
            </a:pPr>
            <a:r>
              <a:rPr lang="en-US" altLang="zh-TW" dirty="0">
                <a:solidFill>
                  <a:srgbClr val="000000"/>
                </a:solidFill>
                <a:ea typeface="新細明體" charset="0"/>
                <a:cs typeface="新細明體" charset="0"/>
              </a:rPr>
              <a:t> up to 64k bytes datagram</a:t>
            </a:r>
          </a:p>
          <a:p>
            <a:pPr>
              <a:spcBef>
                <a:spcPct val="20000"/>
              </a:spcBef>
              <a:buClr>
                <a:schemeClr val="tx1"/>
              </a:buClr>
              <a:buFontTx/>
              <a:buChar char="-"/>
              <a:defRPr/>
            </a:pPr>
            <a:r>
              <a:rPr lang="en-US" altLang="zh-TW" dirty="0">
                <a:solidFill>
                  <a:srgbClr val="000000"/>
                </a:solidFill>
                <a:ea typeface="新細明體" charset="0"/>
                <a:cs typeface="新細明體" charset="0"/>
              </a:rPr>
              <a:t> no </a:t>
            </a:r>
            <a:r>
              <a:rPr lang="en-US" altLang="zh-TW" dirty="0" err="1">
                <a:solidFill>
                  <a:srgbClr val="000000"/>
                </a:solidFill>
                <a:ea typeface="新細明體" charset="0"/>
                <a:cs typeface="新細明體" charset="0"/>
              </a:rPr>
              <a:t>seqs</a:t>
            </a:r>
            <a:r>
              <a:rPr lang="en-US" altLang="zh-TW" dirty="0">
                <a:solidFill>
                  <a:srgbClr val="000000"/>
                </a:solidFill>
                <a:ea typeface="新細明體" charset="0"/>
                <a:cs typeface="新細明體" charset="0"/>
              </a:rPr>
              <a:t> and </a:t>
            </a:r>
            <a:r>
              <a:rPr lang="en-US" altLang="zh-TW" dirty="0" err="1">
                <a:solidFill>
                  <a:srgbClr val="000000"/>
                </a:solidFill>
                <a:ea typeface="新細明體" charset="0"/>
                <a:cs typeface="新細明體" charset="0"/>
              </a:rPr>
              <a:t>acks</a:t>
            </a:r>
            <a:endParaRPr lang="en-US" altLang="zh-TW" dirty="0">
              <a:solidFill>
                <a:srgbClr val="000000"/>
              </a:solidFill>
              <a:ea typeface="新細明體" charset="0"/>
              <a:cs typeface="新細明體" charset="0"/>
            </a:endParaRPr>
          </a:p>
        </p:txBody>
      </p:sp>
      <p:sp>
        <p:nvSpPr>
          <p:cNvPr id="45" name="Rectangle 4"/>
          <p:cNvSpPr>
            <a:spLocks noChangeArrowheads="1"/>
          </p:cNvSpPr>
          <p:nvPr/>
        </p:nvSpPr>
        <p:spPr bwMode="auto">
          <a:xfrm>
            <a:off x="4965700" y="5264150"/>
            <a:ext cx="3949700" cy="596900"/>
          </a:xfrm>
          <a:prstGeom prst="rect">
            <a:avLst/>
          </a:prstGeom>
          <a:noFill/>
          <a:ln w="12700">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b="1">
              <a:solidFill>
                <a:srgbClr val="000000"/>
              </a:solidFill>
              <a:latin typeface="Times New Roman" charset="0"/>
              <a:ea typeface="宋体" charset="0"/>
            </a:endParaRPr>
          </a:p>
        </p:txBody>
      </p:sp>
      <p:sp>
        <p:nvSpPr>
          <p:cNvPr id="46" name="Rectangle 5"/>
          <p:cNvSpPr>
            <a:spLocks noChangeArrowheads="1"/>
          </p:cNvSpPr>
          <p:nvPr/>
        </p:nvSpPr>
        <p:spPr bwMode="auto">
          <a:xfrm>
            <a:off x="4965700" y="1606550"/>
            <a:ext cx="3949700" cy="596900"/>
          </a:xfrm>
          <a:prstGeom prst="rect">
            <a:avLst/>
          </a:prstGeom>
          <a:noFill/>
          <a:ln w="12700">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b="1">
              <a:solidFill>
                <a:srgbClr val="000000"/>
              </a:solidFill>
              <a:latin typeface="Times New Roman" charset="0"/>
              <a:ea typeface="宋体" charset="0"/>
            </a:endParaRPr>
          </a:p>
        </p:txBody>
      </p:sp>
      <p:sp>
        <p:nvSpPr>
          <p:cNvPr id="47" name="Rectangle 6"/>
          <p:cNvSpPr>
            <a:spLocks noChangeArrowheads="1"/>
          </p:cNvSpPr>
          <p:nvPr/>
        </p:nvSpPr>
        <p:spPr bwMode="auto">
          <a:xfrm>
            <a:off x="4965700" y="2216150"/>
            <a:ext cx="3949700" cy="596900"/>
          </a:xfrm>
          <a:prstGeom prst="rect">
            <a:avLst/>
          </a:prstGeom>
          <a:noFill/>
          <a:ln w="12700">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b="1">
              <a:solidFill>
                <a:srgbClr val="000000"/>
              </a:solidFill>
              <a:latin typeface="Times New Roman" charset="0"/>
              <a:ea typeface="宋体" charset="0"/>
            </a:endParaRPr>
          </a:p>
        </p:txBody>
      </p:sp>
      <p:sp>
        <p:nvSpPr>
          <p:cNvPr id="48" name="Rectangle 7"/>
          <p:cNvSpPr>
            <a:spLocks noChangeArrowheads="1"/>
          </p:cNvSpPr>
          <p:nvPr/>
        </p:nvSpPr>
        <p:spPr bwMode="auto">
          <a:xfrm>
            <a:off x="4965700" y="2825750"/>
            <a:ext cx="3949700" cy="596900"/>
          </a:xfrm>
          <a:prstGeom prst="rect">
            <a:avLst/>
          </a:prstGeom>
          <a:noFill/>
          <a:ln w="12700">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b="1">
              <a:solidFill>
                <a:srgbClr val="000000"/>
              </a:solidFill>
              <a:latin typeface="Times New Roman" charset="0"/>
              <a:ea typeface="宋体" charset="0"/>
            </a:endParaRPr>
          </a:p>
        </p:txBody>
      </p:sp>
      <p:sp>
        <p:nvSpPr>
          <p:cNvPr id="49" name="Rectangle 8"/>
          <p:cNvSpPr>
            <a:spLocks noChangeArrowheads="1"/>
          </p:cNvSpPr>
          <p:nvPr/>
        </p:nvSpPr>
        <p:spPr bwMode="auto">
          <a:xfrm>
            <a:off x="4965700" y="3435350"/>
            <a:ext cx="3949700" cy="596900"/>
          </a:xfrm>
          <a:prstGeom prst="rect">
            <a:avLst/>
          </a:prstGeom>
          <a:solidFill>
            <a:schemeClr val="accent1"/>
          </a:solidFill>
          <a:ln w="12700">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b="1">
              <a:solidFill>
                <a:srgbClr val="000000"/>
              </a:solidFill>
              <a:latin typeface="Times New Roman" charset="0"/>
              <a:ea typeface="宋体" charset="0"/>
            </a:endParaRPr>
          </a:p>
        </p:txBody>
      </p:sp>
      <p:sp>
        <p:nvSpPr>
          <p:cNvPr id="50" name="Rectangle 9"/>
          <p:cNvSpPr>
            <a:spLocks noChangeArrowheads="1"/>
          </p:cNvSpPr>
          <p:nvPr/>
        </p:nvSpPr>
        <p:spPr bwMode="auto">
          <a:xfrm>
            <a:off x="4965700" y="4044950"/>
            <a:ext cx="3949700" cy="596900"/>
          </a:xfrm>
          <a:prstGeom prst="rect">
            <a:avLst/>
          </a:prstGeom>
          <a:noFill/>
          <a:ln w="12700">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b="1">
              <a:solidFill>
                <a:srgbClr val="000000"/>
              </a:solidFill>
              <a:latin typeface="Times New Roman" charset="0"/>
              <a:ea typeface="宋体" charset="0"/>
            </a:endParaRPr>
          </a:p>
        </p:txBody>
      </p:sp>
      <p:sp>
        <p:nvSpPr>
          <p:cNvPr id="51" name="Rectangle 10"/>
          <p:cNvSpPr>
            <a:spLocks noChangeArrowheads="1"/>
          </p:cNvSpPr>
          <p:nvPr/>
        </p:nvSpPr>
        <p:spPr bwMode="auto">
          <a:xfrm>
            <a:off x="4965700" y="4654550"/>
            <a:ext cx="3949700" cy="596900"/>
          </a:xfrm>
          <a:prstGeom prst="rect">
            <a:avLst/>
          </a:prstGeom>
          <a:noFill/>
          <a:ln w="12700">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b="1">
              <a:solidFill>
                <a:srgbClr val="000000"/>
              </a:solidFill>
              <a:latin typeface="Times New Roman" charset="0"/>
              <a:ea typeface="宋体" charset="0"/>
            </a:endParaRPr>
          </a:p>
        </p:txBody>
      </p:sp>
      <p:sp>
        <p:nvSpPr>
          <p:cNvPr id="52" name="Rectangle 11"/>
          <p:cNvSpPr>
            <a:spLocks noChangeArrowheads="1"/>
          </p:cNvSpPr>
          <p:nvPr/>
        </p:nvSpPr>
        <p:spPr bwMode="auto">
          <a:xfrm>
            <a:off x="5973763" y="1685925"/>
            <a:ext cx="1439498" cy="36676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a:defRPr/>
            </a:pPr>
            <a:r>
              <a:rPr lang="en-US" altLang="zh-TW" b="1">
                <a:solidFill>
                  <a:srgbClr val="000000"/>
                </a:solidFill>
                <a:latin typeface="Arial" charset="0"/>
                <a:ea typeface="新細明體" charset="0"/>
                <a:cs typeface="新細明體" charset="0"/>
              </a:rPr>
              <a:t>Application</a:t>
            </a:r>
          </a:p>
        </p:txBody>
      </p:sp>
      <p:sp>
        <p:nvSpPr>
          <p:cNvPr id="53" name="Rectangle 12"/>
          <p:cNvSpPr>
            <a:spLocks noChangeArrowheads="1"/>
          </p:cNvSpPr>
          <p:nvPr/>
        </p:nvSpPr>
        <p:spPr bwMode="auto">
          <a:xfrm>
            <a:off x="5845175" y="2295525"/>
            <a:ext cx="1580562" cy="36676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a:defRPr/>
            </a:pPr>
            <a:r>
              <a:rPr lang="en-US" altLang="zh-TW" b="1">
                <a:solidFill>
                  <a:srgbClr val="000000"/>
                </a:solidFill>
                <a:latin typeface="Arial" charset="0"/>
                <a:ea typeface="新細明體" charset="0"/>
                <a:cs typeface="新細明體" charset="0"/>
              </a:rPr>
              <a:t>Presentation</a:t>
            </a:r>
          </a:p>
        </p:txBody>
      </p:sp>
      <p:sp>
        <p:nvSpPr>
          <p:cNvPr id="54" name="Rectangle 13"/>
          <p:cNvSpPr>
            <a:spLocks noChangeArrowheads="1"/>
          </p:cNvSpPr>
          <p:nvPr/>
        </p:nvSpPr>
        <p:spPr bwMode="auto">
          <a:xfrm>
            <a:off x="6083300" y="3438525"/>
            <a:ext cx="1247202" cy="36676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a:defRPr/>
            </a:pPr>
            <a:r>
              <a:rPr lang="en-US" altLang="zh-TW" b="1">
                <a:solidFill>
                  <a:srgbClr val="000000"/>
                </a:solidFill>
                <a:latin typeface="Arial" charset="0"/>
                <a:ea typeface="新細明體" charset="0"/>
                <a:cs typeface="新細明體" charset="0"/>
              </a:rPr>
              <a:t>Transport</a:t>
            </a:r>
          </a:p>
        </p:txBody>
      </p:sp>
      <p:sp>
        <p:nvSpPr>
          <p:cNvPr id="55" name="Rectangle 14"/>
          <p:cNvSpPr>
            <a:spLocks noChangeArrowheads="1"/>
          </p:cNvSpPr>
          <p:nvPr/>
        </p:nvSpPr>
        <p:spPr bwMode="auto">
          <a:xfrm>
            <a:off x="6191250" y="4048125"/>
            <a:ext cx="1093249" cy="36676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a:defRPr/>
            </a:pPr>
            <a:r>
              <a:rPr lang="en-US" altLang="zh-TW" b="1">
                <a:solidFill>
                  <a:srgbClr val="000000"/>
                </a:solidFill>
                <a:latin typeface="Arial" charset="0"/>
                <a:ea typeface="新細明體" charset="0"/>
                <a:cs typeface="新細明體" charset="0"/>
              </a:rPr>
              <a:t>Network</a:t>
            </a:r>
          </a:p>
        </p:txBody>
      </p:sp>
      <p:sp>
        <p:nvSpPr>
          <p:cNvPr id="56" name="Rectangle 15"/>
          <p:cNvSpPr>
            <a:spLocks noChangeArrowheads="1"/>
          </p:cNvSpPr>
          <p:nvPr/>
        </p:nvSpPr>
        <p:spPr bwMode="auto">
          <a:xfrm>
            <a:off x="6151563" y="4733925"/>
            <a:ext cx="1144545" cy="36676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a:defRPr/>
            </a:pPr>
            <a:r>
              <a:rPr lang="en-US" altLang="zh-TW" b="1">
                <a:solidFill>
                  <a:srgbClr val="000000"/>
                </a:solidFill>
                <a:latin typeface="Arial" charset="0"/>
                <a:ea typeface="新細明體" charset="0"/>
                <a:cs typeface="新細明體" charset="0"/>
              </a:rPr>
              <a:t>Data link</a:t>
            </a:r>
          </a:p>
        </p:txBody>
      </p:sp>
      <p:sp>
        <p:nvSpPr>
          <p:cNvPr id="57" name="Rectangle 16"/>
          <p:cNvSpPr>
            <a:spLocks noChangeArrowheads="1"/>
          </p:cNvSpPr>
          <p:nvPr/>
        </p:nvSpPr>
        <p:spPr bwMode="auto">
          <a:xfrm>
            <a:off x="6181725" y="5343525"/>
            <a:ext cx="1118897" cy="36676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a:defRPr/>
            </a:pPr>
            <a:r>
              <a:rPr lang="en-US" altLang="zh-TW" b="1">
                <a:solidFill>
                  <a:srgbClr val="000000"/>
                </a:solidFill>
                <a:latin typeface="Arial" charset="0"/>
                <a:ea typeface="新細明體" charset="0"/>
                <a:cs typeface="新細明體" charset="0"/>
              </a:rPr>
              <a:t>Physical</a:t>
            </a:r>
          </a:p>
        </p:txBody>
      </p:sp>
      <p:sp>
        <p:nvSpPr>
          <p:cNvPr id="58" name="Rectangle 17"/>
          <p:cNvSpPr>
            <a:spLocks noChangeArrowheads="1"/>
          </p:cNvSpPr>
          <p:nvPr/>
        </p:nvSpPr>
        <p:spPr bwMode="auto">
          <a:xfrm>
            <a:off x="6211888" y="2905125"/>
            <a:ext cx="1067601" cy="36676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a:defRPr/>
            </a:pPr>
            <a:r>
              <a:rPr lang="en-US" altLang="zh-TW" b="1">
                <a:solidFill>
                  <a:srgbClr val="000000"/>
                </a:solidFill>
                <a:latin typeface="Arial" charset="0"/>
                <a:ea typeface="新細明體" charset="0"/>
                <a:cs typeface="新細明體" charset="0"/>
              </a:rPr>
              <a:t>Session</a:t>
            </a:r>
          </a:p>
        </p:txBody>
      </p:sp>
    </p:spTree>
    <p:extLst>
      <p:ext uri="{BB962C8B-B14F-4D97-AF65-F5344CB8AC3E}">
        <p14:creationId xmlns:p14="http://schemas.microsoft.com/office/powerpoint/2010/main" val="2755908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4"/>
                                        </p:tgtEl>
                                        <p:attrNameLst>
                                          <p:attrName>style.visibility</p:attrName>
                                        </p:attrNameLst>
                                      </p:cBhvr>
                                      <p:to>
                                        <p:strVal val="visible"/>
                                      </p:to>
                                    </p:set>
                                    <p:anim calcmode="lin" valueType="num">
                                      <p:cBhvr additive="base">
                                        <p:cTn id="7" dur="500" fill="hold"/>
                                        <p:tgtEl>
                                          <p:spTgt spid="54"/>
                                        </p:tgtEl>
                                        <p:attrNameLst>
                                          <p:attrName>ppt_x</p:attrName>
                                        </p:attrNameLst>
                                      </p:cBhvr>
                                      <p:tavLst>
                                        <p:tav tm="0">
                                          <p:val>
                                            <p:strVal val="0-#ppt_w/2"/>
                                          </p:val>
                                        </p:tav>
                                        <p:tav tm="100000">
                                          <p:val>
                                            <p:strVal val="#ppt_x"/>
                                          </p:val>
                                        </p:tav>
                                      </p:tavLst>
                                    </p:anim>
                                    <p:anim calcmode="lin" valueType="num">
                                      <p:cBhvr additive="base">
                                        <p:cTn id="8" dur="500" fill="hold"/>
                                        <p:tgtEl>
                                          <p:spTgt spid="5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utoUpdateAnimBg="0"/>
    </p:bldLst>
  </p:timing>
</p:sld>
</file>

<file path=ppt/theme/theme1.xml><?xml version="1.0" encoding="utf-8"?>
<a:theme xmlns:a="http://schemas.openxmlformats.org/drawingml/2006/main" name="Default Design">
  <a:themeElements>
    <a:clrScheme name="Default Design 1">
      <a:dk1>
        <a:srgbClr val="17347D"/>
      </a:dk1>
      <a:lt1>
        <a:srgbClr val="FFFFFF"/>
      </a:lt1>
      <a:dk2>
        <a:srgbClr val="3366CC"/>
      </a:dk2>
      <a:lt2>
        <a:srgbClr val="DDDDDD"/>
      </a:lt2>
      <a:accent1>
        <a:srgbClr val="77B7E7"/>
      </a:accent1>
      <a:accent2>
        <a:srgbClr val="FF9900"/>
      </a:accent2>
      <a:accent3>
        <a:srgbClr val="FFFFFF"/>
      </a:accent3>
      <a:accent4>
        <a:srgbClr val="122B6A"/>
      </a:accent4>
      <a:accent5>
        <a:srgbClr val="BDD8F1"/>
      </a:accent5>
      <a:accent6>
        <a:srgbClr val="E78A00"/>
      </a:accent6>
      <a:hlink>
        <a:srgbClr val="9999FF"/>
      </a:hlink>
      <a:folHlink>
        <a:srgbClr val="969696"/>
      </a:folHlink>
    </a:clrScheme>
    <a:fontScheme name="Default Design">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Default Design 1">
        <a:dk1>
          <a:srgbClr val="17347D"/>
        </a:dk1>
        <a:lt1>
          <a:srgbClr val="FFFFFF"/>
        </a:lt1>
        <a:dk2>
          <a:srgbClr val="3366CC"/>
        </a:dk2>
        <a:lt2>
          <a:srgbClr val="DDDDDD"/>
        </a:lt2>
        <a:accent1>
          <a:srgbClr val="77B7E7"/>
        </a:accent1>
        <a:accent2>
          <a:srgbClr val="FF9900"/>
        </a:accent2>
        <a:accent3>
          <a:srgbClr val="FFFFFF"/>
        </a:accent3>
        <a:accent4>
          <a:srgbClr val="122B6A"/>
        </a:accent4>
        <a:accent5>
          <a:srgbClr val="BDD8F1"/>
        </a:accent5>
        <a:accent6>
          <a:srgbClr val="E78A00"/>
        </a:accent6>
        <a:hlink>
          <a:srgbClr val="9999FF"/>
        </a:hlink>
        <a:folHlink>
          <a:srgbClr val="969696"/>
        </a:folHlink>
      </a:clrScheme>
      <a:clrMap bg1="lt1" tx1="dk1" bg2="lt2" tx2="dk2" accent1="accent1" accent2="accent2" accent3="accent3" accent4="accent4" accent5="accent5" accent6="accent6" hlink="hlink" folHlink="folHlink"/>
    </a:extraClrScheme>
    <a:extraClrScheme>
      <a:clrScheme name="Default Design 2">
        <a:dk1>
          <a:srgbClr val="1B525F"/>
        </a:dk1>
        <a:lt1>
          <a:srgbClr val="FFFFFF"/>
        </a:lt1>
        <a:dk2>
          <a:srgbClr val="339966"/>
        </a:dk2>
        <a:lt2>
          <a:srgbClr val="DDDDDD"/>
        </a:lt2>
        <a:accent1>
          <a:srgbClr val="C5BA6B"/>
        </a:accent1>
        <a:accent2>
          <a:srgbClr val="669900"/>
        </a:accent2>
        <a:accent3>
          <a:srgbClr val="FFFFFF"/>
        </a:accent3>
        <a:accent4>
          <a:srgbClr val="154550"/>
        </a:accent4>
        <a:accent5>
          <a:srgbClr val="DFD9BA"/>
        </a:accent5>
        <a:accent6>
          <a:srgbClr val="5C8A00"/>
        </a:accent6>
        <a:hlink>
          <a:srgbClr val="E57C4D"/>
        </a:hlink>
        <a:folHlink>
          <a:srgbClr val="969696"/>
        </a:folHlink>
      </a:clrScheme>
      <a:clrMap bg1="lt1" tx1="dk1" bg2="lt2" tx2="dk2" accent1="accent1" accent2="accent2" accent3="accent3" accent4="accent4" accent5="accent5" accent6="accent6" hlink="hlink" folHlink="folHlink"/>
    </a:extraClrScheme>
    <a:extraClrScheme>
      <a:clrScheme name="Default Design 3">
        <a:dk1>
          <a:srgbClr val="191961"/>
        </a:dk1>
        <a:lt1>
          <a:srgbClr val="FFFFFF"/>
        </a:lt1>
        <a:dk2>
          <a:srgbClr val="5D4CDC"/>
        </a:dk2>
        <a:lt2>
          <a:srgbClr val="DDDDDD"/>
        </a:lt2>
        <a:accent1>
          <a:srgbClr val="31B36C"/>
        </a:accent1>
        <a:accent2>
          <a:srgbClr val="0099FF"/>
        </a:accent2>
        <a:accent3>
          <a:srgbClr val="FFFFFF"/>
        </a:accent3>
        <a:accent4>
          <a:srgbClr val="141452"/>
        </a:accent4>
        <a:accent5>
          <a:srgbClr val="ADD6BA"/>
        </a:accent5>
        <a:accent6>
          <a:srgbClr val="008AE7"/>
        </a:accent6>
        <a:hlink>
          <a:srgbClr val="A0963C"/>
        </a:hlink>
        <a:folHlink>
          <a:srgbClr val="96969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办公室">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009tgp_computer_new_v3</Template>
  <TotalTime>21973</TotalTime>
  <Words>6295</Words>
  <Application>Microsoft Office PowerPoint</Application>
  <PresentationFormat>全屏显示(4:3)</PresentationFormat>
  <Paragraphs>703</Paragraphs>
  <Slides>43</Slides>
  <Notes>38</Notes>
  <HiddenSlides>0</HiddenSlides>
  <MMClips>0</MMClips>
  <ScaleCrop>false</ScaleCrop>
  <HeadingPairs>
    <vt:vector size="8" baseType="variant">
      <vt:variant>
        <vt:lpstr>已用的字体</vt:lpstr>
      </vt:variant>
      <vt:variant>
        <vt:i4>14</vt:i4>
      </vt:variant>
      <vt:variant>
        <vt:lpstr>主题</vt:lpstr>
      </vt:variant>
      <vt:variant>
        <vt:i4>1</vt:i4>
      </vt:variant>
      <vt:variant>
        <vt:lpstr>嵌入 OLE 服务器</vt:lpstr>
      </vt:variant>
      <vt:variant>
        <vt:i4>1</vt:i4>
      </vt:variant>
      <vt:variant>
        <vt:lpstr>幻灯片标题</vt:lpstr>
      </vt:variant>
      <vt:variant>
        <vt:i4>43</vt:i4>
      </vt:variant>
    </vt:vector>
  </HeadingPairs>
  <TitlesOfParts>
    <vt:vector size="59" baseType="lpstr">
      <vt:lpstr>Courier</vt:lpstr>
      <vt:lpstr>Monotype Sorts</vt:lpstr>
      <vt:lpstr>PMingLiU</vt:lpstr>
      <vt:lpstr>PMingLiU</vt:lpstr>
      <vt:lpstr>Zapf Dingbats</vt:lpstr>
      <vt:lpstr>宋体</vt:lpstr>
      <vt:lpstr>Arial</vt:lpstr>
      <vt:lpstr>Calibri</vt:lpstr>
      <vt:lpstr>Courier New</vt:lpstr>
      <vt:lpstr>Symbol</vt:lpstr>
      <vt:lpstr>Times</vt:lpstr>
      <vt:lpstr>Times New Roman</vt:lpstr>
      <vt:lpstr>Verdana</vt:lpstr>
      <vt:lpstr>Wingdings</vt:lpstr>
      <vt:lpstr>Default Design</vt:lpstr>
      <vt:lpstr>Image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Template</dc:title>
  <dc:creator>Peng Fei Chen</dc:creator>
  <cp:lastModifiedBy>756983026@qq.com</cp:lastModifiedBy>
  <cp:revision>2719</cp:revision>
  <dcterms:created xsi:type="dcterms:W3CDTF">2018-01-21T04:36:46Z</dcterms:created>
  <dcterms:modified xsi:type="dcterms:W3CDTF">2018-06-21T04:30:29Z</dcterms:modified>
</cp:coreProperties>
</file>